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notesSlides/notesSlide8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65.xml" ContentType="application/vnd.openxmlformats-officedocument.presentationml.notesSlide+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theme/themeOverride2.xml" ContentType="application/vnd.openxmlformats-officedocument.themeOverride+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Layouts/slideLayout100.xml" ContentType="application/vnd.openxmlformats-officedocument.presentationml.slideLayout+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s/slide97.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notesSlides/notesSlide55.xml" ContentType="application/vnd.openxmlformats-officedocument.presentationml.notesSlide+xml"/>
  <Override PartName="/ppt/theme/themeOverride4.xml" ContentType="application/vnd.openxmlformats-officedocument.themeOverr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1" r:id="rId1"/>
    <p:sldMasterId id="2147483739" r:id="rId2"/>
    <p:sldMasterId id="2147483814" r:id="rId3"/>
    <p:sldMasterId id="2147483838" r:id="rId4"/>
    <p:sldMasterId id="2147483848" r:id="rId5"/>
    <p:sldMasterId id="2147483907" r:id="rId6"/>
    <p:sldMasterId id="2147483914" r:id="rId7"/>
    <p:sldMasterId id="2147483944" r:id="rId8"/>
    <p:sldMasterId id="2147483950" r:id="rId9"/>
    <p:sldMasterId id="2147483972" r:id="rId10"/>
    <p:sldMasterId id="2147483984" r:id="rId11"/>
  </p:sldMasterIdLst>
  <p:notesMasterIdLst>
    <p:notesMasterId r:id="rId111"/>
  </p:notesMasterIdLst>
  <p:handoutMasterIdLst>
    <p:handoutMasterId r:id="rId112"/>
  </p:handoutMasterIdLst>
  <p:sldIdLst>
    <p:sldId id="256" r:id="rId12"/>
    <p:sldId id="505" r:id="rId13"/>
    <p:sldId id="489" r:id="rId14"/>
    <p:sldId id="321" r:id="rId15"/>
    <p:sldId id="388" r:id="rId16"/>
    <p:sldId id="461" r:id="rId17"/>
    <p:sldId id="462" r:id="rId18"/>
    <p:sldId id="585" r:id="rId19"/>
    <p:sldId id="658" r:id="rId20"/>
    <p:sldId id="491" r:id="rId21"/>
    <p:sldId id="592" r:id="rId22"/>
    <p:sldId id="490" r:id="rId23"/>
    <p:sldId id="546" r:id="rId24"/>
    <p:sldId id="529" r:id="rId25"/>
    <p:sldId id="548" r:id="rId26"/>
    <p:sldId id="1025" r:id="rId27"/>
    <p:sldId id="494" r:id="rId28"/>
    <p:sldId id="614" r:id="rId29"/>
    <p:sldId id="591" r:id="rId30"/>
    <p:sldId id="551" r:id="rId31"/>
    <p:sldId id="1028" r:id="rId32"/>
    <p:sldId id="1057" r:id="rId33"/>
    <p:sldId id="1058" r:id="rId34"/>
    <p:sldId id="1071" r:id="rId35"/>
    <p:sldId id="1072" r:id="rId36"/>
    <p:sldId id="555" r:id="rId37"/>
    <p:sldId id="556" r:id="rId38"/>
    <p:sldId id="604" r:id="rId39"/>
    <p:sldId id="557" r:id="rId40"/>
    <p:sldId id="558" r:id="rId41"/>
    <p:sldId id="1026" r:id="rId42"/>
    <p:sldId id="1044" r:id="rId43"/>
    <p:sldId id="1060" r:id="rId44"/>
    <p:sldId id="1055" r:id="rId45"/>
    <p:sldId id="722" r:id="rId46"/>
    <p:sldId id="716" r:id="rId47"/>
    <p:sldId id="714" r:id="rId48"/>
    <p:sldId id="715" r:id="rId49"/>
    <p:sldId id="819" r:id="rId50"/>
    <p:sldId id="974" r:id="rId51"/>
    <p:sldId id="1047" r:id="rId52"/>
    <p:sldId id="877" r:id="rId53"/>
    <p:sldId id="917" r:id="rId54"/>
    <p:sldId id="952" r:id="rId55"/>
    <p:sldId id="953" r:id="rId56"/>
    <p:sldId id="898" r:id="rId57"/>
    <p:sldId id="878" r:id="rId58"/>
    <p:sldId id="927" r:id="rId59"/>
    <p:sldId id="971" r:id="rId60"/>
    <p:sldId id="988" r:id="rId61"/>
    <p:sldId id="995" r:id="rId62"/>
    <p:sldId id="994" r:id="rId63"/>
    <p:sldId id="1005" r:id="rId64"/>
    <p:sldId id="1042" r:id="rId65"/>
    <p:sldId id="879" r:id="rId66"/>
    <p:sldId id="899" r:id="rId67"/>
    <p:sldId id="975" r:id="rId68"/>
    <p:sldId id="982" r:id="rId69"/>
    <p:sldId id="1067" r:id="rId70"/>
    <p:sldId id="1011" r:id="rId71"/>
    <p:sldId id="997" r:id="rId72"/>
    <p:sldId id="998" r:id="rId73"/>
    <p:sldId id="1000" r:id="rId74"/>
    <p:sldId id="1015" r:id="rId75"/>
    <p:sldId id="1017" r:id="rId76"/>
    <p:sldId id="950" r:id="rId77"/>
    <p:sldId id="880" r:id="rId78"/>
    <p:sldId id="969" r:id="rId79"/>
    <p:sldId id="1002" r:id="rId80"/>
    <p:sldId id="983" r:id="rId81"/>
    <p:sldId id="1043" r:id="rId82"/>
    <p:sldId id="1041" r:id="rId83"/>
    <p:sldId id="1012" r:id="rId84"/>
    <p:sldId id="578" r:id="rId85"/>
    <p:sldId id="1034" r:id="rId86"/>
    <p:sldId id="1038" r:id="rId87"/>
    <p:sldId id="857" r:id="rId88"/>
    <p:sldId id="858" r:id="rId89"/>
    <p:sldId id="1045" r:id="rId90"/>
    <p:sldId id="726" r:id="rId91"/>
    <p:sldId id="840" r:id="rId92"/>
    <p:sldId id="841" r:id="rId93"/>
    <p:sldId id="1063" r:id="rId94"/>
    <p:sldId id="1073" r:id="rId95"/>
    <p:sldId id="1074" r:id="rId96"/>
    <p:sldId id="1075" r:id="rId97"/>
    <p:sldId id="1036" r:id="rId98"/>
    <p:sldId id="1037" r:id="rId99"/>
    <p:sldId id="1035" r:id="rId100"/>
    <p:sldId id="1027" r:id="rId101"/>
    <p:sldId id="859" r:id="rId102"/>
    <p:sldId id="1048" r:id="rId103"/>
    <p:sldId id="860" r:id="rId104"/>
    <p:sldId id="538" r:id="rId105"/>
    <p:sldId id="580" r:id="rId106"/>
    <p:sldId id="531" r:id="rId107"/>
    <p:sldId id="1069" r:id="rId108"/>
    <p:sldId id="1068" r:id="rId109"/>
    <p:sldId id="1064" r:id="rId110"/>
  </p:sldIdLst>
  <p:sldSz cx="9144000" cy="6858000" type="screen4x3"/>
  <p:notesSz cx="7023100" cy="9309100"/>
  <p:custShowLst>
    <p:custShow name="Clarifying" id="0">
      <p:sldLst/>
    </p:custShow>
    <p:custShow name="confirming question" id="1">
      <p:sldLst/>
    </p:custShow>
    <p:custShow name="probing question" id="2">
      <p:sldLst/>
    </p:custShow>
    <p:custShow name="redirecting question" id="3">
      <p:sldLst/>
    </p:custShow>
    <p:custShow name="challenging" id="4">
      <p:sldLst/>
    </p:custShow>
    <p:custShow name="Observe" id="5">
      <p:sldLst/>
    </p:custShow>
    <p:custShow name="Determine" id="6">
      <p:sldLst/>
    </p:custShow>
    <p:custShow name="Intervene" id="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038A8"/>
    <a:srgbClr val="3D0096"/>
    <a:srgbClr val="5F57FF"/>
    <a:srgbClr val="A8FEDB"/>
    <a:srgbClr val="006699"/>
    <a:srgbClr val="339966"/>
    <a:srgbClr val="33CCFF"/>
    <a:srgbClr val="3333FF"/>
    <a:srgbClr val="0000CC"/>
    <a:srgbClr val="0033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0" autoAdjust="0"/>
    <p:restoredTop sz="67874" autoAdjust="0"/>
  </p:normalViewPr>
  <p:slideViewPr>
    <p:cSldViewPr snapToGrid="0">
      <p:cViewPr>
        <p:scale>
          <a:sx n="60" d="100"/>
          <a:sy n="60" d="100"/>
        </p:scale>
        <p:origin x="-1494" y="-300"/>
      </p:cViewPr>
      <p:guideLst>
        <p:guide orient="horz" pos="2160"/>
        <p:guide pos="2880"/>
      </p:guideLst>
    </p:cSldViewPr>
  </p:slideViewPr>
  <p:outlineViewPr>
    <p:cViewPr>
      <p:scale>
        <a:sx n="33" d="100"/>
        <a:sy n="33" d="100"/>
      </p:scale>
      <p:origin x="0" y="6600"/>
    </p:cViewPr>
  </p:outlineViewPr>
  <p:notesTextViewPr>
    <p:cViewPr>
      <p:scale>
        <a:sx n="100" d="100"/>
        <a:sy n="100" d="100"/>
      </p:scale>
      <p:origin x="0" y="0"/>
    </p:cViewPr>
  </p:notesTextViewPr>
  <p:sorterViewPr>
    <p:cViewPr>
      <p:scale>
        <a:sx n="100" d="100"/>
        <a:sy n="100" d="100"/>
      </p:scale>
      <p:origin x="0" y="10848"/>
    </p:cViewPr>
  </p:sorterViewPr>
  <p:notesViewPr>
    <p:cSldViewPr snapToGrid="0">
      <p:cViewPr varScale="1">
        <p:scale>
          <a:sx n="56" d="100"/>
          <a:sy n="56" d="100"/>
        </p:scale>
        <p:origin x="-2412" y="-96"/>
      </p:cViewPr>
      <p:guideLst>
        <p:guide orient="horz" pos="2932"/>
        <p:guide pos="2212"/>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handoutMaster" Target="handoutMasters/handoutMaster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slide" Target="slides/slide99.xml"/><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131" cy="464818"/>
          </a:xfrm>
          <a:prstGeom prst="rect">
            <a:avLst/>
          </a:prstGeom>
        </p:spPr>
        <p:txBody>
          <a:bodyPr vert="horz" lIns="91716" tIns="45858" rIns="91716" bIns="45858" rtlCol="0"/>
          <a:lstStyle>
            <a:lvl1pPr algn="l">
              <a:defRPr sz="1200"/>
            </a:lvl1pPr>
          </a:lstStyle>
          <a:p>
            <a:endParaRPr lang="en-US" dirty="0"/>
          </a:p>
        </p:txBody>
      </p:sp>
      <p:sp>
        <p:nvSpPr>
          <p:cNvPr id="3" name="Date Placeholder 2"/>
          <p:cNvSpPr>
            <a:spLocks noGrp="1"/>
          </p:cNvSpPr>
          <p:nvPr>
            <p:ph type="dt" sz="quarter" idx="1"/>
          </p:nvPr>
        </p:nvSpPr>
        <p:spPr>
          <a:xfrm>
            <a:off x="3978377" y="0"/>
            <a:ext cx="3043131" cy="464818"/>
          </a:xfrm>
          <a:prstGeom prst="rect">
            <a:avLst/>
          </a:prstGeom>
        </p:spPr>
        <p:txBody>
          <a:bodyPr vert="horz" lIns="91716" tIns="45858" rIns="91716" bIns="45858" rtlCol="0"/>
          <a:lstStyle>
            <a:lvl1pPr algn="r">
              <a:defRPr sz="1200"/>
            </a:lvl1pPr>
          </a:lstStyle>
          <a:p>
            <a:fld id="{1452EFBE-83F7-446F-988B-F6C5A5F03A42}" type="datetimeFigureOut">
              <a:rPr lang="en-US" smtClean="0"/>
              <a:pPr/>
              <a:t>1/14/2016</a:t>
            </a:fld>
            <a:endParaRPr lang="en-US" dirty="0"/>
          </a:p>
        </p:txBody>
      </p:sp>
      <p:sp>
        <p:nvSpPr>
          <p:cNvPr id="4" name="Footer Placeholder 3"/>
          <p:cNvSpPr>
            <a:spLocks noGrp="1"/>
          </p:cNvSpPr>
          <p:nvPr>
            <p:ph type="ftr" sz="quarter" idx="2"/>
          </p:nvPr>
        </p:nvSpPr>
        <p:spPr>
          <a:xfrm>
            <a:off x="1" y="8842691"/>
            <a:ext cx="3043131" cy="464818"/>
          </a:xfrm>
          <a:prstGeom prst="rect">
            <a:avLst/>
          </a:prstGeom>
        </p:spPr>
        <p:txBody>
          <a:bodyPr vert="horz" lIns="91716" tIns="45858" rIns="91716" bIns="4585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377" y="8842691"/>
            <a:ext cx="3043131" cy="464818"/>
          </a:xfrm>
          <a:prstGeom prst="rect">
            <a:avLst/>
          </a:prstGeom>
        </p:spPr>
        <p:txBody>
          <a:bodyPr vert="horz" lIns="91716" tIns="45858" rIns="91716" bIns="45858" rtlCol="0" anchor="b"/>
          <a:lstStyle>
            <a:lvl1pPr algn="r">
              <a:defRPr sz="1200"/>
            </a:lvl1pPr>
          </a:lstStyle>
          <a:p>
            <a:fld id="{CF909C97-7A03-46B4-B768-7204CFC7C6DF}"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343" cy="465455"/>
          </a:xfrm>
          <a:prstGeom prst="rect">
            <a:avLst/>
          </a:prstGeom>
        </p:spPr>
        <p:txBody>
          <a:bodyPr vert="horz" lIns="93311" tIns="46657" rIns="93311" bIns="46657"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11" tIns="46657" rIns="93311" bIns="46657" rtlCol="0"/>
          <a:lstStyle>
            <a:lvl1pPr algn="r">
              <a:defRPr sz="1200"/>
            </a:lvl1pPr>
          </a:lstStyle>
          <a:p>
            <a:fld id="{D52D9405-97B9-4AA1-9C8D-227420D5F751}" type="datetimeFigureOut">
              <a:rPr lang="en-US" smtClean="0"/>
              <a:pPr/>
              <a:t>1/14/2016</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11" tIns="46657" rIns="93311" bIns="46657" rtlCol="0" anchor="ctr"/>
          <a:lstStyle/>
          <a:p>
            <a:endParaRPr lang="en-US" dirty="0"/>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11" tIns="46657" rIns="93311" bIns="4665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42031"/>
            <a:ext cx="3043343" cy="465455"/>
          </a:xfrm>
          <a:prstGeom prst="rect">
            <a:avLst/>
          </a:prstGeom>
        </p:spPr>
        <p:txBody>
          <a:bodyPr vert="horz" lIns="93311" tIns="46657" rIns="93311" bIns="4665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311" tIns="46657" rIns="93311" bIns="46657" rtlCol="0" anchor="b"/>
          <a:lstStyle>
            <a:lvl1pPr algn="r">
              <a:defRPr sz="1200"/>
            </a:lvl1pPr>
          </a:lstStyle>
          <a:p>
            <a:fld id="{52B9CA2E-DE30-4197-9497-66186EF9872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a:t>
            </a:r>
            <a:r>
              <a:rPr lang="en-US" b="0" baseline="0" dirty="0" smtClean="0"/>
              <a:t>  </a:t>
            </a:r>
          </a:p>
          <a:p>
            <a:r>
              <a:rPr lang="en-US" b="0" baseline="0" dirty="0" smtClean="0"/>
              <a:t>Course is approximately 2 hours</a:t>
            </a:r>
          </a:p>
          <a:p>
            <a:r>
              <a:rPr lang="en-US" b="0" baseline="0" dirty="0" smtClean="0"/>
              <a:t>Preparation needed for class: </a:t>
            </a:r>
          </a:p>
          <a:p>
            <a:pPr>
              <a:buFont typeface="Arial" pitchFamily="34" charset="0"/>
              <a:buChar char="•"/>
            </a:pPr>
            <a:r>
              <a:rPr lang="en-US" b="0" baseline="0" dirty="0" smtClean="0"/>
              <a:t> Review roster of scheduled attendees</a:t>
            </a:r>
          </a:p>
          <a:p>
            <a:pPr>
              <a:buFont typeface="Arial" pitchFamily="34" charset="0"/>
              <a:buChar char="•"/>
            </a:pPr>
            <a:r>
              <a:rPr lang="en-US" b="0" baseline="0" dirty="0" smtClean="0"/>
              <a:t> Before presenting this module refer to the Instructor/Leader Guide (put in the link) and familiarize yourself with the module materials, including speaker notes</a:t>
            </a:r>
          </a:p>
          <a:p>
            <a:pPr>
              <a:buFont typeface="Arial" pitchFamily="34" charset="0"/>
              <a:buChar char="•"/>
            </a:pPr>
            <a:r>
              <a:rPr lang="en-US" b="0" baseline="0" dirty="0" smtClean="0"/>
              <a:t> Create the Poll Questions (review sections to see which items to include)</a:t>
            </a:r>
          </a:p>
          <a:p>
            <a:pPr>
              <a:buFont typeface="Arial" pitchFamily="34" charset="0"/>
              <a:buChar char="•"/>
            </a:pPr>
            <a:r>
              <a:rPr lang="en-US" b="0" baseline="0" dirty="0" smtClean="0"/>
              <a:t> Open associated Skillport courses and videos before beginning class (reference Skillport and course/video IDs)</a:t>
            </a:r>
          </a:p>
          <a:p>
            <a:pPr>
              <a:buFont typeface="Arial" pitchFamily="34" charset="0"/>
              <a:buChar char="•"/>
            </a:pPr>
            <a:r>
              <a:rPr lang="en-US" b="0" baseline="0" dirty="0" smtClean="0"/>
              <a:t> Obtain easel pad, pens/markers for documenting discussion</a:t>
            </a:r>
          </a:p>
          <a:p>
            <a:pPr>
              <a:buFont typeface="Arial" pitchFamily="34" charset="0"/>
              <a:buChar char="•"/>
            </a:pPr>
            <a:r>
              <a:rPr lang="en-US" b="0" baseline="0" dirty="0" smtClean="0"/>
              <a:t> Print copies of Action Plan to handout (see References for location)</a:t>
            </a:r>
          </a:p>
          <a:p>
            <a:pPr>
              <a:buFont typeface="Arial" pitchFamily="34" charset="0"/>
              <a:buChar char="•"/>
            </a:pPr>
            <a:r>
              <a:rPr lang="en-US" b="0" baseline="0" dirty="0" smtClean="0"/>
              <a:t> Take attendance, add/remove names on roster as needed</a:t>
            </a:r>
          </a:p>
          <a:p>
            <a:endParaRPr lang="en-US" b="1" dirty="0" smtClean="0"/>
          </a:p>
          <a:p>
            <a:r>
              <a:rPr lang="en-US" b="1" dirty="0" smtClean="0"/>
              <a:t>Say:</a:t>
            </a:r>
            <a:r>
              <a:rPr lang="en-US" b="1" baseline="0" dirty="0" smtClean="0"/>
              <a:t>  </a:t>
            </a:r>
          </a:p>
          <a:p>
            <a:r>
              <a:rPr lang="en-US" dirty="0" smtClean="0"/>
              <a:t>Welcome to the Facilitating Groups </a:t>
            </a:r>
            <a:r>
              <a:rPr lang="en-US" b="0" baseline="0" dirty="0" smtClean="0"/>
              <a:t>module in the 101 series</a:t>
            </a:r>
            <a:r>
              <a:rPr lang="en-US" b="1" baseline="0" dirty="0" smtClean="0"/>
              <a:t>.  </a:t>
            </a:r>
            <a:r>
              <a:rPr lang="en-US" baseline="0" dirty="0" smtClean="0"/>
              <a:t>Through participation you will get more out of the program.  In addition, there will be Job Aids and Skillbrief resource links provided for your reference.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Show</a:t>
            </a:r>
            <a:r>
              <a:rPr lang="en-US" b="0" baseline="0" dirty="0" smtClean="0"/>
              <a:t> video on page 2 of “What is Facilitation” topic</a:t>
            </a:r>
          </a:p>
          <a:p>
            <a:r>
              <a:rPr lang="en-US" b="0" baseline="0" dirty="0" smtClean="0"/>
              <a:t>Use discussion question with group afterwards</a:t>
            </a:r>
          </a:p>
          <a:p>
            <a:r>
              <a:rPr lang="en-US" b="0" baseline="0" dirty="0" smtClean="0"/>
              <a:t>Discussion question appears on mouse click</a:t>
            </a:r>
            <a:endParaRPr lang="en-US" b="0" dirty="0" smtClean="0"/>
          </a:p>
          <a:p>
            <a:endParaRPr lang="en-US" b="0" dirty="0" smtClean="0"/>
          </a:p>
          <a:p>
            <a:r>
              <a:rPr lang="en-US" b="1" dirty="0" smtClean="0"/>
              <a:t>Say:  </a:t>
            </a:r>
          </a:p>
          <a:p>
            <a:r>
              <a:rPr lang="en-US" b="0" baseline="0" dirty="0" smtClean="0"/>
              <a:t>Now we are going to view a short video focused on the concept of Facilitation.  We will have discussion afterward.</a:t>
            </a:r>
          </a:p>
          <a:p>
            <a:endParaRPr lang="en-US" b="0" baseline="0" dirty="0" smtClean="0"/>
          </a:p>
          <a:p>
            <a:r>
              <a:rPr lang="en-US" b="0" baseline="0" dirty="0" smtClean="0"/>
              <a:t>What skills did Roger utilize to facilitate this conversation?</a:t>
            </a:r>
          </a:p>
          <a:p>
            <a:endParaRPr lang="en-US" b="0" baseline="0" dirty="0" smtClean="0"/>
          </a:p>
          <a:p>
            <a:r>
              <a:rPr lang="en-US" b="0" baseline="0" dirty="0" smtClean="0"/>
              <a:t>[Roger used his active listening skills with Anna.  He helped her communicate her message, and in turn encouraged the group.]</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Show</a:t>
            </a:r>
            <a:r>
              <a:rPr lang="en-US" b="0" baseline="0" dirty="0" smtClean="0"/>
              <a:t> video on page 3 of “Intervening” topic  </a:t>
            </a:r>
          </a:p>
          <a:p>
            <a:r>
              <a:rPr lang="en-US" b="0" baseline="0" dirty="0" smtClean="0"/>
              <a:t>Use discussion question with group afterwards </a:t>
            </a:r>
          </a:p>
          <a:p>
            <a:r>
              <a:rPr lang="en-US" b="0" baseline="0" dirty="0" smtClean="0"/>
              <a:t>Discussion question appears on mouse click</a:t>
            </a:r>
            <a:endParaRPr lang="en-US" b="0" dirty="0" smtClean="0"/>
          </a:p>
          <a:p>
            <a:endParaRPr lang="en-US" b="0" dirty="0" smtClean="0"/>
          </a:p>
          <a:p>
            <a:r>
              <a:rPr lang="en-US" b="1" dirty="0" smtClean="0"/>
              <a:t>Say:  </a:t>
            </a:r>
          </a:p>
          <a:p>
            <a:r>
              <a:rPr lang="en-US" b="0" dirty="0" smtClean="0"/>
              <a:t>What Facilitation skills could Roger improve upon?</a:t>
            </a:r>
            <a:r>
              <a:rPr lang="en-US" b="0" baseline="0" dirty="0" smtClean="0"/>
              <a:t>  </a:t>
            </a:r>
          </a:p>
          <a:p>
            <a:endParaRPr lang="en-US" b="0" baseline="0" dirty="0" smtClean="0"/>
          </a:p>
          <a:p>
            <a:r>
              <a:rPr lang="en-US" b="0" baseline="0" dirty="0" smtClean="0"/>
              <a:t>[Roger did not remain neutral and dominated the conversation.  He dismissed all other suggestions and imposed his own solution.  Facilitation requires acute observation skills and a light touch.  He should have intervened only to redirect the process, if it went astray.  Facilitation is not to push ideas, fix problems or propose solutions.  However, this doesn’t mean you shouldn’t be part of the conversation.  You should take an active role in order to keep the participants focused.  Intervening means entering the conversation in order to stimulate a change, or to steer the group back on track if necessary.]</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pPr defTabSz="924458">
              <a:defRPr/>
            </a:pPr>
            <a:endParaRPr lang="en-US" b="1" dirty="0" smtClean="0"/>
          </a:p>
          <a:p>
            <a:pPr defTabSz="924458">
              <a:defRPr/>
            </a:pPr>
            <a:r>
              <a:rPr lang="en-US" b="1" dirty="0" smtClean="0"/>
              <a:t>Say:  </a:t>
            </a:r>
          </a:p>
          <a:p>
            <a:pPr defTabSz="924458">
              <a:defRPr/>
            </a:pPr>
            <a:r>
              <a:rPr lang="en-US" b="0" dirty="0" smtClean="0"/>
              <a:t>Facilitation Foundation</a:t>
            </a:r>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bullet visible</a:t>
            </a:r>
          </a:p>
          <a:p>
            <a:pPr defTabSz="924458">
              <a:defRPr/>
            </a:pPr>
            <a:r>
              <a:rPr lang="en-US" dirty="0" smtClean="0"/>
              <a:t>Read bullet and have group discussion</a:t>
            </a:r>
          </a:p>
          <a:p>
            <a:pPr defTabSz="924458">
              <a:defRPr/>
            </a:pPr>
            <a:r>
              <a:rPr lang="en-US" dirty="0" smtClean="0"/>
              <a:t>Mouse click for second discussion question</a:t>
            </a:r>
          </a:p>
          <a:p>
            <a:pPr defTabSz="924458">
              <a:defRPr/>
            </a:pPr>
            <a:r>
              <a:rPr lang="en-US" dirty="0" smtClean="0"/>
              <a:t>Read bullet and have group discussion</a:t>
            </a:r>
            <a:endParaRPr lang="en-US" b="0" dirty="0" smtClean="0"/>
          </a:p>
          <a:p>
            <a:pPr defTabSz="924458">
              <a:defRPr/>
            </a:pPr>
            <a:endParaRPr lang="en-US" dirty="0" smtClean="0"/>
          </a:p>
          <a:p>
            <a:pPr defTabSz="924458">
              <a:defRPr/>
            </a:pPr>
            <a:r>
              <a:rPr lang="en-US" b="1" dirty="0" smtClean="0"/>
              <a:t>Say:</a:t>
            </a:r>
            <a:r>
              <a:rPr lang="en-US" b="1" baseline="0" dirty="0" smtClean="0"/>
              <a:t>  </a:t>
            </a:r>
          </a:p>
          <a:p>
            <a:r>
              <a:rPr lang="en-US" b="0" baseline="0" dirty="0" smtClean="0"/>
              <a:t>What are the benefits of proper Facilitation?</a:t>
            </a:r>
          </a:p>
          <a:p>
            <a:r>
              <a:rPr lang="en-US" b="0" baseline="0" dirty="0" smtClean="0"/>
              <a:t>[listen while the group provides answers]</a:t>
            </a:r>
          </a:p>
          <a:p>
            <a:endParaRPr lang="en-US" b="0" baseline="0" dirty="0" smtClean="0"/>
          </a:p>
          <a:p>
            <a:r>
              <a:rPr lang="en-US" b="0" baseline="0" dirty="0" smtClean="0"/>
              <a:t>What skills are necessary for effective Facilitation?</a:t>
            </a:r>
          </a:p>
          <a:p>
            <a:r>
              <a:rPr lang="en-US" b="0" baseline="0" dirty="0" smtClean="0"/>
              <a:t>[listen while the group provides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visible</a:t>
            </a:r>
          </a:p>
          <a:p>
            <a:pPr defTabSz="924458">
              <a:defRPr/>
            </a:pPr>
            <a:r>
              <a:rPr lang="en-US" dirty="0" smtClean="0"/>
              <a:t>Each benefit appears with a mouse click</a:t>
            </a:r>
          </a:p>
          <a:p>
            <a:pPr defTabSz="924458">
              <a:defRPr/>
            </a:pPr>
            <a:r>
              <a:rPr lang="en-US" b="0" dirty="0" smtClean="0"/>
              <a:t>Read each</a:t>
            </a:r>
            <a:r>
              <a:rPr lang="en-US" b="0" baseline="0" dirty="0" smtClean="0"/>
              <a:t> benefit</a:t>
            </a:r>
          </a:p>
          <a:p>
            <a:pPr defTabSz="924458">
              <a:defRPr/>
            </a:pPr>
            <a:r>
              <a:rPr lang="en-US" b="0" baseline="0" dirty="0" smtClean="0"/>
              <a:t>Final mouse click – blue banner on bottom of slide will appear</a:t>
            </a:r>
            <a:endParaRPr lang="en-US" b="0" dirty="0" smtClean="0"/>
          </a:p>
          <a:p>
            <a:pPr defTabSz="924458">
              <a:defRPr/>
            </a:pPr>
            <a:endParaRPr lang="en-US" dirty="0" smtClean="0"/>
          </a:p>
          <a:p>
            <a:pPr defTabSz="924458">
              <a:defRPr/>
            </a:pPr>
            <a:r>
              <a:rPr lang="en-US" b="1" dirty="0" smtClean="0"/>
              <a:t>Say:</a:t>
            </a:r>
            <a:r>
              <a:rPr lang="en-US" b="1" baseline="0" dirty="0" smtClean="0"/>
              <a:t>  </a:t>
            </a:r>
          </a:p>
          <a:p>
            <a:r>
              <a:rPr lang="en-US" b="0" baseline="0" dirty="0" smtClean="0"/>
              <a:t>There are benefits to proper Facilitation:</a:t>
            </a:r>
          </a:p>
          <a:p>
            <a:endParaRPr lang="en-US" b="0" baseline="0" dirty="0" smtClean="0"/>
          </a:p>
          <a:p>
            <a:pPr defTabSz="924458">
              <a:buFont typeface="Arial" charset="0"/>
              <a:buChar char="•"/>
              <a:defRPr/>
            </a:pPr>
            <a:r>
              <a:rPr lang="en-US" b="0" baseline="0" dirty="0" smtClean="0"/>
              <a:t>Fosters healthy teams and participation (more unified culture where everyone participates)</a:t>
            </a:r>
          </a:p>
          <a:p>
            <a:pPr defTabSz="924458">
              <a:buFont typeface="Arial" charset="0"/>
              <a:buChar char="•"/>
              <a:defRPr/>
            </a:pPr>
            <a:r>
              <a:rPr lang="en-US" b="0" baseline="0" dirty="0" smtClean="0"/>
              <a:t>Builds individual and team skills</a:t>
            </a:r>
          </a:p>
          <a:p>
            <a:pPr defTabSz="924458">
              <a:buFont typeface="Arial" charset="0"/>
              <a:buChar char="•"/>
              <a:defRPr/>
            </a:pPr>
            <a:r>
              <a:rPr lang="en-US" b="0" baseline="0" dirty="0" smtClean="0"/>
              <a:t>Empowers people to take responsibility/ownership (nurtures leadership talent)</a:t>
            </a:r>
          </a:p>
          <a:p>
            <a:pPr>
              <a:buFont typeface="Arial" charset="0"/>
              <a:buChar char="•"/>
            </a:pPr>
            <a:r>
              <a:rPr lang="en-US" b="0" baseline="0" dirty="0" smtClean="0"/>
              <a:t>Enables people to collaborate in making complex decisions</a:t>
            </a:r>
          </a:p>
          <a:p>
            <a:pPr>
              <a:buFont typeface="Arial" charset="0"/>
              <a:buChar char="•"/>
            </a:pPr>
            <a:r>
              <a:rPr lang="en-US" b="0" baseline="0" dirty="0" smtClean="0"/>
              <a:t>Encourages more informed decision-making</a:t>
            </a:r>
          </a:p>
          <a:p>
            <a:pPr>
              <a:buFont typeface="Arial" charset="0"/>
              <a:buChar char="•"/>
            </a:pPr>
            <a:r>
              <a:rPr lang="en-US" b="0" baseline="0" dirty="0" smtClean="0"/>
              <a:t>Satisfies the needs of the group (not just the majority)</a:t>
            </a:r>
          </a:p>
          <a:p>
            <a:pPr>
              <a:buFont typeface="Arial" charset="0"/>
              <a:buChar char="•"/>
            </a:pPr>
            <a:r>
              <a:rPr lang="en-US" b="0" baseline="0" dirty="0" smtClean="0"/>
              <a:t>Achieves commitment and sustainable agreements</a:t>
            </a:r>
          </a:p>
          <a:p>
            <a:pPr>
              <a:buFont typeface="Arial" charset="0"/>
              <a:buChar char="•"/>
            </a:pPr>
            <a:endParaRPr lang="en-US" b="0" baseline="0" dirty="0" smtClean="0"/>
          </a:p>
          <a:p>
            <a:pPr>
              <a:buFont typeface="Arial" charset="0"/>
              <a:buNone/>
            </a:pPr>
            <a:r>
              <a:rPr lang="en-US" b="0" baseline="0" dirty="0" smtClean="0"/>
              <a:t>Facilitators Empower People…Nurture Leadership Talent!</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visible</a:t>
            </a:r>
          </a:p>
          <a:p>
            <a:pPr defTabSz="924458">
              <a:defRPr/>
            </a:pPr>
            <a:r>
              <a:rPr lang="en-US" dirty="0" smtClean="0"/>
              <a:t>Each value appears with a mouse click</a:t>
            </a:r>
          </a:p>
          <a:p>
            <a:pPr defTabSz="924458">
              <a:defRPr/>
            </a:pPr>
            <a:r>
              <a:rPr lang="en-US" b="0" dirty="0" smtClean="0"/>
              <a:t>Read each</a:t>
            </a:r>
            <a:r>
              <a:rPr lang="en-US" b="0" baseline="0" dirty="0" smtClean="0"/>
              <a:t> value</a:t>
            </a:r>
          </a:p>
          <a:p>
            <a:pPr defTabSz="924458">
              <a:defRPr/>
            </a:pPr>
            <a:r>
              <a:rPr lang="en-US" b="0" baseline="0" dirty="0" smtClean="0"/>
              <a:t>Final mouse click – blue banner on bottom of slide will appear</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Successful</a:t>
            </a:r>
            <a:r>
              <a:rPr lang="en-US" baseline="0" dirty="0" smtClean="0"/>
              <a:t> </a:t>
            </a:r>
            <a:r>
              <a:rPr lang="en-US" dirty="0" smtClean="0"/>
              <a:t>facilitators embrace these values:</a:t>
            </a:r>
          </a:p>
          <a:p>
            <a:pPr defTabSz="924458">
              <a:defRPr/>
            </a:pPr>
            <a:endParaRPr lang="en-US" dirty="0" smtClean="0"/>
          </a:p>
          <a:p>
            <a:pPr defTabSz="924458">
              <a:buFont typeface="Arial" charset="0"/>
              <a:buChar char="•"/>
              <a:defRPr/>
            </a:pPr>
            <a:r>
              <a:rPr lang="en-US" dirty="0" smtClean="0"/>
              <a:t>People are smart and like to do the right thing</a:t>
            </a:r>
          </a:p>
          <a:p>
            <a:pPr defTabSz="924458">
              <a:buFont typeface="Arial" charset="0"/>
              <a:buChar char="•"/>
              <a:defRPr/>
            </a:pPr>
            <a:r>
              <a:rPr lang="en-US" dirty="0" smtClean="0"/>
              <a:t>Mutual understanding and respect are essential</a:t>
            </a:r>
          </a:p>
          <a:p>
            <a:pPr defTabSz="924458">
              <a:buFont typeface="Arial" charset="0"/>
              <a:buChar char="•"/>
              <a:defRPr/>
            </a:pPr>
            <a:r>
              <a:rPr lang="en-US" dirty="0" smtClean="0"/>
              <a:t>Everyone’s input has merit, regardless of seniority or title</a:t>
            </a:r>
          </a:p>
          <a:p>
            <a:pPr defTabSz="924458">
              <a:buFont typeface="Arial" charset="0"/>
              <a:buChar char="•"/>
              <a:defRPr/>
            </a:pPr>
            <a:r>
              <a:rPr lang="en-US" dirty="0" smtClean="0"/>
              <a:t>People can take ownership, and are acc for their performance</a:t>
            </a:r>
          </a:p>
          <a:p>
            <a:pPr defTabSz="924458">
              <a:defRPr/>
            </a:pPr>
            <a:endParaRPr lang="en-US" dirty="0" smtClean="0"/>
          </a:p>
          <a:p>
            <a:pPr defTabSz="924458">
              <a:defRPr/>
            </a:pPr>
            <a:r>
              <a:rPr lang="en-US" dirty="0" smtClean="0"/>
              <a:t>Facilitator’s Goal:  Get Optimum Engagement from Each Team Member!</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visible</a:t>
            </a:r>
          </a:p>
          <a:p>
            <a:pPr defTabSz="924458">
              <a:defRPr/>
            </a:pPr>
            <a:r>
              <a:rPr lang="en-US" dirty="0" smtClean="0"/>
              <a:t>Each item appears with a mouse click</a:t>
            </a:r>
          </a:p>
          <a:p>
            <a:pPr defTabSz="924458">
              <a:defRPr/>
            </a:pPr>
            <a:r>
              <a:rPr lang="en-US" b="0" dirty="0" smtClean="0"/>
              <a:t>Read each</a:t>
            </a:r>
            <a:r>
              <a:rPr lang="en-US" b="0" baseline="0" dirty="0" smtClean="0"/>
              <a:t> bullet</a:t>
            </a:r>
          </a:p>
          <a:p>
            <a:pPr defTabSz="924458">
              <a:defRPr/>
            </a:pPr>
            <a:r>
              <a:rPr lang="en-US" b="0" baseline="0" dirty="0" smtClean="0"/>
              <a:t>Final mouse click – blue banner on bottom of slide will appear</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In order to be a successful Facilitator, you must master certain skills.  Those skills are focused on the  “process” as well</a:t>
            </a:r>
            <a:r>
              <a:rPr lang="en-US" baseline="0" dirty="0" smtClean="0"/>
              <a:t> as “people”.  </a:t>
            </a:r>
          </a:p>
          <a:p>
            <a:pPr defTabSz="924458">
              <a:buFont typeface="Arial" charset="0"/>
              <a:buNone/>
              <a:defRPr/>
            </a:pPr>
            <a:endParaRPr lang="en-US" sz="1200" baseline="0" dirty="0" smtClean="0"/>
          </a:p>
          <a:p>
            <a:pPr defTabSz="924458">
              <a:buFont typeface="Arial" charset="0"/>
              <a:buNone/>
              <a:defRPr/>
            </a:pPr>
            <a:r>
              <a:rPr lang="en-US" baseline="0" dirty="0" smtClean="0"/>
              <a:t>“Process Skills”:</a:t>
            </a:r>
          </a:p>
          <a:p>
            <a:pPr defTabSz="924458">
              <a:buFont typeface="Arial" charset="0"/>
              <a:buChar char="•"/>
              <a:defRPr/>
            </a:pPr>
            <a:r>
              <a:rPr lang="en-US" dirty="0" smtClean="0"/>
              <a:t>Problem Solving Model:  Recognize/utilize methodology to resolve</a:t>
            </a:r>
            <a:r>
              <a:rPr lang="en-US" baseline="0" dirty="0" smtClean="0"/>
              <a:t> issue</a:t>
            </a:r>
          </a:p>
          <a:p>
            <a:pPr defTabSz="924458">
              <a:buFont typeface="Arial" charset="0"/>
              <a:buChar char="•"/>
              <a:defRPr/>
            </a:pPr>
            <a:r>
              <a:rPr lang="en-US" baseline="0" dirty="0" smtClean="0"/>
              <a:t>Problem Solving Phase:  Identify/explain phases to resolve issue</a:t>
            </a:r>
          </a:p>
          <a:p>
            <a:pPr defTabSz="924458">
              <a:buFont typeface="Arial" charset="0"/>
              <a:buChar char="•"/>
              <a:defRPr/>
            </a:pPr>
            <a:r>
              <a:rPr lang="en-US" baseline="0" dirty="0" smtClean="0"/>
              <a:t>Problem Solving Step:    Identify/explain/guide team to resolve issue</a:t>
            </a:r>
          </a:p>
          <a:p>
            <a:pPr defTabSz="924458">
              <a:defRPr/>
            </a:pPr>
            <a:endParaRPr lang="en-US" baseline="0" dirty="0" smtClean="0"/>
          </a:p>
          <a:p>
            <a:pPr defTabSz="924458">
              <a:defRPr/>
            </a:pPr>
            <a:r>
              <a:rPr lang="en-US" baseline="0" dirty="0" smtClean="0"/>
              <a:t>“People Skills”:</a:t>
            </a:r>
            <a:endParaRPr lang="en-US" dirty="0" smtClean="0"/>
          </a:p>
          <a:p>
            <a:pPr defTabSz="924458">
              <a:buFont typeface="Arial" charset="0"/>
              <a:buChar char="•"/>
              <a:defRPr/>
            </a:pPr>
            <a:r>
              <a:rPr lang="en-US" dirty="0" smtClean="0"/>
              <a:t>Active Listening:  Demonstrating interest by your body language</a:t>
            </a:r>
          </a:p>
          <a:p>
            <a:pPr defTabSz="924458">
              <a:buFont typeface="Arial" charset="0"/>
              <a:buChar char="•"/>
              <a:defRPr/>
            </a:pPr>
            <a:r>
              <a:rPr lang="en-US" dirty="0" smtClean="0"/>
              <a:t>Building</a:t>
            </a:r>
            <a:r>
              <a:rPr lang="en-US" baseline="0" dirty="0" smtClean="0"/>
              <a:t> Rapport:  Establishing credibility to enable people to contribute with ease</a:t>
            </a:r>
            <a:endParaRPr lang="en-US" dirty="0" smtClean="0"/>
          </a:p>
          <a:p>
            <a:pPr defTabSz="924458">
              <a:buFont typeface="Arial" charset="0"/>
              <a:buChar char="•"/>
              <a:defRPr/>
            </a:pPr>
            <a:r>
              <a:rPr lang="en-US" dirty="0" smtClean="0"/>
              <a:t>Communicating</a:t>
            </a:r>
            <a:r>
              <a:rPr lang="en-US" baseline="0" dirty="0" smtClean="0"/>
              <a:t> Effectively:  Being supportive and engaged to enable an open and safe environment</a:t>
            </a:r>
            <a:endParaRPr lang="en-US" dirty="0" smtClean="0"/>
          </a:p>
          <a:p>
            <a:pPr defTabSz="924458">
              <a:buFont typeface="Arial" charset="0"/>
              <a:buChar char="•"/>
              <a:defRPr/>
            </a:pPr>
            <a:r>
              <a:rPr lang="en-US" dirty="0" smtClean="0"/>
              <a:t>Questioning Techniques:  Utilizing questions to check</a:t>
            </a:r>
            <a:r>
              <a:rPr lang="en-US" baseline="0" dirty="0" smtClean="0"/>
              <a:t> understanding, ask for clarification or to expand a view</a:t>
            </a:r>
          </a:p>
          <a:p>
            <a:pPr defTabSz="924458">
              <a:buFont typeface="Arial" charset="0"/>
              <a:buNone/>
              <a:defRPr/>
            </a:pPr>
            <a:endParaRPr lang="en-US" baseline="0" dirty="0" smtClean="0"/>
          </a:p>
          <a:p>
            <a:pPr defTabSz="924458">
              <a:buFont typeface="Arial" charset="0"/>
              <a:buNone/>
              <a:defRPr/>
            </a:pPr>
            <a:r>
              <a:rPr lang="en-US" dirty="0" smtClean="0"/>
              <a:t>You must</a:t>
            </a:r>
            <a:r>
              <a:rPr lang="en-US" baseline="0" dirty="0" smtClean="0"/>
              <a:t> master both skills in order to be successful!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endParaRPr lang="en-US" b="0" dirty="0" smtClean="0"/>
          </a:p>
          <a:p>
            <a:r>
              <a:rPr lang="en-US" b="0" baseline="0" dirty="0" smtClean="0"/>
              <a:t>Read each question</a:t>
            </a:r>
          </a:p>
          <a:p>
            <a:r>
              <a:rPr lang="en-US" b="0" baseline="0" dirty="0" smtClean="0"/>
              <a:t>Mouse click to reveal the answers to choose from</a:t>
            </a:r>
          </a:p>
          <a:p>
            <a:r>
              <a:rPr lang="en-US" b="0" baseline="0" dirty="0" smtClean="0"/>
              <a:t>Group chooses the appropriate answer(s) </a:t>
            </a:r>
          </a:p>
          <a:p>
            <a:r>
              <a:rPr lang="en-US" b="0" baseline="0" dirty="0" smtClean="0"/>
              <a:t>Mouse click to show the answer</a:t>
            </a:r>
            <a:endParaRPr lang="en-US" b="0" dirty="0" smtClean="0"/>
          </a:p>
          <a:p>
            <a:endParaRPr lang="en-US" b="0" dirty="0" smtClean="0"/>
          </a:p>
          <a:p>
            <a:r>
              <a:rPr lang="en-US" b="1" dirty="0" smtClean="0"/>
              <a:t>Say:</a:t>
            </a:r>
          </a:p>
          <a:p>
            <a:r>
              <a:rPr lang="en-US" b="0" dirty="0" smtClean="0"/>
              <a:t>Knowledge</a:t>
            </a:r>
            <a:r>
              <a:rPr lang="en-US" b="0" baseline="0" dirty="0" smtClean="0"/>
              <a:t> Check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What are</a:t>
            </a:r>
            <a:r>
              <a:rPr lang="en-US" b="0" baseline="0" dirty="0" smtClean="0"/>
              <a:t> some specific benefits of adopting a Facilitative approach?</a:t>
            </a:r>
            <a:endParaRPr lang="en-US" b="0" dirty="0" smtClean="0"/>
          </a:p>
          <a:p>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indent="-353092" defTabSz="829766" fontAlgn="base">
              <a:spcBef>
                <a:spcPts val="485"/>
              </a:spcBef>
              <a:spcAft>
                <a:spcPts val="607"/>
              </a:spcAft>
              <a:buClr>
                <a:srgbClr val="0038A8"/>
              </a:buClr>
              <a:buFont typeface="+mj-lt"/>
              <a:buAutoNum type="arabicParenR"/>
            </a:pPr>
            <a:r>
              <a:rPr lang="en-US" dirty="0" smtClean="0"/>
              <a:t>Empowers people to take responsibility; nurtures leadership talent</a:t>
            </a:r>
            <a:endParaRPr lang="en-US"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baseline="0" dirty="0" smtClean="0">
                <a:latin typeface="Arial" pitchFamily="34" charset="0"/>
                <a:cs typeface="Arial" pitchFamily="34" charset="0"/>
              </a:rPr>
              <a:t>Team members all agree on the selected solution</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Fosters healthy team dialogue and participation</a:t>
            </a: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Team works</a:t>
            </a:r>
            <a:r>
              <a:rPr lang="en-US" b="0" baseline="0" dirty="0" smtClean="0">
                <a:latin typeface="Arial" pitchFamily="34" charset="0"/>
                <a:cs typeface="Arial" pitchFamily="34" charset="0"/>
              </a:rPr>
              <a:t> better together to make complex decisions</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r>
              <a:rPr lang="en-US" b="0" dirty="0" smtClean="0">
                <a:latin typeface="Arial" pitchFamily="34" charset="0"/>
                <a:cs typeface="Arial" pitchFamily="34" charset="0"/>
              </a:rPr>
              <a:t>Projects always completed on time</a:t>
            </a: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 click]</a:t>
            </a:r>
          </a:p>
          <a:p>
            <a:endParaRPr lang="en-US" b="0" dirty="0" smtClean="0"/>
          </a:p>
          <a:p>
            <a:r>
              <a:rPr lang="en-US" b="0" dirty="0" smtClean="0"/>
              <a:t>Answer:</a:t>
            </a:r>
          </a:p>
          <a:p>
            <a:r>
              <a:rPr lang="en-US" b="0" dirty="0" smtClean="0"/>
              <a:t>#1-Empowers</a:t>
            </a:r>
            <a:r>
              <a:rPr lang="en-US" b="0" baseline="0" dirty="0" smtClean="0"/>
              <a:t> people to take responsibility; nurtures leadership talent</a:t>
            </a:r>
            <a:endParaRPr lang="en-US" b="0" dirty="0" smtClean="0"/>
          </a:p>
          <a:p>
            <a:r>
              <a:rPr lang="en-US" b="0" dirty="0" smtClean="0"/>
              <a:t>#3-Fosters</a:t>
            </a:r>
            <a:r>
              <a:rPr lang="en-US" b="0" baseline="0" dirty="0" smtClean="0"/>
              <a:t> healthy team dialogue and participation</a:t>
            </a:r>
            <a:endParaRPr lang="en-US" b="0" dirty="0" smtClean="0"/>
          </a:p>
          <a:p>
            <a:r>
              <a:rPr lang="en-US" b="0" dirty="0" smtClean="0"/>
              <a:t>#4-Team</a:t>
            </a:r>
            <a:r>
              <a:rPr lang="en-US" b="0" baseline="0" dirty="0" smtClean="0"/>
              <a:t> works better together to make complex decisions</a:t>
            </a:r>
          </a:p>
          <a:p>
            <a:endParaRPr lang="en-US" b="0" baseline="0" dirty="0" smtClean="0"/>
          </a:p>
          <a:p>
            <a:r>
              <a:rPr lang="en-US" b="0" baseline="0" dirty="0" smtClean="0"/>
              <a:t>Note:  #2 answer is not correct.  Team members will not always agree on the selected solution.  It is important that all have equal input and discussion around the proposed solution.  However, not everyone will always agree on solution going forward.  More importantly, the individual must support whatever final team decision is made.</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What are</a:t>
            </a:r>
            <a:r>
              <a:rPr lang="en-US" b="0" baseline="0" dirty="0" smtClean="0"/>
              <a:t> the values Facilitators embrace?</a:t>
            </a:r>
          </a:p>
          <a:p>
            <a:pPr defTabSz="924458">
              <a:defRPr/>
            </a:pPr>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indent="-353092" defTabSz="829766" fontAlgn="base">
              <a:spcBef>
                <a:spcPts val="485"/>
              </a:spcBef>
              <a:spcAft>
                <a:spcPts val="607"/>
              </a:spcAft>
              <a:buClr>
                <a:srgbClr val="0038A8"/>
              </a:buClr>
              <a:buFont typeface="+mj-lt"/>
              <a:buAutoNum type="arabicParenR"/>
            </a:pPr>
            <a:r>
              <a:rPr lang="en-US" b="0" baseline="0" dirty="0" smtClean="0"/>
              <a:t>Telling others what to think and do</a:t>
            </a:r>
            <a:endParaRPr lang="en-US"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baseline="0" dirty="0" smtClean="0">
                <a:latin typeface="Arial" pitchFamily="34" charset="0"/>
                <a:cs typeface="Arial" pitchFamily="34" charset="0"/>
              </a:rPr>
              <a:t>Helping people work effectively</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Achieving </a:t>
            </a:r>
            <a:r>
              <a:rPr lang="en-US" b="0" baseline="0" dirty="0" smtClean="0">
                <a:latin typeface="Arial" pitchFamily="34" charset="0"/>
                <a:cs typeface="Arial" pitchFamily="34" charset="0"/>
              </a:rPr>
              <a:t>optimum engagement from people</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baseline="0" dirty="0" smtClean="0">
                <a:latin typeface="Arial" pitchFamily="34" charset="0"/>
                <a:cs typeface="Arial" pitchFamily="34" charset="0"/>
              </a:rPr>
              <a:t>Value of participant input determined by who is speaking</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r>
              <a:rPr lang="en-US" b="0" baseline="0" dirty="0" smtClean="0">
                <a:latin typeface="Arial" pitchFamily="34" charset="0"/>
                <a:cs typeface="Arial" pitchFamily="34" charset="0"/>
              </a:rPr>
              <a:t>Building confidence and a sense of duty</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0" dirty="0" smtClean="0"/>
              <a:t>Answer:</a:t>
            </a:r>
          </a:p>
          <a:p>
            <a:r>
              <a:rPr lang="en-US" b="0" dirty="0" smtClean="0"/>
              <a:t>#2-Helping people work effectively</a:t>
            </a:r>
          </a:p>
          <a:p>
            <a:r>
              <a:rPr lang="en-US" b="0" dirty="0" smtClean="0"/>
              <a:t>#3-Achieving</a:t>
            </a:r>
            <a:r>
              <a:rPr lang="en-US" b="0" baseline="0" dirty="0" smtClean="0"/>
              <a:t> optimum engagement from people</a:t>
            </a:r>
            <a:endParaRPr lang="en-US" b="0" dirty="0" smtClean="0"/>
          </a:p>
          <a:p>
            <a:r>
              <a:rPr lang="en-US" b="0" dirty="0" smtClean="0"/>
              <a:t>#5-Building </a:t>
            </a:r>
            <a:r>
              <a:rPr lang="en-US" b="0" baseline="0" dirty="0" smtClean="0"/>
              <a:t>confidence and a sense of duty</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endParaRPr lang="en-US" baseline="0" dirty="0" smtClean="0"/>
          </a:p>
          <a:p>
            <a:pPr defTabSz="924458">
              <a:defRPr/>
            </a:pPr>
            <a:r>
              <a:rPr lang="en-US" b="1" dirty="0" smtClean="0"/>
              <a:t>Say:</a:t>
            </a:r>
            <a:r>
              <a:rPr lang="en-US" b="1" baseline="0" dirty="0" smtClean="0"/>
              <a:t>  </a:t>
            </a:r>
          </a:p>
          <a:p>
            <a:pPr defTabSz="924458">
              <a:defRPr/>
            </a:pPr>
            <a:r>
              <a:rPr lang="en-US" dirty="0" smtClean="0"/>
              <a:t>The agenda</a:t>
            </a:r>
            <a:r>
              <a:rPr lang="en-US" baseline="0" dirty="0" smtClean="0"/>
              <a:t> for this module is – Objectives, Defining Facilitation, Facilitation Foundation, Facilitation Challenges, Facilitation Techniques, and Review</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pPr defTabSz="924458">
              <a:defRPr/>
            </a:pPr>
            <a:endParaRPr lang="en-US" b="1" dirty="0" smtClean="0"/>
          </a:p>
          <a:p>
            <a:pPr defTabSz="924458">
              <a:defRPr/>
            </a:pPr>
            <a:r>
              <a:rPr lang="en-US" b="1" dirty="0" smtClean="0"/>
              <a:t>Say: </a:t>
            </a:r>
          </a:p>
          <a:p>
            <a:pPr defTabSz="924458">
              <a:defRPr/>
            </a:pPr>
            <a:r>
              <a:rPr lang="en-US" b="0" dirty="0" smtClean="0"/>
              <a:t>Facilitation Challenges</a:t>
            </a:r>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two</a:t>
            </a:r>
            <a:r>
              <a:rPr lang="en-US" baseline="0" dirty="0" smtClean="0"/>
              <a:t> lines visible</a:t>
            </a:r>
          </a:p>
          <a:p>
            <a:pPr defTabSz="924458">
              <a:defRPr/>
            </a:pPr>
            <a:r>
              <a:rPr lang="en-US" dirty="0" smtClean="0"/>
              <a:t>3 Discussion questions</a:t>
            </a:r>
          </a:p>
          <a:p>
            <a:pPr defTabSz="924458">
              <a:defRPr/>
            </a:pPr>
            <a:r>
              <a:rPr lang="en-US" dirty="0" smtClean="0"/>
              <a:t>Mouse click to have each of the discussion questions appear, read question, have group discussion</a:t>
            </a:r>
            <a:endParaRPr lang="en-US" b="0" baseline="0" dirty="0" smtClean="0"/>
          </a:p>
          <a:p>
            <a:endParaRPr lang="en-US" b="1" dirty="0" smtClean="0"/>
          </a:p>
          <a:p>
            <a:r>
              <a:rPr lang="en-US" b="1" dirty="0" smtClean="0"/>
              <a:t>Say:</a:t>
            </a:r>
            <a:r>
              <a:rPr lang="en-US" b="1" baseline="0" dirty="0" smtClean="0"/>
              <a:t>  </a:t>
            </a:r>
          </a:p>
          <a:p>
            <a:r>
              <a:rPr lang="en-US" b="0" baseline="0" dirty="0" smtClean="0"/>
              <a:t>When problem solving:</a:t>
            </a:r>
          </a:p>
          <a:p>
            <a:endParaRPr lang="en-US" b="0" baseline="0" dirty="0" smtClean="0"/>
          </a:p>
          <a:p>
            <a:pPr>
              <a:buFont typeface="Arial" charset="0"/>
              <a:buChar char="•"/>
            </a:pPr>
            <a:r>
              <a:rPr lang="en-US" b="0" baseline="0" dirty="0" smtClean="0"/>
              <a:t>What process challenges have you encountered?</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b="0" baseline="0" dirty="0" smtClean="0"/>
              <a:t>[listen while the group provides answers]</a:t>
            </a:r>
          </a:p>
          <a:p>
            <a:pPr>
              <a:buFont typeface="Arial" charset="0"/>
              <a:buChar char="•"/>
            </a:pPr>
            <a:endParaRPr lang="en-US" b="0" baseline="0" dirty="0" smtClean="0"/>
          </a:p>
          <a:p>
            <a:pPr>
              <a:buFont typeface="Arial" charset="0"/>
              <a:buChar char="•"/>
            </a:pPr>
            <a:r>
              <a:rPr lang="en-US" b="0" baseline="0" dirty="0" smtClean="0"/>
              <a:t>What team behavioral challenges have you encountered?</a:t>
            </a:r>
          </a:p>
          <a:p>
            <a:r>
              <a:rPr lang="en-US" b="0" baseline="0" dirty="0" smtClean="0"/>
              <a:t>[listen while the group provides answers]</a:t>
            </a:r>
          </a:p>
          <a:p>
            <a:endParaRPr lang="en-US" b="0" baseline="0" dirty="0" smtClean="0"/>
          </a:p>
          <a:p>
            <a:pPr>
              <a:buFont typeface="Arial" charset="0"/>
              <a:buChar char="•"/>
            </a:pPr>
            <a:r>
              <a:rPr lang="en-US" b="0" baseline="0" dirty="0" smtClean="0"/>
              <a:t>What Facilitator behavioral challenges have you encountered?</a:t>
            </a:r>
          </a:p>
          <a:p>
            <a:pPr>
              <a:buFont typeface="Arial" charset="0"/>
              <a:buNone/>
            </a:pPr>
            <a:r>
              <a:rPr lang="en-US" b="0" baseline="0" dirty="0" smtClean="0"/>
              <a:t>[listen while the group provides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24349">
              <a:defRPr/>
            </a:pPr>
            <a:r>
              <a:rPr lang="en-ZA" b="1" dirty="0" smtClean="0"/>
              <a:t>Instructions:</a:t>
            </a:r>
          </a:p>
          <a:p>
            <a:pPr defTabSz="924349">
              <a:defRPr/>
            </a:pPr>
            <a:r>
              <a:rPr lang="en-ZA" b="0" dirty="0" smtClean="0"/>
              <a:t>Left side of chart is visible</a:t>
            </a:r>
          </a:p>
          <a:p>
            <a:pPr defTabSz="924349">
              <a:defRPr/>
            </a:pPr>
            <a:r>
              <a:rPr lang="en-ZA" b="0" dirty="0" smtClean="0"/>
              <a:t>Chart builds on right with each mouse click</a:t>
            </a:r>
          </a:p>
          <a:p>
            <a:pPr defTabSz="924349">
              <a:defRPr/>
            </a:pPr>
            <a:r>
              <a:rPr lang="en-ZA" b="0" dirty="0" smtClean="0"/>
              <a:t>Read each bullet</a:t>
            </a:r>
          </a:p>
          <a:p>
            <a:pPr defTabSz="924349">
              <a:defRPr/>
            </a:pPr>
            <a:endParaRPr lang="en-ZA" b="0" dirty="0" smtClean="0"/>
          </a:p>
          <a:p>
            <a:pPr defTabSz="924349">
              <a:defRPr/>
            </a:pPr>
            <a:r>
              <a:rPr lang="en-ZA" b="1" dirty="0" smtClean="0"/>
              <a:t>Say:</a:t>
            </a:r>
          </a:p>
          <a:p>
            <a:pPr defTabSz="924349">
              <a:defRPr/>
            </a:pPr>
            <a:r>
              <a:rPr lang="en-ZA" dirty="0" smtClean="0"/>
              <a:t>There are challenges that need to be overcome with Facilitation.  These involve</a:t>
            </a:r>
            <a:r>
              <a:rPr lang="en-ZA" baseline="0" dirty="0" smtClean="0"/>
              <a:t> both “Process” and “People” issues.  We will first look at challenges associated with team behaviors. </a:t>
            </a:r>
          </a:p>
          <a:p>
            <a:pPr defTabSz="924349">
              <a:defRPr/>
            </a:pPr>
            <a:endParaRPr lang="en-ZA" baseline="0" dirty="0" smtClean="0"/>
          </a:p>
          <a:p>
            <a:pPr defTabSz="924349">
              <a:defRPr/>
            </a:pPr>
            <a:r>
              <a:rPr lang="en-ZA" baseline="0" dirty="0" smtClean="0"/>
              <a:t>Not knowing the process is a team behavioral challenge.  The individual(s) may be unaware of problem solving methodologies, the phases and/or steps needed to resolve the issue.</a:t>
            </a:r>
          </a:p>
          <a:p>
            <a:pPr defTabSz="924349">
              <a:defRPr/>
            </a:pPr>
            <a:endParaRPr lang="en-ZA" baseline="0" dirty="0" smtClean="0"/>
          </a:p>
          <a:p>
            <a:pPr defTabSz="924349">
              <a:defRPr/>
            </a:pPr>
            <a:r>
              <a:rPr lang="en-ZA" baseline="0" dirty="0" smtClean="0"/>
              <a:t>On the other hand, the individual or team may know the process, but do not follow it.  They may understand the process, however deviate from the problem solving methodology in order to resolve an issue.  Or, they may stray from their original purpose.</a:t>
            </a:r>
          </a:p>
          <a:p>
            <a:pPr defTabSz="924349">
              <a:defRPr/>
            </a:pPr>
            <a:endParaRPr lang="en-ZA" baseline="0" dirty="0" smtClean="0"/>
          </a:p>
          <a:p>
            <a:pPr defTabSz="924349">
              <a:defRPr/>
            </a:pPr>
            <a:r>
              <a:rPr lang="en-ZA" baseline="0" dirty="0" smtClean="0"/>
              <a:t>The last “process” challenge we will discuss is not being able to guide the team through the Facilitation process.  Lack of facilitative leadership skills and/or experiences can be a challenge to resolving an issue.</a:t>
            </a:r>
          </a:p>
          <a:p>
            <a:pPr defTabSz="924349">
              <a:defRPr/>
            </a:pPr>
            <a:endParaRPr lang="en-ZA" baseline="0" dirty="0" smtClean="0"/>
          </a:p>
          <a:p>
            <a:pPr defTabSz="924349">
              <a:defRPr/>
            </a:pPr>
            <a:r>
              <a:rPr lang="en-ZA" baseline="0" dirty="0" smtClean="0"/>
              <a:t>The first challenge associated with “people” is the participant that states assumptions as facts.  This means that they draw conclusions based on lack of data or based on mistakes.  It can also come into play when someone states absolutes, such as using the words  “always” or “never”.</a:t>
            </a:r>
          </a:p>
          <a:p>
            <a:pPr defTabSz="924349">
              <a:defRPr/>
            </a:pPr>
            <a:endParaRPr lang="en-ZA" baseline="0" dirty="0" smtClean="0"/>
          </a:p>
          <a:p>
            <a:pPr defTabSz="924349">
              <a:defRPr/>
            </a:pPr>
            <a:r>
              <a:rPr lang="en-ZA" baseline="0" dirty="0" smtClean="0"/>
              <a:t>Another challenge is the participant(s) that manipulates the outcome.  They may bring in preconceived ideas to the meeting.  It can also relate to an individual who holds hidden agendas.</a:t>
            </a:r>
          </a:p>
          <a:p>
            <a:pPr defTabSz="924349">
              <a:defRPr/>
            </a:pPr>
            <a:endParaRPr lang="en-ZA" baseline="0" dirty="0" smtClean="0"/>
          </a:p>
          <a:p>
            <a:pPr defTabSz="924349">
              <a:defRPr/>
            </a:pPr>
            <a:r>
              <a:rPr lang="en-ZA" baseline="0" dirty="0" smtClean="0"/>
              <a:t>The third challenge relates to the emotions and objections of the team members.  Emotions may be anger, defensiveness, silence or hostility.  The individual may also disagree on the content, process or outcome of the meeting/workshop.</a:t>
            </a:r>
          </a:p>
          <a:p>
            <a:pPr defTabSz="924349">
              <a:defRPr/>
            </a:pPr>
            <a:endParaRPr lang="en-ZA" baseline="0" dirty="0" smtClean="0"/>
          </a:p>
          <a:p>
            <a:pPr defTabSz="924349">
              <a:defRPr/>
            </a:pPr>
            <a:r>
              <a:rPr lang="en-ZA" baseline="0" dirty="0" smtClean="0"/>
              <a:t>The fourth challenge is the individual(s) who dominates the conversation and/or intervenes at the wrong or inappropriate time.  We typically see this behavior when one or more individuals try and control the conversation.  In addition, sometimes an individual can get involved in the conversation too early or too late.</a:t>
            </a:r>
          </a:p>
          <a:p>
            <a:pPr defTabSz="924349">
              <a:defRPr/>
            </a:pPr>
            <a:endParaRPr lang="en-ZA" baseline="0" dirty="0" smtClean="0"/>
          </a:p>
          <a:p>
            <a:pPr defTabSz="924349">
              <a:defRPr/>
            </a:pP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22</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24349">
              <a:defRPr/>
            </a:pPr>
            <a:r>
              <a:rPr lang="en-ZA" b="1" dirty="0" smtClean="0"/>
              <a:t>Instructions:</a:t>
            </a:r>
          </a:p>
          <a:p>
            <a:pPr defTabSz="924349">
              <a:defRPr/>
            </a:pPr>
            <a:r>
              <a:rPr lang="en-ZA" b="0" dirty="0" smtClean="0"/>
              <a:t>Left side of chart is visible</a:t>
            </a:r>
          </a:p>
          <a:p>
            <a:pPr defTabSz="924349">
              <a:defRPr/>
            </a:pPr>
            <a:r>
              <a:rPr lang="en-ZA" b="0" dirty="0" smtClean="0"/>
              <a:t>Chart builds on right with each mouse click</a:t>
            </a:r>
          </a:p>
          <a:p>
            <a:pPr defTabSz="924349">
              <a:defRPr/>
            </a:pPr>
            <a:r>
              <a:rPr lang="en-ZA" b="0" dirty="0" smtClean="0"/>
              <a:t>Read each bullet</a:t>
            </a:r>
          </a:p>
          <a:p>
            <a:pPr defTabSz="924349">
              <a:defRPr/>
            </a:pPr>
            <a:endParaRPr lang="en-ZA" b="0" dirty="0" smtClean="0"/>
          </a:p>
          <a:p>
            <a:pPr defTabSz="924349">
              <a:defRPr/>
            </a:pPr>
            <a:r>
              <a:rPr lang="en-ZA" b="1" dirty="0" smtClean="0"/>
              <a:t>Say:</a:t>
            </a:r>
          </a:p>
          <a:p>
            <a:pPr defTabSz="924349">
              <a:defRPr/>
            </a:pPr>
            <a:r>
              <a:rPr lang="en-ZA" dirty="0" smtClean="0"/>
              <a:t>As we discussed in the previous slide, there are challenges that need to be overcome with Facilitation.  Again, these involve</a:t>
            </a:r>
            <a:r>
              <a:rPr lang="en-ZA" baseline="0" dirty="0" smtClean="0"/>
              <a:t> both “Process” and “People” issues.  We will now take a look at issues surrounding Facilitator behaviors. </a:t>
            </a:r>
          </a:p>
          <a:p>
            <a:pPr defTabSz="924349">
              <a:defRPr/>
            </a:pPr>
            <a:endParaRPr lang="en-ZA" baseline="0" dirty="0" smtClean="0"/>
          </a:p>
          <a:p>
            <a:pPr defTabSz="924349">
              <a:defRPr/>
            </a:pPr>
            <a:r>
              <a:rPr lang="en-ZA" baseline="0" dirty="0" smtClean="0"/>
              <a:t>Not knowing the process is a Facilitator behavioral challenge.  The individual may be unaware of problem solving methodologies, the phases and/or the steps needed to resolve the issue.</a:t>
            </a:r>
          </a:p>
          <a:p>
            <a:pPr defTabSz="924349">
              <a:defRPr/>
            </a:pPr>
            <a:endParaRPr lang="en-ZA" baseline="0" dirty="0" smtClean="0"/>
          </a:p>
          <a:p>
            <a:pPr defTabSz="924349">
              <a:defRPr/>
            </a:pPr>
            <a:r>
              <a:rPr lang="en-ZA" baseline="0" dirty="0" smtClean="0"/>
              <a:t>On the flip side, is not following the process.  The individual may know the process, however deviate from the problem solving methodology in order to resolve an issue.  Or, they may stray from their original purpose.</a:t>
            </a:r>
          </a:p>
          <a:p>
            <a:pPr defTabSz="924349">
              <a:defRPr/>
            </a:pPr>
            <a:endParaRPr lang="en-ZA" baseline="0" dirty="0" smtClean="0"/>
          </a:p>
          <a:p>
            <a:pPr defTabSz="924349">
              <a:defRPr/>
            </a:pPr>
            <a:r>
              <a:rPr lang="en-ZA" baseline="0" dirty="0" smtClean="0"/>
              <a:t>The last challenge we will discuss is not being able to guide the team through the Facilitation process.  Lack of facilitative leadership skills and/or experiences can be a challenge to resolving an issue.</a:t>
            </a:r>
          </a:p>
          <a:p>
            <a:pPr defTabSz="924349">
              <a:defRPr/>
            </a:pPr>
            <a:endParaRPr lang="en-ZA" baseline="0" dirty="0" smtClean="0"/>
          </a:p>
          <a:p>
            <a:pPr defTabSz="924349">
              <a:defRPr/>
            </a:pPr>
            <a:r>
              <a:rPr lang="en-ZA" baseline="0" dirty="0" smtClean="0"/>
              <a:t>The first “people” challenge is the individual that states assumptions as facts.  This means that they draw conclusions based on lack of data or based on mistakes.  It can also come into play when someone states absolutes, such as using the words  “always” and “never”.</a:t>
            </a:r>
          </a:p>
          <a:p>
            <a:pPr defTabSz="924349">
              <a:defRPr/>
            </a:pPr>
            <a:endParaRPr lang="en-ZA" baseline="0" dirty="0" smtClean="0"/>
          </a:p>
          <a:p>
            <a:pPr defTabSz="924349">
              <a:defRPr/>
            </a:pPr>
            <a:r>
              <a:rPr lang="en-ZA" baseline="0" dirty="0" smtClean="0"/>
              <a:t>Another challenge is the individual that manipulates the outcome.  They may bring in preconceived ideas to the meeting.  It can also relate to an individual who holds a hidden agenda.</a:t>
            </a:r>
          </a:p>
          <a:p>
            <a:pPr defTabSz="924349">
              <a:defRPr/>
            </a:pPr>
            <a:endParaRPr lang="en-ZA" baseline="0" dirty="0" smtClean="0"/>
          </a:p>
          <a:p>
            <a:pPr defTabSz="924349">
              <a:defRPr/>
            </a:pPr>
            <a:r>
              <a:rPr lang="en-ZA" baseline="0" dirty="0" smtClean="0"/>
              <a:t>The third challenge relates to emotions and objections.  Emotions may be anger, defensiveness, silence or hostility.  The individual may also disagree on the content, process or outcome of the meeting/workshop.</a:t>
            </a:r>
          </a:p>
          <a:p>
            <a:pPr defTabSz="924349">
              <a:defRPr/>
            </a:pPr>
            <a:endParaRPr lang="en-ZA" baseline="0" dirty="0" smtClean="0"/>
          </a:p>
          <a:p>
            <a:pPr defTabSz="924349">
              <a:defRPr/>
            </a:pPr>
            <a:r>
              <a:rPr lang="en-ZA" baseline="0" dirty="0" smtClean="0"/>
              <a:t>The fourth challenge is an individual who dominates the conversation and/or intervenes at the wrong or inappropriate time.  We typically see this behavior when an individual tries to control the conversation.  In addition, sometimes an individual can get involved in the conversation too early or too late.</a:t>
            </a:r>
          </a:p>
          <a:p>
            <a:pPr defTabSz="924349">
              <a:defRPr/>
            </a:pPr>
            <a:endParaRPr lang="en-ZA" baseline="0" dirty="0" smtClean="0"/>
          </a:p>
          <a:p>
            <a:pPr defTabSz="924349">
              <a:defRPr/>
            </a:pP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23</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24458">
              <a:defRPr/>
            </a:pPr>
            <a:r>
              <a:rPr lang="en-ZA" b="1" dirty="0" smtClean="0"/>
              <a:t>Instructions:</a:t>
            </a:r>
          </a:p>
          <a:p>
            <a:pPr defTabSz="924349">
              <a:defRPr/>
            </a:pPr>
            <a:r>
              <a:rPr lang="en-ZA" b="0" dirty="0" smtClean="0"/>
              <a:t>Left side of chart is visible</a:t>
            </a:r>
          </a:p>
          <a:p>
            <a:pPr defTabSz="924349">
              <a:defRPr/>
            </a:pPr>
            <a:r>
              <a:rPr lang="en-ZA" b="0" dirty="0" smtClean="0"/>
              <a:t>Chart builds on right with each mouse click</a:t>
            </a:r>
          </a:p>
          <a:p>
            <a:pPr defTabSz="924349">
              <a:defRPr/>
            </a:pPr>
            <a:r>
              <a:rPr lang="en-ZA" b="0" dirty="0" smtClean="0"/>
              <a:t>Read each bullet</a:t>
            </a:r>
          </a:p>
          <a:p>
            <a:pPr defTabSz="924458">
              <a:defRPr/>
            </a:pPr>
            <a:endParaRPr lang="en-ZA" b="0" dirty="0" smtClean="0"/>
          </a:p>
          <a:p>
            <a:pPr defTabSz="924458">
              <a:defRPr/>
            </a:pPr>
            <a:r>
              <a:rPr lang="en-ZA" b="1" dirty="0" smtClean="0"/>
              <a:t>Say:</a:t>
            </a:r>
          </a:p>
          <a:p>
            <a:pPr defTabSz="924458">
              <a:defRPr/>
            </a:pPr>
            <a:r>
              <a:rPr lang="en-ZA" b="0" dirty="0" smtClean="0"/>
              <a:t>As a skilled Facilitator, there </a:t>
            </a:r>
            <a:r>
              <a:rPr lang="en-ZA" b="0" baseline="0" dirty="0" smtClean="0"/>
              <a:t>are ways to overcome the challenges that you may encounter with an individual or a team.  In the next section, we will discuss detailed techniques on ways to overcome these challenges; however for now, we will provide a brief overview on how to mitigate these “process” and “people” issues.</a:t>
            </a:r>
          </a:p>
          <a:p>
            <a:pPr defTabSz="924458">
              <a:defRPr/>
            </a:pPr>
            <a:endParaRPr lang="en-ZA" b="0" baseline="0" dirty="0" smtClean="0"/>
          </a:p>
          <a:p>
            <a:pPr defTabSz="924458">
              <a:defRPr/>
            </a:pPr>
            <a:r>
              <a:rPr lang="en-ZA" b="0" baseline="0" dirty="0" smtClean="0"/>
              <a:t>In order to solve the challenge of not knowing the process, memorize the common elements of the problem solving models.</a:t>
            </a:r>
          </a:p>
          <a:p>
            <a:pPr defTabSz="924458">
              <a:defRPr/>
            </a:pPr>
            <a:endParaRPr lang="en-ZA" b="0" baseline="0" dirty="0" smtClean="0"/>
          </a:p>
          <a:p>
            <a:pPr defTabSz="924458">
              <a:defRPr/>
            </a:pPr>
            <a:r>
              <a:rPr lang="en-ZA" b="0" baseline="0" dirty="0" smtClean="0"/>
              <a:t>Recognize if you are deviating from the process.  If the process is not being followed, quickly redirect back to the agreed to process.</a:t>
            </a:r>
          </a:p>
          <a:p>
            <a:pPr defTabSz="924458">
              <a:defRPr/>
            </a:pPr>
            <a:endParaRPr lang="en-ZA" b="0" baseline="0" dirty="0" smtClean="0"/>
          </a:p>
          <a:p>
            <a:pPr defTabSz="924458">
              <a:defRPr/>
            </a:pPr>
            <a:r>
              <a:rPr lang="en-ZA" b="0" baseline="0" dirty="0" smtClean="0"/>
              <a:t>In order to effectively guide the team through the process, apply appropriate techniques to advance to the next phase/step of the problem solving model.</a:t>
            </a:r>
          </a:p>
          <a:p>
            <a:pPr defTabSz="924458">
              <a:defRPr/>
            </a:pPr>
            <a:endParaRPr lang="en-ZA" b="0" baseline="0" dirty="0" smtClean="0"/>
          </a:p>
          <a:p>
            <a:pPr defTabSz="924458">
              <a:defRPr/>
            </a:pPr>
            <a:r>
              <a:rPr lang="en-ZA" b="0" baseline="0" dirty="0" smtClean="0"/>
              <a:t>In order to overcome the challenge of individuals stating assumptions as facts, you can request that facts are gathered before forming any conclusions.  Be mindful of individuals stating absolutes.  In order to eliminate the behavior, you can encourage more persuasive speech, such as saying “frequently” or “sometimes”, in lieu of “never”.  </a:t>
            </a:r>
          </a:p>
          <a:p>
            <a:pPr defTabSz="924458">
              <a:defRPr/>
            </a:pPr>
            <a:endParaRPr lang="en-ZA" b="0" baseline="0" dirty="0" smtClean="0"/>
          </a:p>
          <a:p>
            <a:pPr defTabSz="924458">
              <a:defRPr/>
            </a:pPr>
            <a:r>
              <a:rPr lang="en-ZA" b="0" baseline="0" dirty="0" smtClean="0"/>
              <a:t>You can suppress preconceived opinions and ideas to avoid manipulating the outcome of a meeting/conversation/workshop, etc…  Everyone needs to be conscious of individuals with hidden agendas.</a:t>
            </a:r>
          </a:p>
          <a:p>
            <a:pPr defTabSz="924458">
              <a:defRPr/>
            </a:pPr>
            <a:endParaRPr lang="en-ZA" b="0" baseline="0" dirty="0" smtClean="0"/>
          </a:p>
          <a:p>
            <a:pPr defTabSz="924458">
              <a:defRPr/>
            </a:pPr>
            <a:r>
              <a:rPr lang="en-ZA" b="0" baseline="0" dirty="0" smtClean="0"/>
              <a:t>We should always be aware of our emotions, especially harmful ones such as anger, silence or defensiveness.  If these emotions occur, address them and not avoid them.</a:t>
            </a:r>
          </a:p>
          <a:p>
            <a:pPr defTabSz="924458">
              <a:defRPr/>
            </a:pPr>
            <a:endParaRPr lang="en-ZA" b="0" baseline="0" dirty="0" smtClean="0"/>
          </a:p>
          <a:p>
            <a:pPr defTabSz="924458">
              <a:defRPr/>
            </a:pPr>
            <a:r>
              <a:rPr lang="en-ZA" b="0" baseline="0" dirty="0" smtClean="0"/>
              <a:t>In order to avoid dominating the conversation or intervening at the wrong time, be sure to call on other individuals.  Limit the time that a dominant individual speaks.  Also, let the team attempt to work through the issue first, before jumping in to assist.</a:t>
            </a:r>
          </a:p>
          <a:p>
            <a:pPr defTabSz="924349">
              <a:defRPr/>
            </a:pP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24</a:t>
            </a:fld>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Review on screen the Action Plan – Facilitation, why you use it, how to use it (the next slide is when the hand out will be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Mouse click for the boxes to appear corresponding to the area of the tool being discussed (4 mouse clicks for the right, 6 mouse clicks for the left)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Start on the right side and explain the Action Plan Challenges, Goal and Action (this will help with filling out the left hand side) – 2</a:t>
            </a:r>
            <a:r>
              <a:rPr lang="en-US" sz="1200" b="0" baseline="30000" dirty="0" smtClean="0"/>
              <a:t>nd</a:t>
            </a:r>
            <a:r>
              <a:rPr lang="en-US" sz="1200" b="0" baseline="0" dirty="0" smtClean="0"/>
              <a:t>, 3</a:t>
            </a:r>
            <a:r>
              <a:rPr lang="en-US" sz="1200" b="0" baseline="30000" dirty="0" smtClean="0"/>
              <a:t>rd</a:t>
            </a:r>
            <a:r>
              <a:rPr lang="en-US" sz="1200" b="0" baseline="0" dirty="0" smtClean="0"/>
              <a:t> and 4</a:t>
            </a:r>
            <a:r>
              <a:rPr lang="en-US" sz="1200" b="0" baseline="30000" dirty="0" smtClean="0"/>
              <a:t>th</a:t>
            </a:r>
            <a:r>
              <a:rPr lang="en-US" sz="1200" b="0" baseline="0" dirty="0" smtClean="0"/>
              <a:t> mouse click will go through a challenge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6 mouse clicks for the left, moving from the entire left side, then from the top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Action Plan</a:t>
            </a:r>
            <a:r>
              <a:rPr lang="en-US" sz="1200" b="0" baseline="0" dirty="0" smtClean="0"/>
              <a:t> for Facilitation is a tool designed to help determine what actions you should take in order to eliminate a Facilitation challenge. </a:t>
            </a:r>
            <a:r>
              <a:rPr lang="en-US" b="0" baseline="0" dirty="0" smtClean="0"/>
              <a:t>You may have completed something similar from the previous Transformational Leadership modules, such as Trust, Active Listening or Delegation. </a:t>
            </a: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from right to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On the right are some examples of challenges you may be facing, what the goal may be and suggested actions you can take.  This is not an exhaustive list, but some common 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For example:  The team’s brainstorming is ineffective.  That is the challenge.  The goal would be to create a safe environment. The actions I would take is for the team to collect as many ideas as possible.  This could be accomplished through a group activity or through individual responses, i.e. sticky notes.  At this point in the process, you want to focus on quantity of ideas; not quality.  You need to ensure that the team does not judge the ideas, until the process is complete.  This will create an open and safe environment for people to express their ideas.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Now, why do you need to know that?  Because the left side is the worksheet you will be filling out with the Facilitation challenge you are currently experiencing.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tool from the top down; however, some may find it easier to work from the bottom 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Beginning on the top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At the top there is space to note the date you begin and estimated end date.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Facilitation improvement goal:  what is the outcome you would like to see?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key actions:  what are the actions you will take to make positive steps toward the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Next you will check the specific behaviors you plan to model as you work toward your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Finally, document the current Facilitation situation:  what is going on that is creating this challenge?</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25</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endParaRPr lang="en-US" b="1" dirty="0" smtClean="0"/>
          </a:p>
          <a:p>
            <a:r>
              <a:rPr lang="en-US" b="1" dirty="0" smtClean="0"/>
              <a:t>Say:</a:t>
            </a:r>
          </a:p>
          <a:p>
            <a:r>
              <a:rPr lang="en-US" b="0" dirty="0" smtClean="0"/>
              <a:t>Knowledge</a:t>
            </a:r>
            <a:r>
              <a:rPr lang="en-US" b="0" baseline="0" dirty="0" smtClean="0"/>
              <a:t> Check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Which examples illustrate undesirable</a:t>
            </a:r>
            <a:r>
              <a:rPr lang="en-US" b="0" baseline="0" dirty="0" smtClean="0"/>
              <a:t> </a:t>
            </a:r>
            <a:r>
              <a:rPr lang="en-US" b="0" dirty="0" smtClean="0"/>
              <a:t>behaviors facilitators should watch out for?</a:t>
            </a:r>
          </a:p>
          <a:p>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indent="-353092" defTabSz="829766" fontAlgn="base">
              <a:spcBef>
                <a:spcPts val="485"/>
              </a:spcBef>
              <a:spcAft>
                <a:spcPts val="607"/>
              </a:spcAft>
              <a:buClr>
                <a:srgbClr val="0038A8"/>
              </a:buClr>
              <a:buFont typeface="+mj-lt"/>
              <a:buAutoNum type="arabicParenR"/>
            </a:pPr>
            <a:r>
              <a:rPr lang="en-US" dirty="0" smtClean="0"/>
              <a:t>During a workshop about process improvements, the group discusses the look of the company web page and stock prices</a:t>
            </a:r>
            <a:endParaRPr lang="en-US"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Team member redirects</a:t>
            </a:r>
            <a:r>
              <a:rPr lang="en-US" b="0" baseline="0" dirty="0" smtClean="0">
                <a:latin typeface="Arial" pitchFamily="34" charset="0"/>
                <a:cs typeface="Arial" pitchFamily="34" charset="0"/>
              </a:rPr>
              <a:t> group back on topic</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Ignoring</a:t>
            </a:r>
            <a:r>
              <a:rPr lang="en-US" b="0" baseline="0" dirty="0" smtClean="0">
                <a:latin typeface="Arial" pitchFamily="34" charset="0"/>
                <a:cs typeface="Arial" pitchFamily="34" charset="0"/>
              </a:rPr>
              <a:t> an agreed procedure to state a problem before suggesting a solution</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r>
              <a:rPr lang="en-US" b="0" dirty="0" smtClean="0">
                <a:latin typeface="Arial" pitchFamily="34" charset="0"/>
                <a:cs typeface="Arial" pitchFamily="34" charset="0"/>
              </a:rPr>
              <a:t>A</a:t>
            </a:r>
            <a:r>
              <a:rPr lang="en-US" b="0" baseline="0" dirty="0" smtClean="0">
                <a:latin typeface="Arial" pitchFamily="34" charset="0"/>
                <a:cs typeface="Arial" pitchFamily="34" charset="0"/>
              </a:rPr>
              <a:t> team routinely allows participants to interrupt each other when speaking</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Someone</a:t>
            </a:r>
            <a:r>
              <a:rPr lang="en-US" b="0" baseline="0" dirty="0" smtClean="0">
                <a:latin typeface="Arial" pitchFamily="34" charset="0"/>
                <a:cs typeface="Arial" pitchFamily="34" charset="0"/>
              </a:rPr>
              <a:t> in a group asserts customer complaints are increasing due to a decline in quality, but provides no evidence to back it up</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r>
              <a:rPr lang="en-US" b="0" dirty="0" smtClean="0"/>
              <a:t>[mouse click]</a:t>
            </a:r>
          </a:p>
          <a:p>
            <a:endParaRPr lang="en-US" b="0" dirty="0" smtClean="0"/>
          </a:p>
          <a:p>
            <a:r>
              <a:rPr lang="en-US" b="0" dirty="0" smtClean="0"/>
              <a:t>Answer:</a:t>
            </a:r>
          </a:p>
          <a:p>
            <a:r>
              <a:rPr lang="en-US" b="0" dirty="0" smtClean="0"/>
              <a:t>#1-During</a:t>
            </a:r>
            <a:r>
              <a:rPr lang="en-US" b="0" baseline="0" dirty="0" smtClean="0"/>
              <a:t> a workshop about process improvements, the group discusses the look of the company web page</a:t>
            </a:r>
            <a:endParaRPr lang="en-US" b="0" dirty="0" smtClean="0"/>
          </a:p>
          <a:p>
            <a:r>
              <a:rPr lang="en-US" b="0" dirty="0" smtClean="0"/>
              <a:t>#3-Ignoring</a:t>
            </a:r>
            <a:r>
              <a:rPr lang="en-US" b="0" baseline="0" dirty="0" smtClean="0"/>
              <a:t> an agreed procedure to state a problem before suggesting a solution</a:t>
            </a:r>
            <a:endParaRPr lang="en-US" b="0" dirty="0" smtClean="0"/>
          </a:p>
          <a:p>
            <a:r>
              <a:rPr lang="en-US" b="0" dirty="0" smtClean="0"/>
              <a:t>#4-A</a:t>
            </a:r>
            <a:r>
              <a:rPr lang="en-US" b="0" baseline="0" dirty="0" smtClean="0"/>
              <a:t> team routinely allows participants to interrupt each other when speaking</a:t>
            </a:r>
            <a:endParaRPr lang="en-US" b="0" dirty="0" smtClean="0"/>
          </a:p>
          <a:p>
            <a:r>
              <a:rPr lang="en-US" b="0" dirty="0" smtClean="0"/>
              <a:t>#5-Someone</a:t>
            </a:r>
            <a:r>
              <a:rPr lang="en-US" b="0" baseline="0" dirty="0" smtClean="0"/>
              <a:t> in a group asserts customer complaints are increasing due to a decline in quality, but provides no evidence to back it up</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Which examples illustrate dysfunctional behavior?</a:t>
            </a:r>
          </a:p>
          <a:p>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indent="-353092" defTabSz="829766" fontAlgn="base">
              <a:spcBef>
                <a:spcPts val="485"/>
              </a:spcBef>
              <a:spcAft>
                <a:spcPts val="607"/>
              </a:spcAft>
              <a:buClr>
                <a:srgbClr val="0038A8"/>
              </a:buClr>
              <a:buFont typeface="+mj-lt"/>
              <a:buAutoNum type="arabicParenR"/>
            </a:pPr>
            <a:r>
              <a:rPr lang="en-US" dirty="0" smtClean="0"/>
              <a:t>Joseph arrives ten minutes late to a meeting and sits in the back sending text messages</a:t>
            </a:r>
          </a:p>
          <a:p>
            <a:pPr marL="580996" indent="-353092" defTabSz="829766" fontAlgn="base">
              <a:spcBef>
                <a:spcPts val="485"/>
              </a:spcBef>
              <a:spcAft>
                <a:spcPts val="607"/>
              </a:spcAft>
              <a:buClr>
                <a:srgbClr val="0038A8"/>
              </a:buClr>
              <a:buFont typeface="+mj-lt"/>
              <a:buAutoNum type="arabicParenR"/>
            </a:pPr>
            <a:r>
              <a:rPr lang="en-US" dirty="0" smtClean="0"/>
              <a:t>Carl takes notes with his head down throughout the meeting</a:t>
            </a:r>
          </a:p>
          <a:p>
            <a:pPr marL="580996" indent="-353092" defTabSz="829766" fontAlgn="base">
              <a:spcBef>
                <a:spcPts val="485"/>
              </a:spcBef>
              <a:spcAft>
                <a:spcPts val="607"/>
              </a:spcAft>
              <a:buClr>
                <a:srgbClr val="0038A8"/>
              </a:buClr>
              <a:buFont typeface="+mj-lt"/>
              <a:buAutoNum type="arabicParenR"/>
            </a:pPr>
            <a:r>
              <a:rPr lang="en-US" dirty="0" smtClean="0"/>
              <a:t>Dianne expresses her displeasure loudly and storms out of the meeting room</a:t>
            </a:r>
          </a:p>
          <a:p>
            <a:pPr marL="580996" indent="-353092" defTabSz="829766" fontAlgn="base">
              <a:spcBef>
                <a:spcPts val="485"/>
              </a:spcBef>
              <a:spcAft>
                <a:spcPts val="607"/>
              </a:spcAft>
              <a:buClr>
                <a:srgbClr val="0038A8"/>
              </a:buClr>
              <a:buFont typeface="+mj-lt"/>
              <a:buAutoNum type="arabicParenR"/>
            </a:pPr>
            <a:r>
              <a:rPr lang="en-US" dirty="0" smtClean="0"/>
              <a:t>Francine asks questions whenever she needs to clarify something</a:t>
            </a:r>
          </a:p>
          <a:p>
            <a:pPr marL="580996" indent="-353092" defTabSz="829766" fontAlgn="base">
              <a:spcBef>
                <a:spcPts val="485"/>
              </a:spcBef>
              <a:spcAft>
                <a:spcPts val="607"/>
              </a:spcAft>
              <a:buClr>
                <a:srgbClr val="0038A8"/>
              </a:buClr>
            </a:pPr>
            <a:endParaRPr lang="en-US"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 click]</a:t>
            </a:r>
          </a:p>
          <a:p>
            <a:endParaRPr lang="en-US" b="0" dirty="0" smtClean="0"/>
          </a:p>
          <a:p>
            <a:r>
              <a:rPr lang="en-US" b="0" dirty="0" smtClean="0"/>
              <a:t>Answer:</a:t>
            </a:r>
          </a:p>
          <a:p>
            <a:r>
              <a:rPr lang="en-US" b="0" dirty="0" smtClean="0"/>
              <a:t>#1-Joseph arrives ten minutes late to a meeting and sits in the back sending text messages</a:t>
            </a:r>
          </a:p>
          <a:p>
            <a:r>
              <a:rPr lang="en-US" b="0" dirty="0" smtClean="0"/>
              <a:t>#3-Dianne</a:t>
            </a:r>
            <a:r>
              <a:rPr lang="en-US" b="0" baseline="0" dirty="0" smtClean="0"/>
              <a:t> expresses her displeasure loudly and storms out of the meeting room</a:t>
            </a:r>
          </a:p>
          <a:p>
            <a:endParaRPr lang="en-US" b="0" baseline="0" dirty="0" smtClean="0"/>
          </a:p>
          <a:p>
            <a:r>
              <a:rPr lang="en-US" b="0" baseline="0" dirty="0" smtClean="0"/>
              <a:t>Note:  #2 is not correct.  Carl’s behavior </a:t>
            </a:r>
            <a:r>
              <a:rPr lang="en-US" b="0" u="sng" baseline="0" dirty="0" smtClean="0"/>
              <a:t>may</a:t>
            </a:r>
            <a:r>
              <a:rPr lang="en-US" b="0" baseline="0" dirty="0" smtClean="0"/>
              <a:t> not be dysfunctional.  He may simply be concentrating on the notes he is taking.  #4 is also not correct.  Asking clarifying questions is a good active listening skill.</a:t>
            </a:r>
            <a:endParaRPr lang="en-US" b="0" dirty="0" smtClean="0"/>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pPr defTabSz="924458">
              <a:defRPr/>
            </a:pPr>
            <a:endParaRPr lang="en-US" b="1" dirty="0" smtClean="0"/>
          </a:p>
          <a:p>
            <a:pPr defTabSz="924458">
              <a:defRPr/>
            </a:pPr>
            <a:r>
              <a:rPr lang="en-US" b="1" dirty="0" smtClean="0"/>
              <a:t>Say: </a:t>
            </a:r>
          </a:p>
          <a:p>
            <a:pPr defTabSz="924458">
              <a:defRPr/>
            </a:pPr>
            <a:r>
              <a:rPr lang="en-US" b="0" dirty="0" smtClean="0"/>
              <a:t>Facilitation Techniques</a:t>
            </a:r>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pPr defTabSz="924458">
              <a:defRPr/>
            </a:pPr>
            <a:endParaRPr lang="en-US" b="1" dirty="0" smtClean="0"/>
          </a:p>
          <a:p>
            <a:pPr defTabSz="924458">
              <a:defRPr/>
            </a:pPr>
            <a:r>
              <a:rPr lang="en-US" b="1" dirty="0" smtClean="0"/>
              <a:t>Say:  </a:t>
            </a:r>
          </a:p>
          <a:p>
            <a:pPr defTabSz="924458">
              <a:defRPr/>
            </a:pPr>
            <a:r>
              <a:rPr lang="en-US" b="0" dirty="0" smtClean="0"/>
              <a:t>Objectives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bullet visible</a:t>
            </a:r>
          </a:p>
          <a:p>
            <a:pPr defTabSz="924458">
              <a:defRPr/>
            </a:pPr>
            <a:r>
              <a:rPr lang="en-US" dirty="0" smtClean="0"/>
              <a:t>2 Discussion questions total</a:t>
            </a:r>
          </a:p>
          <a:p>
            <a:pPr defTabSz="924458">
              <a:defRPr/>
            </a:pPr>
            <a:r>
              <a:rPr lang="en-US" dirty="0" smtClean="0"/>
              <a:t>Read bullet and have group</a:t>
            </a:r>
            <a:r>
              <a:rPr lang="en-US" baseline="0" dirty="0" smtClean="0"/>
              <a:t> discussion</a:t>
            </a:r>
          </a:p>
          <a:p>
            <a:pPr defTabSz="924458">
              <a:defRPr/>
            </a:pPr>
            <a:r>
              <a:rPr lang="en-US" dirty="0" smtClean="0"/>
              <a:t>Mouse click to reveal second bullet and have group discussion</a:t>
            </a:r>
            <a:endParaRPr lang="en-US" b="0" baseline="0" dirty="0" smtClean="0"/>
          </a:p>
          <a:p>
            <a:endParaRPr lang="en-US" b="1" dirty="0" smtClean="0"/>
          </a:p>
          <a:p>
            <a:r>
              <a:rPr lang="en-US" b="1" dirty="0" smtClean="0"/>
              <a:t>Say:</a:t>
            </a:r>
            <a:r>
              <a:rPr lang="en-US" b="1" baseline="0" dirty="0" smtClean="0"/>
              <a:t>  </a:t>
            </a:r>
          </a:p>
          <a:p>
            <a:r>
              <a:rPr lang="en-US" b="0" baseline="0" dirty="0" smtClean="0"/>
              <a:t>What are some techniques that you have utilized successfully while Facilitating?</a:t>
            </a:r>
          </a:p>
          <a:p>
            <a:r>
              <a:rPr lang="en-US" b="0" baseline="0" dirty="0" smtClean="0"/>
              <a:t>[listen while the group provides answers]</a:t>
            </a:r>
          </a:p>
          <a:p>
            <a:endParaRPr lang="en-US" b="0" baseline="0" dirty="0" smtClean="0"/>
          </a:p>
          <a:p>
            <a:r>
              <a:rPr lang="en-US" b="0" baseline="0" dirty="0" smtClean="0"/>
              <a:t>Successful Facilitators possess two key skills.  What are they?</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No</a:t>
            </a:r>
            <a:r>
              <a:rPr lang="en-US" baseline="0" dirty="0" smtClean="0"/>
              <a:t> animation</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have discussed, there are skills</a:t>
            </a:r>
            <a:r>
              <a:rPr lang="en-US" baseline="0" dirty="0" smtClean="0"/>
              <a:t> necessary to become a successful Facilitator.  This involves both “process” and “people” skills.  As a review:</a:t>
            </a:r>
          </a:p>
          <a:p>
            <a:pPr defTabSz="924458">
              <a:buFont typeface="Arial" charset="0"/>
              <a:buNone/>
              <a:defRPr/>
            </a:pPr>
            <a:endParaRPr lang="en-US" baseline="0" dirty="0" smtClean="0"/>
          </a:p>
          <a:p>
            <a:pPr defTabSz="924458">
              <a:buFont typeface="Arial" charset="0"/>
              <a:buNone/>
              <a:defRPr/>
            </a:pPr>
            <a:r>
              <a:rPr lang="en-US" baseline="0" dirty="0" smtClean="0"/>
              <a:t>“Process Skills”:</a:t>
            </a:r>
          </a:p>
          <a:p>
            <a:pPr defTabSz="924458">
              <a:buFont typeface="Arial" charset="0"/>
              <a:buChar char="•"/>
              <a:defRPr/>
            </a:pPr>
            <a:r>
              <a:rPr lang="en-US" dirty="0" smtClean="0"/>
              <a:t>Problem Solving Model:  Recognize/utilize methodology to resolve</a:t>
            </a:r>
            <a:r>
              <a:rPr lang="en-US" baseline="0" dirty="0" smtClean="0"/>
              <a:t> issue</a:t>
            </a:r>
          </a:p>
          <a:p>
            <a:pPr defTabSz="924458">
              <a:buFont typeface="Arial" charset="0"/>
              <a:buChar char="•"/>
              <a:defRPr/>
            </a:pPr>
            <a:r>
              <a:rPr lang="en-US" baseline="0" dirty="0" smtClean="0"/>
              <a:t>Problem Solving Phase:  Identify/explain phases to resolve issue</a:t>
            </a:r>
          </a:p>
          <a:p>
            <a:pPr defTabSz="924458">
              <a:buFont typeface="Arial" charset="0"/>
              <a:buChar char="•"/>
              <a:defRPr/>
            </a:pPr>
            <a:r>
              <a:rPr lang="en-US" baseline="0" dirty="0" smtClean="0"/>
              <a:t>Problem Solving Step:  Identify/explain/guide team to resolve issue</a:t>
            </a:r>
          </a:p>
          <a:p>
            <a:pPr defTabSz="924458">
              <a:defRPr/>
            </a:pPr>
            <a:endParaRPr lang="en-US" baseline="0" dirty="0" smtClean="0"/>
          </a:p>
          <a:p>
            <a:pPr defTabSz="924458">
              <a:defRPr/>
            </a:pPr>
            <a:r>
              <a:rPr lang="en-US" baseline="0" dirty="0" smtClean="0"/>
              <a:t>“People Skills”:</a:t>
            </a:r>
            <a:endParaRPr lang="en-US" dirty="0" smtClean="0"/>
          </a:p>
          <a:p>
            <a:pPr defTabSz="924458">
              <a:buFont typeface="Arial" charset="0"/>
              <a:buChar char="•"/>
              <a:defRPr/>
            </a:pPr>
            <a:r>
              <a:rPr lang="en-US" dirty="0" smtClean="0"/>
              <a:t>Active Listening:  Demonstrating interest by your body language</a:t>
            </a:r>
          </a:p>
          <a:p>
            <a:pPr defTabSz="924458">
              <a:buFont typeface="Arial" charset="0"/>
              <a:buChar char="•"/>
              <a:defRPr/>
            </a:pPr>
            <a:r>
              <a:rPr lang="en-US" dirty="0" smtClean="0"/>
              <a:t>Building</a:t>
            </a:r>
            <a:r>
              <a:rPr lang="en-US" baseline="0" dirty="0" smtClean="0"/>
              <a:t> Rapport:  Establishing credibility to enable people to contribute with ease</a:t>
            </a:r>
            <a:endParaRPr lang="en-US" dirty="0" smtClean="0"/>
          </a:p>
          <a:p>
            <a:pPr defTabSz="924458">
              <a:buFont typeface="Arial" charset="0"/>
              <a:buChar char="•"/>
              <a:defRPr/>
            </a:pPr>
            <a:r>
              <a:rPr lang="en-US" dirty="0" smtClean="0"/>
              <a:t>Communicating</a:t>
            </a:r>
            <a:r>
              <a:rPr lang="en-US" baseline="0" dirty="0" smtClean="0"/>
              <a:t> Effectively:  Being supportive and engaged to enable an open and safe environment</a:t>
            </a:r>
            <a:endParaRPr lang="en-US" dirty="0" smtClean="0"/>
          </a:p>
          <a:p>
            <a:pPr defTabSz="924458">
              <a:buFont typeface="Arial" charset="0"/>
              <a:buChar char="•"/>
              <a:defRPr/>
            </a:pPr>
            <a:r>
              <a:rPr lang="en-US" dirty="0" smtClean="0"/>
              <a:t>Questioning Techniques:  Utilizing questions to check</a:t>
            </a:r>
            <a:r>
              <a:rPr lang="en-US" baseline="0" dirty="0" smtClean="0"/>
              <a:t> understanding, ask for clarification or to expand a view</a:t>
            </a:r>
          </a:p>
          <a:p>
            <a:pPr defTabSz="924458">
              <a:buFont typeface="Arial" charset="0"/>
              <a:buNone/>
              <a:defRPr/>
            </a:pPr>
            <a:endParaRPr lang="en-US" baseline="0" dirty="0" smtClean="0"/>
          </a:p>
          <a:p>
            <a:pPr defTabSz="924458">
              <a:buFont typeface="Arial" charset="0"/>
              <a:buNone/>
              <a:defRPr/>
            </a:pPr>
            <a:r>
              <a:rPr lang="en-US" dirty="0" smtClean="0"/>
              <a:t>You must</a:t>
            </a:r>
            <a:r>
              <a:rPr lang="en-US" baseline="0" dirty="0" smtClean="0"/>
              <a:t> master both skills in order to be successful!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No animation</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We will now focus on the process skills needed to be a successful</a:t>
            </a:r>
            <a:r>
              <a:rPr lang="en-US" baseline="0" dirty="0" smtClean="0"/>
              <a:t> Facilitator.</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pPr defTabSz="924458">
              <a:defRPr/>
            </a:pPr>
            <a:r>
              <a:rPr lang="en-US" dirty="0" smtClean="0"/>
              <a:t>2 mouse clicks</a:t>
            </a:r>
          </a:p>
          <a:p>
            <a:pPr defTabSz="924458">
              <a:defRPr/>
            </a:pPr>
            <a:r>
              <a:rPr lang="en-US" dirty="0" smtClean="0"/>
              <a:t>First click</a:t>
            </a:r>
            <a:r>
              <a:rPr lang="en-US" baseline="0" dirty="0" smtClean="0"/>
              <a:t> reveals “Gear = Phases”</a:t>
            </a:r>
          </a:p>
          <a:p>
            <a:pPr defTabSz="924458">
              <a:defRPr/>
            </a:pPr>
            <a:r>
              <a:rPr lang="en-US" baseline="0" dirty="0" smtClean="0"/>
              <a:t>Second mouse click reveals “Gear Teeth = Steps”</a:t>
            </a:r>
            <a:endParaRPr lang="en-US" dirty="0" smtClean="0"/>
          </a:p>
          <a:p>
            <a:endParaRPr lang="en-US" b="0" dirty="0" smtClean="0"/>
          </a:p>
          <a:p>
            <a:r>
              <a:rPr lang="en-US" b="1" dirty="0" smtClean="0"/>
              <a:t>Say:</a:t>
            </a:r>
            <a:r>
              <a:rPr lang="en-US" b="0" baseline="0" dirty="0" smtClean="0"/>
              <a:t>  </a:t>
            </a:r>
          </a:p>
          <a:p>
            <a:r>
              <a:rPr lang="en-US" b="0" baseline="0" dirty="0" smtClean="0"/>
              <a:t>In a moment, we are going to be sharing several problem solving models.  As a Facilitator, you will be faced with a problem and your purpose is to help the team develop a solution that will produce desired results.  You will notice that there are colored gears and grey gears.  The colored gears depict where the Facilitator is involved in the process.  The grey gears depict when the Facilitator </a:t>
            </a:r>
            <a:r>
              <a:rPr lang="en-US" b="0" u="sng" baseline="0" dirty="0" smtClean="0"/>
              <a:t>is not </a:t>
            </a:r>
            <a:r>
              <a:rPr lang="en-US" b="0" baseline="0" dirty="0" smtClean="0"/>
              <a:t>involved in the process (this is the part of the process when the team is deploying the solution).</a:t>
            </a:r>
          </a:p>
          <a:p>
            <a:endParaRPr lang="en-US" b="0" baseline="0" dirty="0" smtClean="0"/>
          </a:p>
          <a:p>
            <a:r>
              <a:rPr lang="en-US" b="0" baseline="0" dirty="0" smtClean="0"/>
              <a:t>To help provide a common language, gears will be equal to phases, and the gear teeth will equal steps in the problem solving framework.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Model is visible</a:t>
            </a:r>
          </a:p>
          <a:p>
            <a:pPr defTabSz="924458">
              <a:defRPr/>
            </a:pPr>
            <a:r>
              <a:rPr lang="en-US" dirty="0" smtClean="0"/>
              <a:t>First mouse click highlights “Model: Name” – Mouse</a:t>
            </a:r>
            <a:r>
              <a:rPr lang="en-US" baseline="0" dirty="0" smtClean="0"/>
              <a:t> click again to remove red highlight</a:t>
            </a:r>
            <a:endParaRPr lang="en-US" dirty="0" smtClean="0"/>
          </a:p>
          <a:p>
            <a:pPr defTabSz="924458">
              <a:defRPr/>
            </a:pPr>
            <a:r>
              <a:rPr lang="en-US" dirty="0" smtClean="0"/>
              <a:t>Second mouse click highlights “Phase” – Mouse click again to remove red highlight</a:t>
            </a:r>
          </a:p>
          <a:p>
            <a:pPr defTabSz="924458">
              <a:defRPr/>
            </a:pPr>
            <a:r>
              <a:rPr lang="en-US" dirty="0" smtClean="0"/>
              <a:t>Third</a:t>
            </a:r>
            <a:r>
              <a:rPr lang="en-US" baseline="0" dirty="0" smtClean="0"/>
              <a:t> mouse click highlights “Steps” – Mouse click again to remove red highlight</a:t>
            </a:r>
            <a:endParaRPr lang="en-US" b="0" baseline="0" dirty="0" smtClean="0"/>
          </a:p>
          <a:p>
            <a:endParaRPr lang="en-US" b="1" dirty="0" smtClean="0"/>
          </a:p>
          <a:p>
            <a:r>
              <a:rPr lang="en-US" b="1" dirty="0" smtClean="0"/>
              <a:t>Say:</a:t>
            </a:r>
            <a:r>
              <a:rPr lang="en-US" b="1" baseline="0" dirty="0" smtClean="0"/>
              <a:t>  </a:t>
            </a:r>
          </a:p>
          <a:p>
            <a:r>
              <a:rPr lang="en-US" b="0" baseline="0" dirty="0" smtClean="0"/>
              <a:t>This is an example of a generic problem solving framework.  It consists of several phases; and within each of those phases are steps.  Over the next few slides, we will review some common methodologies utilized within the company and industry.</a:t>
            </a:r>
          </a:p>
        </p:txBody>
      </p:sp>
      <p:sp>
        <p:nvSpPr>
          <p:cNvPr id="4" name="Slide Number Placeholder 3"/>
          <p:cNvSpPr>
            <a:spLocks noGrp="1"/>
          </p:cNvSpPr>
          <p:nvPr>
            <p:ph type="sldNum" sz="quarter" idx="10"/>
          </p:nvPr>
        </p:nvSpPr>
        <p:spPr/>
        <p:txBody>
          <a:bodyPr/>
          <a:lstStyle/>
          <a:p>
            <a:fld id="{52B9CA2E-DE30-4197-9497-66186EF98727}"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No animation</a:t>
            </a:r>
            <a:endParaRPr lang="en-US" b="0" baseline="0" dirty="0" smtClean="0"/>
          </a:p>
          <a:p>
            <a:endParaRPr lang="en-US" b="1" dirty="0" smtClean="0"/>
          </a:p>
          <a:p>
            <a:r>
              <a:rPr lang="en-US" b="1" dirty="0" smtClean="0"/>
              <a:t>Say:</a:t>
            </a:r>
            <a:r>
              <a:rPr lang="en-US" b="1" baseline="0" dirty="0" smtClean="0"/>
              <a:t>  </a:t>
            </a:r>
          </a:p>
          <a:p>
            <a:r>
              <a:rPr lang="en-US" b="0" baseline="0" dirty="0" smtClean="0"/>
              <a:t>This particular problem solving framework is the Observe, Orient, Decide, Act or OODA model.  The first phase in the model is to “Observe”.  The first step within the “Observe” phase is to identify the problem.  After you have identified the problem, you should then recognize others’ interests.  This entails listening to others’ insights, and being aware of stakeholder opinions.</a:t>
            </a:r>
          </a:p>
          <a:p>
            <a:endParaRPr lang="en-US" b="0" baseline="0" dirty="0" smtClean="0"/>
          </a:p>
          <a:p>
            <a:r>
              <a:rPr lang="en-US" b="0" baseline="0" dirty="0" smtClean="0"/>
              <a:t>The second phase of the OODA model is “Orient”.  The first step within the “Orient” phase is to brainstorm ideas.  The brainstorm step involves collecting all ideas – no matter how viable they may be.  In the second step, you will document the pro’s and the con’s of the brainstormed ideas. For the third step, you will document the ideas within a spectrum of options (e.g., lowest cost to highest cost).</a:t>
            </a:r>
          </a:p>
          <a:p>
            <a:endParaRPr lang="en-US" b="0" baseline="0" dirty="0" smtClean="0"/>
          </a:p>
          <a:p>
            <a:r>
              <a:rPr lang="en-US" b="0" baseline="0" dirty="0" smtClean="0"/>
              <a:t>The third phase of the OODA model is to “Decide”.  Step one calls for a downselect of the ideas.  Step two involves picking the solution, and step three, gaining agreement from the team.  Finally, in step four, provide the methodology and support needed to resolve the issue.  </a:t>
            </a:r>
          </a:p>
          <a:p>
            <a:endParaRPr lang="en-US" b="0" baseline="0" dirty="0" smtClean="0"/>
          </a:p>
          <a:p>
            <a:r>
              <a:rPr lang="en-US" b="0" baseline="0" dirty="0" smtClean="0"/>
              <a:t>Phase 4 of the model is to “Act”.  In step one, team actions are assigned.  In step two, the team will decide how they will communicate and follow-up.  The final step, step three, requires an action plan for the solution.</a:t>
            </a:r>
          </a:p>
          <a:p>
            <a:endParaRPr lang="en-US" b="0" baseline="0" dirty="0" smtClean="0"/>
          </a:p>
          <a:p>
            <a:r>
              <a:rPr lang="en-US" b="0" baseline="0" dirty="0" smtClean="0"/>
              <a:t>Note:  As a Facilitator, you most likely will not be involved with Phase 4.  This post Facilitation phase consists of the team implementing and following-up with the solution. </a:t>
            </a:r>
          </a:p>
        </p:txBody>
      </p:sp>
      <p:sp>
        <p:nvSpPr>
          <p:cNvPr id="4" name="Slide Number Placeholder 3"/>
          <p:cNvSpPr>
            <a:spLocks noGrp="1"/>
          </p:cNvSpPr>
          <p:nvPr>
            <p:ph type="sldNum" sz="quarter" idx="10"/>
          </p:nvPr>
        </p:nvSpPr>
        <p:spPr/>
        <p:txBody>
          <a:bodyPr/>
          <a:lstStyle/>
          <a:p>
            <a:fld id="{52B9CA2E-DE30-4197-9497-66186EF98727}"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b="0" dirty="0" smtClean="0"/>
              <a:t>No animation</a:t>
            </a:r>
          </a:p>
          <a:p>
            <a:endParaRPr lang="en-US" b="1" dirty="0" smtClean="0"/>
          </a:p>
          <a:p>
            <a:r>
              <a:rPr lang="en-US" b="1" dirty="0" smtClean="0"/>
              <a:t>Say:</a:t>
            </a:r>
            <a:r>
              <a:rPr lang="en-US" b="1" baseline="0" dirty="0" smtClean="0"/>
              <a:t>  </a:t>
            </a:r>
          </a:p>
          <a:p>
            <a:r>
              <a:rPr lang="en-US" b="0" baseline="0" dirty="0" smtClean="0"/>
              <a:t>Next, we will review the Plan, Do, Check, Act or (PDCA) framework.  Similar to the OODA model, the PDCA also involves four phases.  The first phase is the “Plan” phase.  In this phase, you will identify and analyze the problem at hand.</a:t>
            </a:r>
          </a:p>
          <a:p>
            <a:endParaRPr lang="en-US" b="0" baseline="0" dirty="0" smtClean="0"/>
          </a:p>
          <a:p>
            <a:r>
              <a:rPr lang="en-US" b="0" baseline="0" dirty="0" smtClean="0"/>
              <a:t>Phase 2 of the PDCA model is the “Do” phase.  In this phase, you will develop and test your potential solution.  </a:t>
            </a:r>
          </a:p>
          <a:p>
            <a:endParaRPr lang="en-US" b="0" baseline="0" dirty="0" smtClean="0"/>
          </a:p>
          <a:p>
            <a:r>
              <a:rPr lang="en-US" b="0" baseline="0" dirty="0" smtClean="0"/>
              <a:t>Phase 3 of the PDCA model is to “Check”.  In this phase, you will measure how effective the solution was.</a:t>
            </a:r>
          </a:p>
          <a:p>
            <a:endParaRPr lang="en-US" b="0" baseline="0" dirty="0" smtClean="0"/>
          </a:p>
          <a:p>
            <a:r>
              <a:rPr lang="en-US" b="0" baseline="0" dirty="0" smtClean="0"/>
              <a:t>The last phase of the PDCA model is to “Act”.  Here, you will implement the improved solution fully.  You will need to continue to loop back to the “Plan” phase as necessary, in order to provide continuous improvement.</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Note:  As a Facilitator, you most likely will not be involved with Phases 2, 3 and 4.  These post Facilitation phases consist of the team implementing and following up with the solution.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r>
              <a:rPr lang="en-US" b="1" baseline="0" dirty="0" smtClean="0"/>
              <a:t>  </a:t>
            </a:r>
          </a:p>
          <a:p>
            <a:pPr defTabSz="924458">
              <a:defRPr/>
            </a:pPr>
            <a:r>
              <a:rPr lang="en-US" b="0" dirty="0" smtClean="0"/>
              <a:t>No animation</a:t>
            </a:r>
          </a:p>
          <a:p>
            <a:endParaRPr lang="en-US" b="1" dirty="0" smtClean="0"/>
          </a:p>
          <a:p>
            <a:r>
              <a:rPr lang="en-US" b="1" dirty="0" smtClean="0"/>
              <a:t>Say:</a:t>
            </a:r>
            <a:r>
              <a:rPr lang="en-US" b="1" baseline="0" dirty="0" smtClean="0"/>
              <a:t>  </a:t>
            </a:r>
          </a:p>
          <a:p>
            <a:r>
              <a:rPr lang="en-US" b="0" baseline="0" dirty="0" smtClean="0"/>
              <a:t>The Boeing Problem Solving Model involves five phases.  The first phase is where the team defines the problem.  In step one, you will need to describe the problem sufficiently enough to determine viable solutions.  Then, in step two, determine what the business impact is to this problem.  In the third step, lead the team through the development of the problem statement.</a:t>
            </a:r>
          </a:p>
          <a:p>
            <a:endParaRPr lang="en-US" b="0" baseline="0" dirty="0" smtClean="0"/>
          </a:p>
          <a:p>
            <a:r>
              <a:rPr lang="en-US" b="0" baseline="0" dirty="0" smtClean="0"/>
              <a:t>The second phase of the Boeing Problem Solving model calls for the identification of the root cause(s) of the problem.  The first step in this phase entails identifying the cause of the problem, through data collection, as well as relying on the expertise of others.  The second step determines what tool should be used to identify the root cause.  Finally, be sure to keep the team focused on solving the problem throughout the process.</a:t>
            </a:r>
          </a:p>
          <a:p>
            <a:endParaRPr lang="en-US" b="0" baseline="0" dirty="0" smtClean="0"/>
          </a:p>
          <a:p>
            <a:r>
              <a:rPr lang="en-US" b="0" baseline="0" dirty="0" smtClean="0"/>
              <a:t>The third phase of the Boeing Problem Solving model involves the identification of solutions.  In the first step, ensure that the best possible solutions to the problem are found.  In the second step, determine how the team will implement a solution that will prevent the issue from reoccurring.  In the third step, verify the linkage from the cause to the solution. </a:t>
            </a:r>
          </a:p>
          <a:p>
            <a:endParaRPr lang="en-US" b="0" baseline="0" dirty="0" smtClean="0"/>
          </a:p>
          <a:p>
            <a:r>
              <a:rPr lang="en-US" b="0" baseline="0" dirty="0" smtClean="0"/>
              <a:t>Phase four of the Boeing Problem Solving model involves implementing the solution.  In the first step, ensure that the solution is appropriately project managed.  In the second step, determine how the team will maintain visibility of this solution.  In the third step, be sure to have a project plan developed and to ensure stakeholder visibility to enhance success.  </a:t>
            </a:r>
          </a:p>
          <a:p>
            <a:endParaRPr lang="en-US" b="0" baseline="0" dirty="0" smtClean="0"/>
          </a:p>
          <a:p>
            <a:r>
              <a:rPr lang="en-US" b="0" baseline="0" dirty="0" smtClean="0"/>
              <a:t>The last phase – Phase 5 is all about sustaining the gains of the implemented solution.  In the first step, ensure that the desired results from your solution are achieved.  In the second step, ensure that the team has a plan on how to measure and monitor the solution over time.  In the third step, celebrate the success with the team!  As the team works to continuously improve on the solution, be sure to celebrate these successes along the way.  </a:t>
            </a:r>
          </a:p>
          <a:p>
            <a:endParaRPr lang="en-US" b="0" baseline="0" dirty="0" smtClean="0"/>
          </a:p>
          <a:p>
            <a:r>
              <a:rPr lang="en-US" b="0" baseline="0" dirty="0" smtClean="0"/>
              <a:t>Note:  As a Facilitator, you most likely will not be involved with Phases 4 and 5.  These post Facilitation phases consists of the team implementing and following-up with the solution. </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b="0" dirty="0" smtClean="0"/>
              <a:t>No animation</a:t>
            </a:r>
          </a:p>
          <a:p>
            <a:endParaRPr lang="en-US" b="1" dirty="0" smtClean="0"/>
          </a:p>
          <a:p>
            <a:r>
              <a:rPr lang="en-US" b="1" dirty="0" smtClean="0"/>
              <a:t>Say:</a:t>
            </a:r>
            <a:r>
              <a:rPr lang="en-US" b="1" baseline="0" dirty="0" smtClean="0"/>
              <a:t>  </a:t>
            </a:r>
          </a:p>
          <a:p>
            <a:r>
              <a:rPr lang="en-US" b="0" baseline="0" dirty="0" smtClean="0"/>
              <a:t>This model is called the 7 Step Problem Solving model.  The first phase of this particular model involves the identification of the issue.  It is critical that the team is clear on the problem statement.  As the team proceeds with this identification, be aware of differing views on the issue.</a:t>
            </a:r>
          </a:p>
          <a:p>
            <a:endParaRPr lang="en-US" b="0" baseline="0" dirty="0" smtClean="0"/>
          </a:p>
          <a:p>
            <a:r>
              <a:rPr lang="en-US" b="0" baseline="0" dirty="0" smtClean="0"/>
              <a:t>The second phase of the 7 Step Problem Solving model is to know the interests.  Interests are the needs that the team wants to satisfy through the given solution.  Be sure to employ active listening throughout this phase of the process.</a:t>
            </a:r>
          </a:p>
          <a:p>
            <a:endParaRPr lang="en-US" b="0" baseline="0" dirty="0" smtClean="0"/>
          </a:p>
          <a:p>
            <a:r>
              <a:rPr lang="en-US" b="0" baseline="0" dirty="0" smtClean="0"/>
              <a:t>The third phase entails finding possible solutions to the issue.  In this phase, the team brainstorm solutions to the issue.  The methodology is to document all ideas from the team.  In this phase, viability of the solution is not a consideration.  </a:t>
            </a:r>
          </a:p>
          <a:p>
            <a:endParaRPr lang="en-US" b="0" baseline="0" dirty="0" smtClean="0"/>
          </a:p>
          <a:p>
            <a:r>
              <a:rPr lang="en-US" b="0" baseline="0" dirty="0" smtClean="0"/>
              <a:t>The fourth phase evaluates the options.  Here, the team identifies the pro’s and the con’s of each proposed solution.</a:t>
            </a:r>
          </a:p>
          <a:p>
            <a:endParaRPr lang="en-US" b="0" baseline="0" dirty="0" smtClean="0"/>
          </a:p>
          <a:p>
            <a:r>
              <a:rPr lang="en-US" b="0" baseline="0" dirty="0" smtClean="0"/>
              <a:t>The fifth phase of the 7 Step Problem Solving model is to select the option(s).  Pick the most appropriate option(s) within this phase.  Also note that there may be potential to bundle various ideas together.</a:t>
            </a:r>
          </a:p>
          <a:p>
            <a:endParaRPr lang="en-US" b="0" baseline="0" dirty="0" smtClean="0"/>
          </a:p>
          <a:p>
            <a:r>
              <a:rPr lang="en-US" b="0" baseline="0" dirty="0" smtClean="0"/>
              <a:t>The sixth phase calls for agreement.  Ensure the team documents the details of the agreement.</a:t>
            </a:r>
          </a:p>
          <a:p>
            <a:endParaRPr lang="en-US" b="0" baseline="0" dirty="0" smtClean="0"/>
          </a:p>
          <a:p>
            <a:r>
              <a:rPr lang="en-US" b="0" baseline="0" dirty="0" smtClean="0"/>
              <a:t>The last phase of the 7 Step Problem Solving model is to monitor and evaluate.  In the event the solution does not work, be sure to have a contingent agreement in place.  By the end of this phase, the team must have a plan they agree on, and how they will continue to evaluate and communicate. </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Note:  As a Facilitator, you most likely will not be involved with Phase 7.  This post Facilitation phase consists of the team implementing and following-up with the solution. </a:t>
            </a:r>
          </a:p>
          <a:p>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b="0" dirty="0" smtClean="0"/>
              <a:t>No</a:t>
            </a:r>
            <a:r>
              <a:rPr lang="en-US" b="0" baseline="0" dirty="0" smtClean="0"/>
              <a:t> animation</a:t>
            </a:r>
            <a:endParaRPr lang="en-US" b="0" dirty="0" smtClean="0"/>
          </a:p>
          <a:p>
            <a:pPr defTabSz="924458">
              <a:defRPr/>
            </a:pPr>
            <a:r>
              <a:rPr lang="en-US" b="0" dirty="0" smtClean="0"/>
              <a:t>One discussion question</a:t>
            </a:r>
          </a:p>
          <a:p>
            <a:pPr defTabSz="924458">
              <a:defRPr/>
            </a:pPr>
            <a:r>
              <a:rPr lang="en-US" b="0" dirty="0" smtClean="0"/>
              <a:t>Ask the discussion</a:t>
            </a:r>
            <a:r>
              <a:rPr lang="en-US" b="0" baseline="0" dirty="0" smtClean="0"/>
              <a:t> question, and allow class to respond</a:t>
            </a:r>
            <a:endParaRPr lang="en-US" b="0" dirty="0" smtClean="0"/>
          </a:p>
          <a:p>
            <a:endParaRPr lang="en-US" b="1" dirty="0" smtClean="0"/>
          </a:p>
          <a:p>
            <a:r>
              <a:rPr lang="en-US" b="1" dirty="0" smtClean="0"/>
              <a:t>Say:</a:t>
            </a:r>
            <a:r>
              <a:rPr lang="en-US" b="1" baseline="0" dirty="0" smtClean="0"/>
              <a:t>  </a:t>
            </a:r>
          </a:p>
          <a:p>
            <a:r>
              <a:rPr lang="en-US" b="0" baseline="0" dirty="0" smtClean="0"/>
              <a:t>We have reviewed various problem solving frameworks in the previous slides.  We have reviewed the OODA model, the PDCA model, the 7 Step Problem Solving model, and the Boeing Problem Solving model.  Within all of these models are common themes to identifying and resolving an issue.</a:t>
            </a:r>
          </a:p>
          <a:p>
            <a:endParaRPr lang="en-US" b="0" baseline="0" dirty="0" smtClean="0"/>
          </a:p>
          <a:p>
            <a:r>
              <a:rPr lang="en-US" b="0" baseline="0" dirty="0" smtClean="0"/>
              <a:t>What are some common themes across these various models?</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4 Objectives total</a:t>
            </a:r>
          </a:p>
          <a:p>
            <a:r>
              <a:rPr lang="en-US" baseline="0" dirty="0" smtClean="0"/>
              <a:t>First objective is visible</a:t>
            </a:r>
          </a:p>
          <a:p>
            <a:r>
              <a:rPr lang="en-US" baseline="0" dirty="0" smtClean="0"/>
              <a:t>Mouse click for subsequent objectives to appear, and read the objectives</a:t>
            </a:r>
          </a:p>
          <a:p>
            <a:endParaRPr lang="en-US" baseline="0" dirty="0" smtClean="0"/>
          </a:p>
          <a:p>
            <a:pPr defTabSz="924458">
              <a:defRPr/>
            </a:pPr>
            <a:r>
              <a:rPr lang="en-US" b="1" dirty="0" smtClean="0"/>
              <a:t>Say:</a:t>
            </a:r>
            <a:r>
              <a:rPr lang="en-US" b="1" baseline="0" dirty="0" smtClean="0"/>
              <a:t> </a:t>
            </a:r>
            <a:r>
              <a:rPr lang="en-US" b="0" baseline="0" dirty="0" smtClean="0"/>
              <a:t> </a:t>
            </a:r>
          </a:p>
          <a:p>
            <a:pPr defTabSz="924458">
              <a:defRPr/>
            </a:pPr>
            <a:r>
              <a:rPr lang="en-US" b="0" baseline="0" dirty="0" smtClean="0"/>
              <a:t>The objectives for this module are:</a:t>
            </a:r>
            <a:endParaRPr lang="en-US" b="0" dirty="0" smtClean="0"/>
          </a:p>
          <a:p>
            <a:pPr marL="346672" indent="-346672">
              <a:lnSpc>
                <a:spcPct val="150000"/>
              </a:lnSpc>
              <a:spcBef>
                <a:spcPts val="607"/>
              </a:spcBef>
              <a:spcAft>
                <a:spcPts val="303"/>
              </a:spcAft>
              <a:buFont typeface="Wingdings" pitchFamily="2" charset="2"/>
              <a:buAutoNum type="arabicParenR"/>
              <a:defRPr/>
            </a:pPr>
            <a:r>
              <a:rPr lang="en-US" dirty="0" smtClean="0"/>
              <a:t>Explain the purpose and benefits</a:t>
            </a:r>
          </a:p>
          <a:p>
            <a:pPr marL="346672" indent="-346672">
              <a:lnSpc>
                <a:spcPct val="150000"/>
              </a:lnSpc>
              <a:spcBef>
                <a:spcPts val="607"/>
              </a:spcBef>
              <a:spcAft>
                <a:spcPts val="303"/>
              </a:spcAft>
              <a:buFont typeface="Wingdings" pitchFamily="2" charset="2"/>
              <a:buAutoNum type="arabicParenR"/>
              <a:defRPr/>
            </a:pPr>
            <a:r>
              <a:rPr lang="en-US" dirty="0" smtClean="0"/>
              <a:t>Recognize when to use</a:t>
            </a:r>
          </a:p>
          <a:p>
            <a:pPr marL="346672" indent="-346672">
              <a:lnSpc>
                <a:spcPct val="150000"/>
              </a:lnSpc>
              <a:spcBef>
                <a:spcPts val="607"/>
              </a:spcBef>
              <a:spcAft>
                <a:spcPts val="303"/>
              </a:spcAft>
              <a:buFont typeface="Wingdings" pitchFamily="2" charset="2"/>
              <a:buAutoNum type="arabicParenR"/>
              <a:defRPr/>
            </a:pPr>
            <a:r>
              <a:rPr lang="en-US" dirty="0" smtClean="0"/>
              <a:t>Describe common mistakes</a:t>
            </a:r>
          </a:p>
          <a:p>
            <a:pPr marL="346672" indent="-346672">
              <a:lnSpc>
                <a:spcPct val="150000"/>
              </a:lnSpc>
              <a:spcBef>
                <a:spcPts val="607"/>
              </a:spcBef>
              <a:spcAft>
                <a:spcPts val="303"/>
              </a:spcAft>
              <a:buFont typeface="Wingdings" pitchFamily="2" charset="2"/>
              <a:buAutoNum type="arabicParenR"/>
              <a:defRPr/>
            </a:pPr>
            <a:r>
              <a:rPr lang="en-US" dirty="0" smtClean="0"/>
              <a:t>Apply effective techniques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b="0" dirty="0" smtClean="0"/>
              <a:t>Generic Problem Solving Framework</a:t>
            </a:r>
            <a:r>
              <a:rPr lang="en-US" b="0" baseline="0" dirty="0" smtClean="0"/>
              <a:t> chart is visible</a:t>
            </a:r>
          </a:p>
          <a:p>
            <a:pPr defTabSz="924458">
              <a:defRPr/>
            </a:pPr>
            <a:r>
              <a:rPr lang="en-US" b="0" baseline="0" dirty="0" smtClean="0"/>
              <a:t>Mouse click once to reveal blue banner on bottom of slide</a:t>
            </a:r>
          </a:p>
          <a:p>
            <a:pPr defTabSz="924458">
              <a:defRPr/>
            </a:pPr>
            <a:r>
              <a:rPr lang="en-US" b="0" baseline="0" dirty="0" smtClean="0"/>
              <a:t>Read each line within blue banner</a:t>
            </a:r>
            <a:endParaRPr lang="en-US" b="1" dirty="0" smtClean="0"/>
          </a:p>
          <a:p>
            <a:pPr defTabSz="924458">
              <a:defRPr/>
            </a:pPr>
            <a:r>
              <a:rPr lang="en-US" b="0" dirty="0" smtClean="0"/>
              <a:t>If th</a:t>
            </a:r>
            <a:r>
              <a:rPr lang="en-US" b="0" baseline="0" dirty="0" smtClean="0"/>
              <a:t>e team is not utilizing a particular model, it is imperative that the Facilitator understand and employ a problem solving methodology.  This generic problem solving framework was developed so that if the team was not using a particular model, that the Facilitator could have a process internalized in order to lead the team through the process.</a:t>
            </a:r>
            <a:endParaRPr lang="en-US" b="0" dirty="0" smtClean="0"/>
          </a:p>
          <a:p>
            <a:endParaRPr lang="en-US" b="1" dirty="0" smtClean="0"/>
          </a:p>
          <a:p>
            <a:r>
              <a:rPr lang="en-US" b="1" dirty="0" smtClean="0"/>
              <a:t>Say:</a:t>
            </a:r>
            <a:r>
              <a:rPr lang="en-US" b="1" baseline="0" dirty="0" smtClean="0"/>
              <a:t>  </a:t>
            </a:r>
          </a:p>
          <a:p>
            <a:r>
              <a:rPr lang="en-US" b="0" baseline="0" dirty="0" smtClean="0"/>
              <a:t>As mentioned earlier, a good Facilitator needs to understand both the “process” and “people” aspects of Facilitation.  As a Facilitator, you should be aware of the various, available problem solving models.  Within all of the problem solving models however, are a common framework.  </a:t>
            </a:r>
          </a:p>
          <a:p>
            <a:endParaRPr lang="en-US" b="0" baseline="0" dirty="0" smtClean="0"/>
          </a:p>
          <a:p>
            <a:r>
              <a:rPr lang="en-US" b="0" baseline="0" dirty="0" smtClean="0"/>
              <a:t>There is no “right” model to utilize, it is typically dependent on the situation.  In the event that the team is not utilizing any problem solving framework, a skilled Facilitator needs to be ready to utilize a default problem solving model.  As a Facilitator, you need to be able to quickly assess what phase or step the team is in, and identify the gaps.  </a:t>
            </a:r>
          </a:p>
          <a:p>
            <a:endParaRPr lang="en-US" b="0" baseline="0" dirty="0" smtClean="0"/>
          </a:p>
          <a:p>
            <a:r>
              <a:rPr lang="en-US" b="0" baseline="0" dirty="0" smtClean="0"/>
              <a:t>This “generic” problem solving model was developed to be a tool for the Facilitator.  If unfamiliar with the models previously discussed, this generic model is available to memorize and have as part of their Facilitation toolbox.  If the team is struggling, a good Facilitator will be able to quickly identify the issue at hand, and provide the phases and steps necessary for the team to move forward and be successful.  </a:t>
            </a:r>
          </a:p>
          <a:p>
            <a:endParaRPr lang="en-US" b="0" baseline="0" dirty="0" smtClean="0"/>
          </a:p>
          <a:p>
            <a:r>
              <a:rPr lang="en-US" b="0" baseline="0" dirty="0" smtClean="0"/>
              <a:t>The “generic” model involves four phases.  These phases are common to all the problem solving frameworks that we reviewed earlier.  The first phase is the “Discover” phase.  In this phase, the team will define the problem, identify the ideal “to be” state, list the gaps, as well as the scope.</a:t>
            </a:r>
          </a:p>
          <a:p>
            <a:endParaRPr lang="en-US" b="0" baseline="0" dirty="0" smtClean="0"/>
          </a:p>
          <a:p>
            <a:r>
              <a:rPr lang="en-US" b="0" baseline="0" dirty="0" smtClean="0"/>
              <a:t>The second phase is the “define” phase.  In step one of this phase, the team will identify all the possible causes of the issue.  In the second step, the root cause should be confirmed.</a:t>
            </a:r>
          </a:p>
          <a:p>
            <a:endParaRPr lang="en-US" b="0" baseline="0" dirty="0" smtClean="0"/>
          </a:p>
          <a:p>
            <a:r>
              <a:rPr lang="en-US" b="0" baseline="0" dirty="0" smtClean="0"/>
              <a:t>The third phase is the “solve” phase.  The first step in this phase is for the team to brainstorm ideas.  The objective is to collect as many ideas as possible on solutions; deferring judgment in this phase.  In the second step, the team will review and generate new ideas.  In the third step, the team will discard any duplicate and non-viable ideas.  In step four of the “solve” phase, the team will affinitize the ideas.</a:t>
            </a:r>
          </a:p>
          <a:p>
            <a:endParaRPr lang="en-US" b="0" baseline="0" dirty="0" smtClean="0"/>
          </a:p>
          <a:p>
            <a:r>
              <a:rPr lang="en-US" b="0" baseline="0" dirty="0" smtClean="0"/>
              <a:t>The final phase is to “select”.  In the first step, the team will identify all the features and constraints of the solution.  Step two calls for the team to evaluate and assess the risks.  In the third step, the team will need to address any obstacles.  </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r>
              <a:rPr lang="en-US" b="1" dirty="0" smtClean="0"/>
              <a:t>Say: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As a reminder: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Your purpose as a Facilitator is to help the team create solutions that translate problems into desired results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You will notice that there are colored gears and grey gears.  The colored gears depict where the Facilitator is involved in the process.  The grey gears depict when the Facilitator </a:t>
            </a:r>
            <a:r>
              <a:rPr lang="en-US" b="0" u="sng" baseline="0" dirty="0" smtClean="0"/>
              <a:t>is not </a:t>
            </a:r>
            <a:r>
              <a:rPr lang="en-US" b="0" baseline="0" dirty="0" smtClean="0"/>
              <a:t>involved in the process     (this is the part of the process when the team is deploying the solution).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Gears will be equal to phases, and the gear teeth will equal steps in the problem solving framework</a:t>
            </a:r>
          </a:p>
          <a:p>
            <a:endParaRPr lang="en-US" b="0" dirty="0" smtClean="0"/>
          </a:p>
          <a:p>
            <a:r>
              <a:rPr lang="en-US" b="0" dirty="0" smtClean="0"/>
              <a:t>We are now going</a:t>
            </a:r>
            <a:r>
              <a:rPr lang="en-US" b="0" baseline="0" dirty="0" smtClean="0"/>
              <a:t> to review the common phases of the models in more detail.  As you recall, the “generic” problem solving framework that we just reviewed had four phases; Discover, Define, Solve and Select.  We will now review each of these phases in more detail.  </a:t>
            </a:r>
          </a:p>
          <a:p>
            <a:endParaRPr lang="en-US" b="0" baseline="0" dirty="0" smtClean="0"/>
          </a:p>
          <a:p>
            <a:r>
              <a:rPr lang="en-US" b="0" baseline="0" dirty="0" smtClean="0"/>
              <a:t>As depicted in the graphic, the “problem” statement begins the process.  It is then followed with the Discover, Define, Solve and Select phases.  These four phases are all part of the Facilitation process.  Once the solution is selected, a post Facilitation process ensues.  The solution is then implemented by the team (usually without the Facilitator) and follow-up begins.  </a:t>
            </a:r>
          </a:p>
          <a:p>
            <a:endParaRPr lang="en-US" b="0" baseline="0" dirty="0" smtClean="0"/>
          </a:p>
          <a:p>
            <a:r>
              <a:rPr lang="en-US" b="0" baseline="0" dirty="0" smtClean="0"/>
              <a:t>The Transformational Leadership Facilitation module is strictly focused on the Facilitation process (colored gears)…not the post Facilitation process (grey gears). The reason for this is because once the solution is selected, the team typically goes back to regular work and begins the implementation. </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41</a:t>
            </a:fld>
            <a:endParaRPr 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r>
              <a:rPr lang="en-US" b="1" dirty="0" smtClean="0"/>
              <a:t>Say:  </a:t>
            </a:r>
          </a:p>
          <a:p>
            <a:r>
              <a:rPr lang="en-US" b="0" dirty="0" smtClean="0"/>
              <a:t>The first phase we will review within the Facilitation process is the “Discover” phase.</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42</a:t>
            </a:fld>
            <a:endParaRPr 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diagram visible</a:t>
            </a:r>
          </a:p>
          <a:p>
            <a:pPr defTabSz="924458">
              <a:defRPr/>
            </a:pPr>
            <a:r>
              <a:rPr lang="en-US" dirty="0" smtClean="0"/>
              <a:t>Each bullet appears with a mouse click</a:t>
            </a:r>
          </a:p>
          <a:p>
            <a:pPr defTabSz="924458">
              <a:defRPr/>
            </a:pPr>
            <a:r>
              <a:rPr lang="en-US" b="0" dirty="0" smtClean="0"/>
              <a:t>Read each </a:t>
            </a:r>
            <a:r>
              <a:rPr lang="en-US" b="0" baseline="0" dirty="0" smtClean="0"/>
              <a:t>statement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The Discover phase consists of establishing initial facts from an awareness</a:t>
            </a:r>
            <a:r>
              <a:rPr lang="en-US" baseline="0" dirty="0" smtClean="0"/>
              <a:t> of uncertainty.</a:t>
            </a:r>
          </a:p>
          <a:p>
            <a:pPr defTabSz="924458">
              <a:defRPr/>
            </a:pPr>
            <a:endParaRPr lang="en-US" dirty="0" smtClean="0"/>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dirty="0" smtClean="0"/>
              <a:t> This phase is foundational to the entire process.  Be sure</a:t>
            </a:r>
            <a:r>
              <a:rPr lang="en-US" baseline="0" dirty="0" smtClean="0"/>
              <a:t> to spend ample time within this phase, since the balance of the process hinges on these first steps.</a:t>
            </a:r>
          </a:p>
          <a:p>
            <a:pPr defTabSz="924458">
              <a:defRPr/>
            </a:pPr>
            <a:endParaRPr lang="en-US" dirty="0" smtClean="0"/>
          </a:p>
          <a:p>
            <a:pPr defTabSz="924458">
              <a:buFont typeface="Arial" charset="0"/>
              <a:buChar char="•"/>
              <a:defRPr/>
            </a:pPr>
            <a:r>
              <a:rPr lang="en-US" dirty="0" smtClean="0"/>
              <a:t> Approach</a:t>
            </a:r>
            <a:r>
              <a:rPr lang="en-US" baseline="0" dirty="0" smtClean="0"/>
              <a:t> the problem and solution with an inquisitive mind.  Don’t pre-judge the problem or solution and be open to being surprised.</a:t>
            </a:r>
          </a:p>
          <a:p>
            <a:pPr defTabSz="924458">
              <a:buFont typeface="Arial" charset="0"/>
              <a:buChar char="•"/>
              <a:defRPr/>
            </a:pPr>
            <a:endParaRPr lang="en-US" dirty="0" smtClean="0"/>
          </a:p>
          <a:p>
            <a:pPr defTabSz="924458">
              <a:buFont typeface="Arial" charset="0"/>
              <a:buChar char="•"/>
              <a:defRPr/>
            </a:pPr>
            <a:r>
              <a:rPr lang="en-US" dirty="0" smtClean="0"/>
              <a:t> The Discover phase is comprised of the problem, the “to be” state, the gaps and the scope.  Next we will examine those four components in more detail.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“Gather Data” diagram is visible</a:t>
            </a:r>
          </a:p>
          <a:p>
            <a:pPr defTabSz="924458">
              <a:defRPr/>
            </a:pPr>
            <a:r>
              <a:rPr lang="en-US" dirty="0" smtClean="0"/>
              <a:t>Each definition appears with a mouse click (4 mouse</a:t>
            </a:r>
            <a:r>
              <a:rPr lang="en-US" baseline="0" dirty="0" smtClean="0"/>
              <a:t> clicks total)</a:t>
            </a:r>
            <a:endParaRPr lang="en-US" dirty="0" smtClean="0"/>
          </a:p>
          <a:p>
            <a:pPr defTabSz="924458">
              <a:defRPr/>
            </a:pPr>
            <a:r>
              <a:rPr lang="en-US" b="0" dirty="0" smtClean="0"/>
              <a:t>Read each</a:t>
            </a:r>
            <a:r>
              <a:rPr lang="en-US" b="0" baseline="0" dirty="0" smtClean="0"/>
              <a:t>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just discussed, there are four components in the Discover phase.  They are the problem statement, the ideal “to be” state,</a:t>
            </a:r>
            <a:r>
              <a:rPr lang="en-US" baseline="0" dirty="0" smtClean="0"/>
              <a:t> the gap(s) and the scope.  </a:t>
            </a:r>
            <a:endParaRPr lang="en-US" dirty="0" smtClean="0"/>
          </a:p>
          <a:p>
            <a:pPr defTabSz="924458">
              <a:defRPr/>
            </a:pPr>
            <a:endParaRPr lang="en-US" dirty="0" smtClean="0"/>
          </a:p>
          <a:p>
            <a:pPr defTabSz="924458">
              <a:buFont typeface="Arial" charset="0"/>
              <a:buNone/>
              <a:defRPr/>
            </a:pPr>
            <a:r>
              <a:rPr lang="en-US" dirty="0" smtClean="0"/>
              <a:t>Let’s review what makes up the problem statement.  Ensure</a:t>
            </a:r>
            <a:r>
              <a:rPr lang="en-US" baseline="0" dirty="0" smtClean="0"/>
              <a:t> that the team provides a clear description of the issue.  It is imperative that the current situation is documented.  When documenting this statement, do not make any premature judgments.  Be sure to differentiate fact from opinion.</a:t>
            </a:r>
          </a:p>
          <a:p>
            <a:pPr defTabSz="924458">
              <a:buFont typeface="Arial" charset="0"/>
              <a:buNone/>
              <a:defRPr/>
            </a:pPr>
            <a:endParaRPr lang="en-US" baseline="0" dirty="0" smtClean="0"/>
          </a:p>
          <a:p>
            <a:pPr defTabSz="924458">
              <a:buFont typeface="Arial" charset="0"/>
              <a:buNone/>
              <a:defRPr/>
            </a:pPr>
            <a:r>
              <a:rPr lang="en-US" baseline="0" dirty="0" smtClean="0"/>
              <a:t>The next component of the Discover phase is the “to be”.  This is where the team will define what the ideal outcome will be.  At this time, the team can define any resource constraints.</a:t>
            </a:r>
          </a:p>
          <a:p>
            <a:pPr defTabSz="924458">
              <a:buFont typeface="Arial" charset="0"/>
              <a:buNone/>
              <a:defRPr/>
            </a:pPr>
            <a:endParaRPr lang="en-US" baseline="0" dirty="0" smtClean="0"/>
          </a:p>
          <a:p>
            <a:pPr defTabSz="924458">
              <a:buFont typeface="Arial" charset="0"/>
              <a:buNone/>
              <a:defRPr/>
            </a:pPr>
            <a:r>
              <a:rPr lang="en-US" baseline="0" dirty="0" smtClean="0"/>
              <a:t>The third component of the Discover phase is the gap.  Here the team identifies the delta between the actual/desired outcome and documents any known obstacles.</a:t>
            </a:r>
          </a:p>
          <a:p>
            <a:pPr defTabSz="924458">
              <a:buFont typeface="Arial" charset="0"/>
              <a:buNone/>
              <a:defRPr/>
            </a:pPr>
            <a:endParaRPr lang="en-US" baseline="0" dirty="0" smtClean="0"/>
          </a:p>
          <a:p>
            <a:pPr defTabSz="924458">
              <a:buFont typeface="Arial" charset="0"/>
              <a:buNone/>
              <a:defRPr/>
            </a:pPr>
            <a:r>
              <a:rPr lang="en-US" baseline="0" dirty="0" smtClean="0"/>
              <a:t>The last component of the Discover phase is to define the scope.  The objectives and goals of the exercise need to be clearly defined to ensure success.  The team should identify any limitations and/or exclusions during this phase.  </a:t>
            </a:r>
            <a:endParaRPr lang="en-US" dirty="0" smtClean="0"/>
          </a:p>
          <a:p>
            <a:pPr defTabSz="924458">
              <a:defRPr/>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endParaRPr lang="en-US" b="0" dirty="0" smtClean="0"/>
          </a:p>
          <a:p>
            <a:pPr defTabSz="924458">
              <a:defRPr/>
            </a:pPr>
            <a:r>
              <a:rPr lang="en-US" dirty="0" smtClean="0"/>
              <a:t>No animation</a:t>
            </a:r>
          </a:p>
          <a:p>
            <a:pPr defTabSz="924458">
              <a:defRPr/>
            </a:pPr>
            <a:r>
              <a:rPr lang="en-US" b="0" dirty="0" smtClean="0"/>
              <a:t>Read each bullet</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discussed, there are four components to the Discover phase; the identification</a:t>
            </a:r>
            <a:r>
              <a:rPr lang="en-US" baseline="0" dirty="0" smtClean="0"/>
              <a:t> of the problem, stating the ideal “to be”, and identifying the gap and scope.  The critical piece to ensure success in the Discover phase is to continuously gather data.</a:t>
            </a:r>
          </a:p>
          <a:p>
            <a:pPr defTabSz="924458">
              <a:defRPr/>
            </a:pPr>
            <a:endParaRPr lang="en-US" baseline="0" dirty="0" smtClean="0"/>
          </a:p>
          <a:p>
            <a:pPr defTabSz="924458">
              <a:defRPr/>
            </a:pPr>
            <a:r>
              <a:rPr lang="en-US" baseline="0" dirty="0" smtClean="0"/>
              <a:t>The team should be mindful of all resources available for gathering data. This includes relevant research articles, utilizing search engines, finding  best practices, examining the current culture, and having a dialogue with subject matter experts (SME’s).  If the solution has been previously attempted, it is critical that the team review why the previous attempts to solve the problem were unsuccessful.  </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three lines are visible, along with chart</a:t>
            </a:r>
          </a:p>
          <a:p>
            <a:pPr defTabSz="924458">
              <a:defRPr/>
            </a:pPr>
            <a:r>
              <a:rPr lang="en-US" dirty="0" smtClean="0"/>
              <a:t>Mouse</a:t>
            </a:r>
            <a:r>
              <a:rPr lang="en-US" baseline="0" dirty="0" smtClean="0"/>
              <a:t> click once for sticky notes to appear.  (Note: after mouse click, subsequent sticky notes will appear on timer)</a:t>
            </a:r>
            <a:endParaRPr lang="en-US" dirty="0" smtClean="0"/>
          </a:p>
          <a:p>
            <a:pPr defTabSz="924458">
              <a:defRPr/>
            </a:pPr>
            <a:r>
              <a:rPr lang="en-US" b="0" dirty="0" smtClean="0"/>
              <a:t>Read each sticky note, with its corresponding category</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Now</a:t>
            </a:r>
            <a:r>
              <a:rPr lang="en-US" baseline="0" dirty="0" smtClean="0"/>
              <a:t> we will review an example of the Discover process.  The “sticky note” exercise is very common within the company.  As a reminder, the four components of the Discover phase are the identification of the problem, stating the “to be”, identifying the gap and the scope.  </a:t>
            </a:r>
          </a:p>
          <a:p>
            <a:pPr defTabSz="924458">
              <a:defRPr/>
            </a:pPr>
            <a:endParaRPr lang="en-US" baseline="0" dirty="0" smtClean="0"/>
          </a:p>
          <a:p>
            <a:pPr defTabSz="924458">
              <a:defRPr/>
            </a:pPr>
            <a:r>
              <a:rPr lang="en-US" baseline="0" dirty="0" smtClean="0"/>
              <a:t>As a team, you must document your initial thoughts related to these key components. Once that is complete, you will need to achieve general consensus within the team before moving on.</a:t>
            </a:r>
          </a:p>
          <a:p>
            <a:pPr defTabSz="924458">
              <a:defRPr/>
            </a:pPr>
            <a:endParaRPr lang="en-US" baseline="0" dirty="0" smtClean="0"/>
          </a:p>
          <a:p>
            <a:pPr defTabSz="924458">
              <a:defRPr/>
            </a:pPr>
            <a:r>
              <a:rPr lang="en-US" baseline="0" dirty="0" smtClean="0"/>
              <a:t>This is an example of how to complete the Discover process, utilizing the common “sticky note” exercise.  The four components of the Discover phase are labeled.  The team identifies the elements of each and puts the appropriate sticky note inside each column.</a:t>
            </a:r>
          </a:p>
          <a:p>
            <a:pPr defTabSz="924458">
              <a:defRPr/>
            </a:pPr>
            <a:endParaRPr lang="en-US" baseline="0" dirty="0" smtClean="0"/>
          </a:p>
          <a:p>
            <a:pPr defTabSz="924458">
              <a:defRPr/>
            </a:pPr>
            <a:r>
              <a:rPr lang="en-US" baseline="0" dirty="0" smtClean="0"/>
              <a:t>We will utilize a fictional problem, which may resonate with the class.  Our problem statement has been identified as the company parking lots are full by 7:00 a.m.  The ideal “to be” state would be that parking spaces are always available to the employee.  The gap has been identified as the ratio of employees to parking spaces.  In scope for this exercise are public bus/company shuttle systems, existing company parking and the start time of the workforce.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The second phase we will review within the Facilitation process is the “Define” phase.</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47</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a:t>
            </a:r>
            <a:r>
              <a:rPr lang="en-US" baseline="0" dirty="0" smtClean="0"/>
              <a:t> diagram visible</a:t>
            </a:r>
          </a:p>
          <a:p>
            <a:pPr defTabSz="924458">
              <a:defRPr/>
            </a:pPr>
            <a:r>
              <a:rPr lang="en-US" dirty="0" smtClean="0"/>
              <a:t>Each statement appears with a mouse click</a:t>
            </a:r>
          </a:p>
          <a:p>
            <a:pPr defTabSz="924458">
              <a:defRPr/>
            </a:pPr>
            <a:r>
              <a:rPr lang="en-US" b="0" dirty="0" smtClean="0"/>
              <a:t>Read each</a:t>
            </a:r>
            <a:r>
              <a:rPr lang="en-US" b="0" baseline="0" dirty="0" smtClean="0"/>
              <a:t> bullet</a:t>
            </a:r>
            <a:endParaRPr lang="en-US" b="0" dirty="0" smtClean="0"/>
          </a:p>
          <a:p>
            <a:pPr defTabSz="924458">
              <a:defRPr/>
            </a:pPr>
            <a:endParaRPr lang="en-US" dirty="0" smtClean="0"/>
          </a:p>
          <a:p>
            <a:pPr defTabSz="924458">
              <a:defRPr/>
            </a:pPr>
            <a:r>
              <a:rPr lang="en-US" b="1" dirty="0" smtClean="0"/>
              <a:t>Say:</a:t>
            </a:r>
            <a:r>
              <a:rPr lang="en-US" b="1" baseline="0" dirty="0" smtClean="0"/>
              <a:t>  </a:t>
            </a:r>
          </a:p>
          <a:p>
            <a:pPr defTabSz="924458">
              <a:defRPr/>
            </a:pPr>
            <a:r>
              <a:rPr lang="en-US" dirty="0" smtClean="0"/>
              <a:t>The Define phase is</a:t>
            </a:r>
            <a:r>
              <a:rPr lang="en-US" baseline="0" dirty="0" smtClean="0"/>
              <a:t> key to ensuring the problem is fully understood before setting upon a course of action.</a:t>
            </a:r>
            <a:endParaRPr lang="en-US" dirty="0" smtClean="0"/>
          </a:p>
          <a:p>
            <a:pPr defTabSz="924458">
              <a:defRPr/>
            </a:pPr>
            <a:endParaRPr lang="en-US" dirty="0" smtClean="0"/>
          </a:p>
          <a:p>
            <a:pPr defTabSz="924458">
              <a:buFont typeface="Arial" charset="0"/>
              <a:buNone/>
              <a:defRPr/>
            </a:pPr>
            <a:r>
              <a:rPr lang="en-US" dirty="0" smtClean="0"/>
              <a:t>First,</a:t>
            </a:r>
            <a:r>
              <a:rPr lang="en-US" baseline="0" dirty="0" smtClean="0"/>
              <a:t> identify all the possible causes.  Next, confirm the root cause of the problem.</a:t>
            </a:r>
          </a:p>
          <a:p>
            <a:pPr defTabSz="924458">
              <a:buFont typeface="Arial" charset="0"/>
              <a:buNone/>
              <a:defRPr/>
            </a:pPr>
            <a:endParaRPr lang="en-US" baseline="0" dirty="0" smtClean="0"/>
          </a:p>
          <a:p>
            <a:pPr defTabSz="924458">
              <a:buFont typeface="Arial" charset="0"/>
              <a:buNone/>
              <a:defRPr/>
            </a:pPr>
            <a:r>
              <a:rPr lang="en-US" baseline="0" dirty="0" smtClean="0"/>
              <a:t>We will now review those two components in more detail.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Diagram is visible</a:t>
            </a:r>
          </a:p>
          <a:p>
            <a:pPr defTabSz="924458">
              <a:defRPr/>
            </a:pPr>
            <a:r>
              <a:rPr lang="en-US" dirty="0" smtClean="0"/>
              <a:t>Each statement appears with a mouse click</a:t>
            </a:r>
          </a:p>
          <a:p>
            <a:pPr defTabSz="924458">
              <a:defRPr/>
            </a:pPr>
            <a:r>
              <a:rPr lang="en-US" b="0" dirty="0" smtClean="0"/>
              <a:t>Read each </a:t>
            </a:r>
            <a:r>
              <a:rPr lang="en-US" b="0" baseline="0" dirty="0" smtClean="0"/>
              <a:t>bullet</a:t>
            </a:r>
            <a:endParaRPr lang="en-US" b="0" dirty="0" smtClean="0"/>
          </a:p>
          <a:p>
            <a:pPr defTabSz="924458">
              <a:defRPr/>
            </a:pPr>
            <a:endParaRPr lang="en-US" dirty="0" smtClean="0"/>
          </a:p>
          <a:p>
            <a:pPr defTabSz="924458">
              <a:defRPr/>
            </a:pPr>
            <a:r>
              <a:rPr lang="en-US" b="1" dirty="0" smtClean="0"/>
              <a:t>Say:</a:t>
            </a:r>
            <a:r>
              <a:rPr lang="en-US" b="1" baseline="0" dirty="0" smtClean="0"/>
              <a:t>  </a:t>
            </a:r>
          </a:p>
          <a:p>
            <a:pPr defTabSz="924458">
              <a:defRPr/>
            </a:pPr>
            <a:r>
              <a:rPr lang="en-US" dirty="0" smtClean="0"/>
              <a:t>As we just discussed, there are two</a:t>
            </a:r>
            <a:r>
              <a:rPr lang="en-US" baseline="0" dirty="0" smtClean="0"/>
              <a:t> </a:t>
            </a:r>
            <a:r>
              <a:rPr lang="en-US" dirty="0" smtClean="0"/>
              <a:t>components to the Define phase.  The first is to identify all the possible causes.  Next, the team will confirm the root cause of the issue.</a:t>
            </a:r>
            <a:r>
              <a:rPr lang="en-US" baseline="0" dirty="0" smtClean="0"/>
              <a:t>  </a:t>
            </a:r>
            <a:endParaRPr lang="en-US" dirty="0" smtClean="0"/>
          </a:p>
          <a:p>
            <a:pPr defTabSz="924458">
              <a:defRPr/>
            </a:pPr>
            <a:endParaRPr lang="en-US" dirty="0" smtClean="0"/>
          </a:p>
          <a:p>
            <a:pPr defTabSz="924458">
              <a:buFont typeface="Arial" charset="0"/>
              <a:buNone/>
              <a:defRPr/>
            </a:pPr>
            <a:r>
              <a:rPr lang="en-US" dirty="0" smtClean="0"/>
              <a:t>In order to identify the possible</a:t>
            </a:r>
            <a:r>
              <a:rPr lang="en-US" baseline="0" dirty="0" smtClean="0"/>
              <a:t> causes, utilize the observed symptoms to identify the major factors that are contributing to the problem.</a:t>
            </a:r>
          </a:p>
          <a:p>
            <a:pPr defTabSz="924458">
              <a:buFont typeface="Arial" charset="0"/>
              <a:buNone/>
              <a:defRPr/>
            </a:pPr>
            <a:endParaRPr lang="en-US" baseline="0" dirty="0" smtClean="0"/>
          </a:p>
          <a:p>
            <a:pPr defTabSz="924458">
              <a:buFont typeface="Arial" charset="0"/>
              <a:buNone/>
              <a:defRPr/>
            </a:pPr>
            <a:r>
              <a:rPr lang="en-US" baseline="0" dirty="0" smtClean="0"/>
              <a:t>To successfully confirm the root cause of the problem, identify the common underlying issue that is causing the problem.</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endParaRPr lang="en-US" b="1" dirty="0" smtClean="0"/>
          </a:p>
          <a:p>
            <a:r>
              <a:rPr lang="en-US" b="1" dirty="0" smtClean="0"/>
              <a:t>Say:  </a:t>
            </a:r>
          </a:p>
          <a:p>
            <a:r>
              <a:rPr lang="en-US" b="0" dirty="0" smtClean="0"/>
              <a:t>The first chapter is Definin</a:t>
            </a:r>
            <a:r>
              <a:rPr lang="en-US" b="0" baseline="0" dirty="0" smtClean="0"/>
              <a:t>g Facilitation</a:t>
            </a:r>
            <a:endParaRPr lang="en-US" b="0"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two lines are visible, along with possible causes chart and problem sticky note</a:t>
            </a:r>
            <a:r>
              <a:rPr lang="en-US" baseline="0" dirty="0" smtClean="0"/>
              <a:t> (no other sticky notes)</a:t>
            </a:r>
            <a:endParaRPr lang="en-US" dirty="0" smtClean="0"/>
          </a:p>
          <a:p>
            <a:pPr defTabSz="924458">
              <a:defRPr/>
            </a:pPr>
            <a:r>
              <a:rPr lang="en-US" dirty="0" smtClean="0"/>
              <a:t>Mouse click once for sticky notes to appear under “possible causes”</a:t>
            </a:r>
          </a:p>
          <a:p>
            <a:pPr defTabSz="924458">
              <a:defRPr/>
            </a:pPr>
            <a:r>
              <a:rPr lang="en-US" dirty="0" smtClean="0"/>
              <a:t>Read a few of the sticky notes, e.g., public</a:t>
            </a:r>
            <a:r>
              <a:rPr lang="en-US" baseline="0" dirty="0" smtClean="0"/>
              <a:t> transportation is not adequate, too many reserved spaces, city if limiting the number of spaces, and construction crews are using employee parking spaces</a:t>
            </a:r>
            <a:endParaRPr lang="en-US" b="0" dirty="0" smtClean="0"/>
          </a:p>
          <a:p>
            <a:pPr defTabSz="924458">
              <a:defRPr/>
            </a:pPr>
            <a:endParaRPr lang="en-US" dirty="0" smtClean="0"/>
          </a:p>
          <a:p>
            <a:pPr defTabSz="924458">
              <a:defRPr/>
            </a:pPr>
            <a:r>
              <a:rPr lang="en-US" b="1" dirty="0" smtClean="0"/>
              <a:t>Say:</a:t>
            </a:r>
            <a:r>
              <a:rPr lang="en-US" b="1" baseline="0" dirty="0" smtClean="0"/>
              <a:t>  </a:t>
            </a:r>
          </a:p>
          <a:p>
            <a:pPr defTabSz="924458">
              <a:defRPr/>
            </a:pPr>
            <a:r>
              <a:rPr lang="en-US" b="0" baseline="0" dirty="0" smtClean="0"/>
              <a:t>This is an example of how the team can utilize the “sticky note” methodology to identify possible causes to the problem.  Earlier we identified our problem of company parking lots being full by 7:00 a.m.</a:t>
            </a:r>
          </a:p>
          <a:p>
            <a:pPr defTabSz="924458">
              <a:defRPr/>
            </a:pPr>
            <a:endParaRPr lang="en-US" b="0" baseline="0" dirty="0" smtClean="0"/>
          </a:p>
          <a:p>
            <a:pPr defTabSz="924458">
              <a:defRPr/>
            </a:pPr>
            <a:r>
              <a:rPr lang="en-US" b="0" baseline="0" dirty="0" smtClean="0"/>
              <a:t>As a team, document all possible causes of this initial problem.  </a:t>
            </a:r>
          </a:p>
          <a:p>
            <a:pPr defTabSz="924458">
              <a:defRPr/>
            </a:pPr>
            <a:endParaRPr lang="en-US" b="0" baseline="0" dirty="0" smtClean="0"/>
          </a:p>
          <a:p>
            <a:pPr defTabSz="924458">
              <a:defRPr/>
            </a:pPr>
            <a:r>
              <a:rPr lang="en-US" b="0" baseline="0" dirty="0" smtClean="0"/>
              <a:t>Typically, the team will place their ideas on sticky notes and post them on the wall (or large paper).  In this example, some of the identified causes include: public transportation is not adequate, too many reserved spaces, city is limiting the number of spaces the company is allowed to have, and construction crews are utilizing parking spaces for storage.  </a:t>
            </a:r>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First</a:t>
            </a:r>
            <a:r>
              <a:rPr lang="en-US" baseline="0" dirty="0" smtClean="0"/>
              <a:t> line and four bullets are visible</a:t>
            </a:r>
          </a:p>
          <a:p>
            <a:pPr defTabSz="924458">
              <a:defRPr/>
            </a:pPr>
            <a:r>
              <a:rPr lang="en-US" baseline="0" dirty="0" smtClean="0"/>
              <a:t>Mouse click for fishbone diagram</a:t>
            </a:r>
            <a:endParaRPr lang="en-US" dirty="0" smtClean="0"/>
          </a:p>
          <a:p>
            <a:pPr defTabSz="924458">
              <a:defRPr/>
            </a:pPr>
            <a:r>
              <a:rPr lang="en-US" b="0" dirty="0" smtClean="0"/>
              <a:t>Read</a:t>
            </a:r>
            <a:r>
              <a:rPr lang="en-US" b="0" baseline="0" dirty="0" smtClean="0"/>
              <a:t> each bullet</a:t>
            </a:r>
            <a:endParaRPr lang="en-US" b="0" dirty="0" smtClean="0"/>
          </a:p>
          <a:p>
            <a:endParaRPr lang="en-US" b="1" dirty="0" smtClean="0"/>
          </a:p>
          <a:p>
            <a:r>
              <a:rPr lang="en-US" b="1" dirty="0" smtClean="0"/>
              <a:t>Say:</a:t>
            </a:r>
            <a:r>
              <a:rPr lang="en-US" b="1" baseline="0" dirty="0" smtClean="0"/>
              <a:t>  </a:t>
            </a:r>
          </a:p>
          <a:p>
            <a:r>
              <a:rPr lang="en-US" b="0" baseline="0" dirty="0" smtClean="0"/>
              <a:t>As a Facilitator, there are tools available for this problem solving phase.  This is an example of a Ishikawa or Cause and Effect Diagram (a.k.a., fishbone).  This template can be utilized to define the cause(s) of a problem (template available on Lean+ website).  As a team, you will want to define the major categories for grouping the causes.  Typical categories include people, machines, materials and methods, but in our example we utilized work schedule, transportation, people and facilities.  On the right hand side, state the problem, which in our example is the company parking lots are full by 7:00 a.m. </a:t>
            </a:r>
          </a:p>
          <a:p>
            <a:endParaRPr lang="en-US" b="0" baseline="0" dirty="0" smtClean="0"/>
          </a:p>
          <a:p>
            <a:r>
              <a:rPr lang="en-US" b="0" baseline="0" dirty="0" smtClean="0"/>
              <a:t>After defining the categories, identify the causes and sub-causes for each category.  For this particular example, we listed company shuttles are not adequate, construction crews and people outside our company are utilizing employee parking spaces.</a:t>
            </a:r>
          </a:p>
          <a:p>
            <a:r>
              <a:rPr lang="en-US" b="0" baseline="0" dirty="0" smtClean="0"/>
              <a:t> </a:t>
            </a:r>
          </a:p>
          <a:p>
            <a:r>
              <a:rPr lang="en-US" b="0" baseline="0" dirty="0" smtClean="0"/>
              <a:t>Next, circle the causes believed to contribute </a:t>
            </a:r>
            <a:r>
              <a:rPr lang="en-US" b="0" u="sng" baseline="0" dirty="0" smtClean="0"/>
              <a:t>most</a:t>
            </a:r>
            <a:r>
              <a:rPr lang="en-US" b="0" baseline="0" dirty="0" smtClean="0"/>
              <a:t> to the problem and continue gathering data to validate root cause. </a:t>
            </a:r>
          </a:p>
          <a:p>
            <a:endParaRPr lang="en-US" b="0" baseline="0" dirty="0" smtClean="0"/>
          </a:p>
          <a:p>
            <a:r>
              <a:rPr lang="en-US" b="0" baseline="0" dirty="0" smtClean="0"/>
              <a:t>In this example, we have determined one of the causes is the city limiting the company on the number of parking spaces allowed for employees as a result of a 1991 Environmental Impact Study.  Based off our agreed upon scope in the Discover phase, this problem has been circled in red because it is out of scope. </a:t>
            </a:r>
          </a:p>
          <a:p>
            <a:endParaRPr lang="en-US" b="0" baseline="0" dirty="0" smtClean="0"/>
          </a:p>
          <a:p>
            <a:r>
              <a:rPr lang="en-US" b="0" baseline="0" dirty="0" smtClean="0"/>
              <a:t>To solve the problem, the team must identify causes that are actionable and in scope.  In this example, the policy of “free” parking within the company and product is stored in employee parking spaces has been circled in green because they are actionable and in scope.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bullet are visible</a:t>
            </a:r>
          </a:p>
          <a:p>
            <a:pPr defTabSz="924458">
              <a:defRPr/>
            </a:pPr>
            <a:r>
              <a:rPr lang="en-US" dirty="0" smtClean="0"/>
              <a:t>Mouse click for diagram to appear</a:t>
            </a:r>
          </a:p>
          <a:p>
            <a:pPr defTabSz="924458">
              <a:defRPr/>
            </a:pPr>
            <a:r>
              <a:rPr lang="en-US" b="0" dirty="0" smtClean="0"/>
              <a:t>Read bullet</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Another tool available to the Facilitator for problem solving is the 5 Why’s exercise (template available on Lean+</a:t>
            </a:r>
            <a:r>
              <a:rPr lang="en-US" baseline="0" dirty="0" smtClean="0"/>
              <a:t> website)</a:t>
            </a:r>
            <a:r>
              <a:rPr lang="en-US" dirty="0" smtClean="0"/>
              <a:t>.  </a:t>
            </a:r>
            <a:r>
              <a:rPr lang="en-US" baseline="0" dirty="0" smtClean="0"/>
              <a:t>Again we will look at our defined problem of the company parking lots being full by 7:00 a.m.  </a:t>
            </a:r>
          </a:p>
          <a:p>
            <a:pPr defTabSz="924458">
              <a:defRPr/>
            </a:pPr>
            <a:endParaRPr lang="en-US" baseline="0" dirty="0" smtClean="0"/>
          </a:p>
          <a:p>
            <a:pPr defTabSz="924458">
              <a:defRPr/>
            </a:pPr>
            <a:r>
              <a:rPr lang="en-US" baseline="0" dirty="0" smtClean="0"/>
              <a:t>This process requires the team to continue to ask “why” until the root cause(s) of the problem has been determined.  </a:t>
            </a:r>
          </a:p>
          <a:p>
            <a:pPr defTabSz="924458">
              <a:defRPr/>
            </a:pPr>
            <a:endParaRPr lang="en-US" baseline="0" dirty="0" smtClean="0"/>
          </a:p>
          <a:p>
            <a:pPr defTabSz="924458">
              <a:defRPr/>
            </a:pPr>
            <a:r>
              <a:rPr lang="en-US" baseline="0" dirty="0" smtClean="0"/>
              <a:t>For example, we have stated that the lots are full by 7:00 a.m.  We then ask “why” to that statement.  The answer is there are not enough parking spaces for employees.  Again, ask “why” this is the case. The answer to the “why” may be there are too many employees on one shift.  Asking “why” again reveals virtual workers have been brought back onsite.  Asking “why” again brings us to the root cause of a company directive, which in our case is circled in green because it is actionable and in scope.  </a:t>
            </a:r>
          </a:p>
          <a:p>
            <a:pPr defTabSz="924458">
              <a:defRPr/>
            </a:pPr>
            <a:endParaRPr lang="en-US" baseline="0" dirty="0" smtClean="0"/>
          </a:p>
          <a:p>
            <a:pPr defTabSz="924458">
              <a:defRPr/>
            </a:pPr>
            <a:r>
              <a:rPr lang="en-US" baseline="0" dirty="0" smtClean="0"/>
              <a:t>As a team, continue asking this “why” process to determine all possible root causes and whether they are in/out of scope and actionable/non-actionable.</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bullet as well as “Possible Causes” chart is visible</a:t>
            </a:r>
          </a:p>
          <a:p>
            <a:pPr defTabSz="924458">
              <a:defRPr/>
            </a:pPr>
            <a:r>
              <a:rPr lang="en-US" dirty="0" smtClean="0"/>
              <a:t>Mouse click for blue sticky</a:t>
            </a:r>
            <a:r>
              <a:rPr lang="en-US" baseline="0" dirty="0" smtClean="0"/>
              <a:t> note to appear, Actionable Out of Scope icon and red line to appear.  “Root” will appear after 2 second delay</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Starting with the possible causes previously identified in our “sticky note” exercise, and utilizing the fishbone</a:t>
            </a:r>
            <a:r>
              <a:rPr lang="en-US" baseline="0" dirty="0" smtClean="0"/>
              <a:t> or 5 Why’s tools, </a:t>
            </a:r>
            <a:r>
              <a:rPr lang="en-US" dirty="0" smtClean="0"/>
              <a:t>we</a:t>
            </a:r>
            <a:r>
              <a:rPr lang="en-US" baseline="0" dirty="0" smtClean="0"/>
              <a:t> can now highlight root cause(s).</a:t>
            </a:r>
            <a:r>
              <a:rPr lang="en-US" dirty="0" smtClean="0"/>
              <a:t> </a:t>
            </a:r>
            <a:r>
              <a:rPr lang="en-US" baseline="0" dirty="0" smtClean="0"/>
              <a:t> In this example, we determined that the </a:t>
            </a:r>
            <a:r>
              <a:rPr lang="en-US" dirty="0" smtClean="0"/>
              <a:t>company parking lots</a:t>
            </a:r>
            <a:r>
              <a:rPr lang="en-US" baseline="0" dirty="0" smtClean="0"/>
              <a:t> being full by 7:00 a.m. is due to the </a:t>
            </a:r>
            <a:r>
              <a:rPr lang="en-US" dirty="0" smtClean="0"/>
              <a:t>1991 Environmental Impact Study (EIS) which limited company</a:t>
            </a:r>
            <a:r>
              <a:rPr lang="en-US" baseline="0" dirty="0" smtClean="0"/>
              <a:t> parking spaces to 21,000 vehicles.</a:t>
            </a:r>
          </a:p>
          <a:p>
            <a:pPr defTabSz="924458">
              <a:defRPr/>
            </a:pPr>
            <a:endParaRPr lang="en-US" baseline="0" dirty="0" smtClean="0"/>
          </a:p>
          <a:p>
            <a:pPr defTabSz="924458">
              <a:defRPr/>
            </a:pPr>
            <a:r>
              <a:rPr lang="en-US" dirty="0" smtClean="0"/>
              <a:t>Since it was a cause</a:t>
            </a:r>
            <a:r>
              <a:rPr lang="en-US" baseline="0" dirty="0" smtClean="0"/>
              <a:t> that was not originally determined, it is represented with a blue “sticky note”.  This cause is actionable, however it is out of scope.   </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bullet as well as “Possible Causes” chart is visible</a:t>
            </a:r>
          </a:p>
          <a:p>
            <a:pPr defTabSz="924458">
              <a:defRPr/>
            </a:pPr>
            <a:r>
              <a:rPr lang="en-US" dirty="0" smtClean="0"/>
              <a:t>Mouse click for blue sticky</a:t>
            </a:r>
            <a:r>
              <a:rPr lang="en-US" baseline="0" dirty="0" smtClean="0"/>
              <a:t> notes to appear and Actionable In Scope icon to appear.  “Actionable” will appear after 2 second delay</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baseline="0" dirty="0" smtClean="0"/>
              <a:t>If the root cause of your problem is out of scope or not actionable, the team must identify root cause(s) that are in-scope and actionable.  From the 5 Why’s example, there were four causes that are actionable and in-scope (circled in green): parking spaces are not properly marked, company directive, policy allows for multiple spaces and company has a policy of “free” parking.  </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a:t>
            </a:r>
            <a:r>
              <a:rPr lang="en-US" b="0" baseline="0" dirty="0" smtClean="0"/>
              <a:t> animation</a:t>
            </a:r>
            <a:endParaRPr lang="en-US" b="0" dirty="0" smtClean="0"/>
          </a:p>
          <a:p>
            <a:endParaRPr lang="en-US" b="0" dirty="0" smtClean="0"/>
          </a:p>
          <a:p>
            <a:r>
              <a:rPr lang="en-US" b="1" dirty="0" smtClean="0"/>
              <a:t>Say:  </a:t>
            </a:r>
          </a:p>
          <a:p>
            <a:r>
              <a:rPr lang="en-US" b="0" dirty="0" smtClean="0"/>
              <a:t>The</a:t>
            </a:r>
            <a:r>
              <a:rPr lang="en-US" b="0" baseline="0" dirty="0" smtClean="0"/>
              <a:t> third</a:t>
            </a:r>
            <a:r>
              <a:rPr lang="en-US" b="0" dirty="0" smtClean="0"/>
              <a:t> phase we will review within the Facilitation process is the “Solve” phase.</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55</a:t>
            </a:fld>
            <a:endParaRPr lang="en-US"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diagram are visible</a:t>
            </a:r>
          </a:p>
          <a:p>
            <a:pPr defTabSz="924458">
              <a:defRPr/>
            </a:pPr>
            <a:r>
              <a:rPr lang="en-US" dirty="0" smtClean="0"/>
              <a:t>Each bullet appears with a mouse click</a:t>
            </a:r>
          </a:p>
          <a:p>
            <a:pPr defTabSz="924458">
              <a:defRPr/>
            </a:pPr>
            <a:r>
              <a:rPr lang="en-US" b="0" dirty="0" smtClean="0"/>
              <a:t>Read each</a:t>
            </a:r>
            <a:r>
              <a:rPr lang="en-US" b="0" baseline="0" dirty="0" smtClean="0"/>
              <a:t>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In the Solve</a:t>
            </a:r>
            <a:r>
              <a:rPr lang="en-US" baseline="0" dirty="0" smtClean="0"/>
              <a:t> phase, the team will determine possible solutions that will address the problem.  The team should collect as many ideas as possible through the brainstorming technique.  They will then review, and generate new ideas.  Next, they will discard any non-viable ideas and affinitize the remaining ideas.  </a:t>
            </a:r>
          </a:p>
          <a:p>
            <a:pPr defTabSz="924458">
              <a:defRPr/>
            </a:pPr>
            <a:endParaRPr lang="en-US" baseline="0" dirty="0" smtClean="0"/>
          </a:p>
          <a:p>
            <a:pPr defTabSz="924458">
              <a:defRPr/>
            </a:pPr>
            <a:r>
              <a:rPr lang="en-US" baseline="0" dirty="0" smtClean="0"/>
              <a:t>We will review these four components in detail now.</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Diagram is visible</a:t>
            </a:r>
          </a:p>
          <a:p>
            <a:pPr defTabSz="924458">
              <a:defRPr/>
            </a:pPr>
            <a:r>
              <a:rPr lang="en-US" dirty="0" smtClean="0"/>
              <a:t>Each set of bullets appear with a mouse click (4 mouse clicks total)</a:t>
            </a:r>
          </a:p>
          <a:p>
            <a:pPr defTabSz="924458">
              <a:defRPr/>
            </a:pPr>
            <a:r>
              <a:rPr lang="en-US" b="0" dirty="0" smtClean="0"/>
              <a:t>Read each</a:t>
            </a:r>
            <a:r>
              <a:rPr lang="en-US" b="0" baseline="0" dirty="0" smtClean="0"/>
              <a:t>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The first component within the Solve</a:t>
            </a:r>
            <a:r>
              <a:rPr lang="en-US" baseline="0" dirty="0" smtClean="0"/>
              <a:t> phase is the collection of ideas.  Traditionally this component is referred to as “brainstorming”.  The goal in this stage is to record as many ideas as possible.  At this time, don’t worry about the ideas being too far fetched or out of scope.  To prevent stifling idea generation, it is imperative that judgment be reserved until the end of the process (note: the vetting and discarding of ideas [if appropriate] occurs in the following components).</a:t>
            </a:r>
          </a:p>
          <a:p>
            <a:pPr defTabSz="924458">
              <a:defRPr/>
            </a:pPr>
            <a:endParaRPr lang="en-US" baseline="0" dirty="0" smtClean="0"/>
          </a:p>
          <a:p>
            <a:pPr defTabSz="924458">
              <a:defRPr/>
            </a:pPr>
            <a:r>
              <a:rPr lang="en-US" baseline="0" dirty="0" smtClean="0"/>
              <a:t>The second component within the Solve phase is to review and generate new ideas.  As a team, discuss all brainstormed ideas to stimulate the creation of new ideas.  </a:t>
            </a:r>
          </a:p>
          <a:p>
            <a:pPr defTabSz="924458">
              <a:defRPr/>
            </a:pPr>
            <a:endParaRPr lang="en-US" baseline="0" dirty="0" smtClean="0"/>
          </a:p>
          <a:p>
            <a:pPr defTabSz="924458">
              <a:defRPr/>
            </a:pPr>
            <a:r>
              <a:rPr lang="en-US" baseline="0" dirty="0" smtClean="0"/>
              <a:t>The third component is to discard the non-viable ideas.  This is the time to eliminate any out of scope ideas, as well as any that are non-actionable or untenable.</a:t>
            </a:r>
          </a:p>
          <a:p>
            <a:pPr defTabSz="924458">
              <a:defRPr/>
            </a:pPr>
            <a:endParaRPr lang="en-US" baseline="0" dirty="0" smtClean="0"/>
          </a:p>
          <a:p>
            <a:pPr defTabSz="924458">
              <a:defRPr/>
            </a:pPr>
            <a:r>
              <a:rPr lang="en-US" baseline="0" dirty="0" smtClean="0"/>
              <a:t>The last component of the solve phase is to affinitize.  During this stage, the team will combine similar ideas and place into appropriate categories.  Any duplicate ideas should be discarded during this phase.  </a:t>
            </a:r>
          </a:p>
        </p:txBody>
      </p:sp>
      <p:sp>
        <p:nvSpPr>
          <p:cNvPr id="4" name="Slide Number Placeholder 3"/>
          <p:cNvSpPr>
            <a:spLocks noGrp="1"/>
          </p:cNvSpPr>
          <p:nvPr>
            <p:ph type="sldNum" sz="quarter" idx="10"/>
          </p:nvPr>
        </p:nvSpPr>
        <p:spPr/>
        <p:txBody>
          <a:bodyPr/>
          <a:lstStyle/>
          <a:p>
            <a:fld id="{52B9CA2E-DE30-4197-9497-66186EF98727}"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No animation</a:t>
            </a:r>
          </a:p>
          <a:p>
            <a:pPr defTabSz="924458">
              <a:defRPr/>
            </a:pPr>
            <a:r>
              <a:rPr lang="en-US" b="0" dirty="0" smtClean="0"/>
              <a:t>Read bullet</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discussed, there are four components to the Solve phase; the collection of ideas or brainstorming, review and generation</a:t>
            </a:r>
            <a:r>
              <a:rPr lang="en-US" baseline="0" dirty="0" smtClean="0"/>
              <a:t> of new ideas, discarding of non-viable ideas and the affinitization of the ideas.  At this point in the process, the team should visually organize the data, being mindful of various tools available.  Some examples of these visualization tools are the bar chart, the pie chart, the line chart and the table.  </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a:t>
            </a:r>
            <a:r>
              <a:rPr lang="en-US" baseline="0" dirty="0" smtClean="0"/>
              <a:t> line, 3 bullets and template with yellow sticky notes are visible</a:t>
            </a:r>
          </a:p>
          <a:p>
            <a:pPr defTabSz="924458">
              <a:defRPr/>
            </a:pPr>
            <a:r>
              <a:rPr lang="en-US" baseline="0" dirty="0" smtClean="0"/>
              <a:t>Mouse click for the 4 causes to appear (blue sticky notes)</a:t>
            </a:r>
          </a:p>
          <a:p>
            <a:pPr defTabSz="924458">
              <a:defRPr/>
            </a:pPr>
            <a:endParaRPr lang="en-US" b="1" dirty="0" smtClean="0"/>
          </a:p>
          <a:p>
            <a:pPr defTabSz="924458">
              <a:defRPr/>
            </a:pPr>
            <a:r>
              <a:rPr lang="en-US" dirty="0" smtClean="0"/>
              <a:t>As you will recall, we had four potential</a:t>
            </a:r>
            <a:r>
              <a:rPr lang="en-US" baseline="0" dirty="0" smtClean="0"/>
              <a:t> causes of why the company parking lot was full by 7:00 a.m.  If the team generates only one cause, then simply list that cause and follow the brainstorming process.  Typically, the team will generate more than one potential cause for the issue.  In this example, there are four potential causes to the problem of the company parking lot being full by 7:00 a.m.  Since there is more than one cause, place each cause into its own quadrant.  By having all causes represented on one page, it is easily visualized. </a:t>
            </a:r>
          </a:p>
          <a:p>
            <a:pPr defTabSz="924458">
              <a:defRPr/>
            </a:pPr>
            <a:endParaRPr lang="en-US" baseline="0" dirty="0" smtClean="0"/>
          </a:p>
          <a:p>
            <a:pPr defTabSz="924458">
              <a:defRPr/>
            </a:pPr>
            <a:r>
              <a:rPr lang="en-US" dirty="0" smtClean="0"/>
              <a:t>Using these four causes, the team will initiate the first component of the Solve phase, brainstorming solutions.  </a:t>
            </a:r>
            <a:r>
              <a:rPr lang="en-US" baseline="0" dirty="0" smtClean="0"/>
              <a:t>The goal of this exercise is to collect solutions to the root causes, focusing on quantity, not quality.  If  necessary, encourage team members to further others’ ideas.</a:t>
            </a:r>
          </a:p>
          <a:p>
            <a:pPr defTabSz="924458">
              <a:defRPr/>
            </a:pPr>
            <a:endParaRPr lang="en-US" baseline="0" dirty="0" smtClean="0"/>
          </a:p>
          <a:p>
            <a:pPr defTabSz="924458">
              <a:defRPr/>
            </a:pPr>
            <a:r>
              <a:rPr lang="en-US" baseline="0" dirty="0" smtClean="0"/>
              <a:t>As previously mentioned, it is critical in this stage to defer judgment of ideas until the process is complete.</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and first bullet visible</a:t>
            </a:r>
          </a:p>
          <a:p>
            <a:pPr defTabSz="924458">
              <a:defRPr/>
            </a:pPr>
            <a:r>
              <a:rPr lang="en-US" dirty="0" smtClean="0"/>
              <a:t>2 Discussion questions total</a:t>
            </a:r>
          </a:p>
          <a:p>
            <a:pPr defTabSz="924458">
              <a:defRPr/>
            </a:pPr>
            <a:r>
              <a:rPr lang="en-US" dirty="0" smtClean="0"/>
              <a:t>Read first bullet and have</a:t>
            </a:r>
            <a:r>
              <a:rPr lang="en-US" baseline="0" dirty="0" smtClean="0"/>
              <a:t> </a:t>
            </a:r>
            <a:r>
              <a:rPr lang="en-US" dirty="0" smtClean="0"/>
              <a:t>group discussion</a:t>
            </a:r>
          </a:p>
          <a:p>
            <a:pPr defTabSz="924458">
              <a:defRPr/>
            </a:pPr>
            <a:r>
              <a:rPr lang="en-US" dirty="0" smtClean="0"/>
              <a:t>Mouse click for second bullet to appear</a:t>
            </a:r>
          </a:p>
          <a:p>
            <a:pPr defTabSz="924458">
              <a:defRPr/>
            </a:pPr>
            <a:r>
              <a:rPr lang="en-US" dirty="0" smtClean="0"/>
              <a:t>Read bullet and have group discussion</a:t>
            </a:r>
          </a:p>
          <a:p>
            <a:r>
              <a:rPr lang="en-US" b="0" baseline="0" dirty="0" smtClean="0"/>
              <a:t>Get participants thinking about the concept of Facilitation…</a:t>
            </a:r>
          </a:p>
          <a:p>
            <a:endParaRPr lang="en-US" b="1" dirty="0" smtClean="0"/>
          </a:p>
          <a:p>
            <a:r>
              <a:rPr lang="en-US" b="1" dirty="0" smtClean="0"/>
              <a:t>Say:</a:t>
            </a:r>
            <a:r>
              <a:rPr lang="en-US" b="1" baseline="0" dirty="0" smtClean="0"/>
              <a:t>  </a:t>
            </a:r>
          </a:p>
          <a:p>
            <a:r>
              <a:rPr lang="en-US" b="0" baseline="0" dirty="0" smtClean="0"/>
              <a:t>When you think of Facilitation, </a:t>
            </a:r>
            <a:r>
              <a:rPr lang="en-US" b="0" u="sng" baseline="0" dirty="0" smtClean="0"/>
              <a:t>what</a:t>
            </a:r>
            <a:r>
              <a:rPr lang="en-US" b="0" baseline="0" dirty="0" smtClean="0"/>
              <a:t> comes to mind?</a:t>
            </a:r>
          </a:p>
          <a:p>
            <a:r>
              <a:rPr lang="en-US" b="0" baseline="0" dirty="0" smtClean="0"/>
              <a:t>[listen while the group provides answers]</a:t>
            </a:r>
          </a:p>
          <a:p>
            <a:endParaRPr lang="en-US" b="0" baseline="0" dirty="0" smtClean="0"/>
          </a:p>
          <a:p>
            <a:r>
              <a:rPr lang="en-US" b="0" baseline="0" dirty="0" smtClean="0"/>
              <a:t>When you think of Facilitation, </a:t>
            </a:r>
            <a:r>
              <a:rPr lang="en-US" b="0" u="sng" baseline="0" dirty="0" smtClean="0"/>
              <a:t>who</a:t>
            </a:r>
            <a:r>
              <a:rPr lang="en-US" b="0" baseline="0" dirty="0" smtClean="0"/>
              <a:t> comes to mind?</a:t>
            </a:r>
          </a:p>
          <a:p>
            <a:r>
              <a:rPr lang="en-US" b="0" baseline="0" dirty="0" smtClean="0"/>
              <a:t>[listen while the group provides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2 bullets and brainstorm template visible</a:t>
            </a:r>
          </a:p>
          <a:p>
            <a:pPr defTabSz="924458">
              <a:defRPr/>
            </a:pPr>
            <a:r>
              <a:rPr lang="en-US" dirty="0" smtClean="0"/>
              <a:t>Mouse click for 2 new ideas on green sticky notes</a:t>
            </a:r>
          </a:p>
          <a:p>
            <a:pPr defTabSz="924458">
              <a:defRPr/>
            </a:pPr>
            <a:r>
              <a:rPr lang="en-US" dirty="0" smtClean="0"/>
              <a:t>Read each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The next step following</a:t>
            </a:r>
            <a:r>
              <a:rPr lang="en-US" baseline="0" dirty="0" smtClean="0"/>
              <a:t> the brainstorm stage is to discuss all the ideas that were generated.  The synergy of the discussion may generate some new ideas, which should be added to the brainstorm chart.  </a:t>
            </a:r>
          </a:p>
          <a:p>
            <a:pPr defTabSz="924458">
              <a:defRPr/>
            </a:pPr>
            <a:endParaRPr lang="en-US" baseline="0" dirty="0" smtClean="0"/>
          </a:p>
          <a:p>
            <a:pPr defTabSz="924458">
              <a:defRPr/>
            </a:pPr>
            <a:r>
              <a:rPr lang="en-US" baseline="0" dirty="0" smtClean="0"/>
              <a:t>In the example above there are two new ideas that were generated (represented with green sticky notes): installing an arm/gate and using a badge, and changing the policy for multiple parking spots. </a:t>
            </a: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bullet, template and 4 sticky notes are visible</a:t>
            </a:r>
          </a:p>
          <a:p>
            <a:pPr defTabSz="924458">
              <a:defRPr/>
            </a:pPr>
            <a:r>
              <a:rPr lang="en-US" dirty="0" smtClean="0"/>
              <a:t>Mouse click for</a:t>
            </a:r>
            <a:r>
              <a:rPr lang="en-US" baseline="0" dirty="0" smtClean="0"/>
              <a:t> sticky notes to appear</a:t>
            </a:r>
          </a:p>
          <a:p>
            <a:pPr defTabSz="924458">
              <a:defRPr/>
            </a:pPr>
            <a:r>
              <a:rPr lang="en-US" baseline="0" dirty="0" smtClean="0"/>
              <a:t>Read the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After the brainstorm exercise is</a:t>
            </a:r>
            <a:r>
              <a:rPr lang="en-US" baseline="0" dirty="0" smtClean="0"/>
              <a:t> complete, </a:t>
            </a:r>
            <a:r>
              <a:rPr lang="en-US" dirty="0" smtClean="0"/>
              <a:t>the</a:t>
            </a:r>
            <a:r>
              <a:rPr lang="en-US" baseline="0" dirty="0" smtClean="0"/>
              <a:t> team should then group similar ideas.  At the top of the chart, the four causes of the parking lot problem are shown.</a:t>
            </a:r>
          </a:p>
          <a:p>
            <a:pPr defTabSz="924458">
              <a:defRPr/>
            </a:pPr>
            <a:endParaRPr lang="en-US" baseline="0" dirty="0" smtClean="0"/>
          </a:p>
          <a:p>
            <a:pPr defTabSz="924458">
              <a:defRPr/>
            </a:pPr>
            <a:r>
              <a:rPr lang="en-US" baseline="0" dirty="0" smtClean="0"/>
              <a:t>The team should decide on categories that the ideas correspond to.  In this example, the team decided on the categories of Transportation, People and Facilities.  As the team reviews each idea, it should be placed in the corresponding category.</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bullet, 4 sticky notes on top and</a:t>
            </a:r>
            <a:r>
              <a:rPr lang="en-US" baseline="0" dirty="0" smtClean="0"/>
              <a:t> template with sticky notes </a:t>
            </a:r>
            <a:r>
              <a:rPr lang="en-US" dirty="0" smtClean="0"/>
              <a:t>are visible</a:t>
            </a:r>
          </a:p>
          <a:p>
            <a:pPr defTabSz="924458">
              <a:defRPr/>
            </a:pPr>
            <a:r>
              <a:rPr lang="en-US" dirty="0" smtClean="0"/>
              <a:t>Mouse click for red “x” to  to appear</a:t>
            </a:r>
          </a:p>
          <a:p>
            <a:pPr defTabSz="924458">
              <a:defRPr/>
            </a:pPr>
            <a:r>
              <a:rPr lang="en-US" dirty="0" smtClean="0"/>
              <a:t>Read the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After the brainstormed ideas have been placed within</a:t>
            </a:r>
            <a:r>
              <a:rPr lang="en-US" baseline="0" dirty="0" smtClean="0"/>
              <a:t> the appropriate category, it is time to eliminate any duplicate and/or non-viable ideas.  </a:t>
            </a:r>
          </a:p>
          <a:p>
            <a:pPr defTabSz="924458">
              <a:defRPr/>
            </a:pPr>
            <a:endParaRPr lang="en-US" baseline="0" dirty="0" smtClean="0"/>
          </a:p>
          <a:p>
            <a:pPr defTabSz="924458">
              <a:defRPr/>
            </a:pPr>
            <a:r>
              <a:rPr lang="en-US" baseline="0" dirty="0" smtClean="0"/>
              <a:t>In the example above, the team is left with four viable ideas to solve the parking lot problem.  They are:</a:t>
            </a:r>
          </a:p>
          <a:p>
            <a:pPr defTabSz="924458">
              <a:buFont typeface="Arial" pitchFamily="34" charset="0"/>
              <a:buChar char="•"/>
              <a:defRPr/>
            </a:pPr>
            <a:r>
              <a:rPr lang="en-US" baseline="0" dirty="0" smtClean="0"/>
              <a:t> Provide shuttles</a:t>
            </a:r>
          </a:p>
          <a:p>
            <a:pPr defTabSz="924458">
              <a:buFont typeface="Arial" pitchFamily="34" charset="0"/>
              <a:buChar char="•"/>
              <a:defRPr/>
            </a:pPr>
            <a:r>
              <a:rPr lang="en-US" baseline="0" dirty="0" smtClean="0"/>
              <a:t> Change the policy for multiple parking spots</a:t>
            </a:r>
          </a:p>
          <a:p>
            <a:pPr defTabSz="924458">
              <a:buFont typeface="Arial" pitchFamily="34" charset="0"/>
              <a:buChar char="•"/>
              <a:defRPr/>
            </a:pPr>
            <a:r>
              <a:rPr lang="en-US" baseline="0" dirty="0" smtClean="0"/>
              <a:t> Pay a premium to park closer</a:t>
            </a:r>
          </a:p>
          <a:p>
            <a:pPr defTabSz="924458">
              <a:buFont typeface="Arial" pitchFamily="34" charset="0"/>
              <a:buChar char="•"/>
              <a:defRPr/>
            </a:pPr>
            <a:r>
              <a:rPr lang="en-US" baseline="0" dirty="0" smtClean="0"/>
              <a:t> Install a gate/arm in the parking lot and utilize a company badge.  </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bullet and “pro” and “con” are visible</a:t>
            </a:r>
          </a:p>
          <a:p>
            <a:pPr defTabSz="924458">
              <a:defRPr/>
            </a:pPr>
            <a:r>
              <a:rPr lang="en-US" dirty="0" smtClean="0"/>
              <a:t>Mouse click to show the first set</a:t>
            </a:r>
            <a:r>
              <a:rPr lang="en-US" baseline="0" dirty="0" smtClean="0"/>
              <a:t> of pros and cons for the idea</a:t>
            </a:r>
          </a:p>
          <a:p>
            <a:pPr defTabSz="924458">
              <a:defRPr/>
            </a:pPr>
            <a:r>
              <a:rPr lang="en-US" baseline="0" dirty="0" smtClean="0"/>
              <a:t>Mouse click for the 3 remaining pros and cons for remaining ideas (4 mouse clicks total)</a:t>
            </a:r>
          </a:p>
          <a:p>
            <a:pPr defTabSz="924458">
              <a:defRPr/>
            </a:pPr>
            <a:r>
              <a:rPr lang="en-US" baseline="0" dirty="0" smtClean="0"/>
              <a:t>Read the bullet</a:t>
            </a:r>
          </a:p>
          <a:p>
            <a:pPr defTabSz="924458">
              <a:defRPr/>
            </a:pPr>
            <a:r>
              <a:rPr lang="en-US" baseline="0" dirty="0" smtClean="0"/>
              <a:t>Read a few of the pros and cons for each idea</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On</a:t>
            </a:r>
            <a:r>
              <a:rPr lang="en-US" baseline="0" dirty="0" smtClean="0"/>
              <a:t> the previous slide, we saw that the team was left with four viable options to solve the problem of the parking lot being full by 7:00 a.m.  Those ideas were to pay a premium to park closer, to install a gate/arm in the parking lot and utilize a badge, to change the policy for multiple spots and to provide shuttles.</a:t>
            </a:r>
          </a:p>
          <a:p>
            <a:pPr defTabSz="924458">
              <a:defRPr/>
            </a:pPr>
            <a:endParaRPr lang="en-US" baseline="0" dirty="0" smtClean="0"/>
          </a:p>
          <a:p>
            <a:pPr defTabSz="924458">
              <a:defRPr/>
            </a:pPr>
            <a:r>
              <a:rPr lang="en-US" baseline="0" dirty="0" smtClean="0"/>
              <a:t>In this portion of the Solve phase, the team begins to assess risk.  In this example, the strengths and weaknesses (pro’s and con’s) of each idea are explored.   The team reviews each idea and records the positive and the negative aspects of each idea.  </a:t>
            </a:r>
          </a:p>
          <a:p>
            <a:pPr defTabSz="924458">
              <a:defRPr/>
            </a:pPr>
            <a:endParaRPr lang="en-US" baseline="0" dirty="0" smtClean="0"/>
          </a:p>
          <a:p>
            <a:pPr defTabSz="924458">
              <a:defRPr/>
            </a:pPr>
            <a:r>
              <a:rPr lang="en-US" baseline="0" dirty="0" smtClean="0"/>
              <a:t>For example, let’s take a look at the first idea of paying a premium to park closer to the work location.  A pro may be that this utilizes the supply and demand process.  For instance, the outer lots may be free, but the closer the employee gets to a particular location, the premium increases, to let’s say $10.  This utilizes the supply and demand concept.  The higher the premium, the better chance there will be available parking.  Another pro may be increased employee satisfaction because paying a premium allows them to park close to their work location and not walk in the rain.</a:t>
            </a:r>
          </a:p>
          <a:p>
            <a:pPr defTabSz="924458">
              <a:defRPr/>
            </a:pPr>
            <a:endParaRPr lang="en-US" baseline="0" dirty="0" smtClean="0"/>
          </a:p>
          <a:p>
            <a:pPr defTabSz="924458">
              <a:defRPr/>
            </a:pPr>
            <a:r>
              <a:rPr lang="en-US" baseline="0" dirty="0" smtClean="0"/>
              <a:t>Now let’s review some of the con’s to this idea.  It will increase the cost to the company for implementation (e.g., painting, signage) and sustainment (e.g., administration).  In turn, it could decrease some employee satisfaction who may view this as unfair.  For example, the $10 an hour worker would pay the same price as the $100 an hour worker.  An example of this would be parking for the Seahawk game.  If a fan wants to park close to the stadium, they can plan on paying a minimum of $50, regards of income level.  The individual always has the option to pay less by parking farther away.</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First line and bullet are visible, as well as the Solution Description box</a:t>
            </a:r>
          </a:p>
          <a:p>
            <a:pPr defTabSz="924458">
              <a:defRPr/>
            </a:pPr>
            <a:r>
              <a:rPr lang="en-US" dirty="0" smtClean="0"/>
              <a:t>Read bullet</a:t>
            </a:r>
          </a:p>
          <a:p>
            <a:pPr defTabSz="924458">
              <a:defRPr/>
            </a:pPr>
            <a:r>
              <a:rPr lang="en-US" dirty="0" smtClean="0"/>
              <a:t>Mouse click for second bullet and chart to appear</a:t>
            </a:r>
          </a:p>
          <a:p>
            <a:pPr defTabSz="924458">
              <a:defRPr/>
            </a:pPr>
            <a:r>
              <a:rPr lang="en-US" dirty="0" smtClean="0"/>
              <a:t>Read bullet</a:t>
            </a:r>
          </a:p>
          <a:p>
            <a:pPr defTabSz="924458">
              <a:defRPr/>
            </a:pPr>
            <a:r>
              <a:rPr lang="en-US" dirty="0" smtClean="0"/>
              <a:t>Mouse click for sticky</a:t>
            </a:r>
            <a:r>
              <a:rPr lang="en-US" baseline="0" dirty="0" smtClean="0"/>
              <a:t> notes to be visible on risk square</a:t>
            </a:r>
            <a:endParaRPr lang="en-US" b="1" dirty="0" smtClean="0"/>
          </a:p>
          <a:p>
            <a:pPr defTabSz="924458">
              <a:defRPr/>
            </a:pPr>
            <a:endParaRPr lang="en-US" b="1"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This is another example of assessing risk on a chosen solution (template is available through the Lean+ website). The risk cube utilizes a Y-axis that depicts the difficulty/cost ranging from low to high and an X-axis that depicts the success/benefit from low to high. The grid has four quadrants in which the team will assess the solutions:</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Bottom left quadrant of the grid shows a low difficulty/cost (Y-axis) and low success/benefit (X-axis)</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Bottom right quadrant of the grid shows a low difficulty/cost (Y-axis) and high success/benefit (X-axis)</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Top left quadrant of the grid shows a high difficulty/cost (Y-axis) and low success/benefit (X-axis)</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Top right quadrant of the grid shows a high difficulty/cost (Y-axis) and high success/benefit (X-axis)</a:t>
            </a:r>
          </a:p>
          <a:p>
            <a:pPr marL="0" marR="0" indent="0" algn="l" defTabSz="924458" rtl="0" eaLnBrk="1" fontAlgn="auto" latinLnBrk="0" hangingPunct="1">
              <a:lnSpc>
                <a:spcPct val="100000"/>
              </a:lnSpc>
              <a:spcBef>
                <a:spcPts val="0"/>
              </a:spcBef>
              <a:spcAft>
                <a:spcPts val="0"/>
              </a:spcAft>
              <a:buClrTx/>
              <a:buSzTx/>
              <a:buFont typeface="Arial" pitchFamily="34" charset="0"/>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 typeface="Arial" pitchFamily="34" charset="0"/>
              <a:buNone/>
              <a:tabLst/>
              <a:defRPr/>
            </a:pPr>
            <a:r>
              <a:rPr lang="en-US" b="0" baseline="0" dirty="0" smtClean="0"/>
              <a:t>The grid also has three color bands that can be used to help the team assess solution risk:</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Green band:  Implement idea</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Yellow band:  Consider implementing idea</a:t>
            </a:r>
          </a:p>
          <a:p>
            <a:pPr marL="0" marR="0" indent="0" algn="l" defTabSz="924458"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 Red band:  Discard idea  </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The first step for the team is to number the solutions by inputting them into the Solution Description box.  The second step is to utilize the axes to determine the placement of the solution on Solution Selection Square.  </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Our first solution is to pay a premium to park.  The team decided the difficulty/cost (Y-axis) was low, and the success/benefit (X-axis) was medium.  The result of this placement fell within the green band, which means the team should implement this idea.</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The second solution is to install a gate/arm and utilize a badge to park. The team decided the difficulty/cost (Y-axis) was low, and the success/benefit (X-axis) was high. The result of this placement fell within the green band, which means the team should implement this idea.</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The third solution is to change the policy regarding multiple parking spaces. The team decided the difficulty/cost (Y-axis) was medium, and the success/benefit (X-axis) was medium. The result of this placement fell within the yellow band, which means the team should consider implementing this idea.</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The fourth solution is to provide shuttles. The team decided the difficulty/cost (Y-axis) was high, and the success/benefit (X-axis) was medium. The result of this placement fell within the red band, which means the team should discard this idea.</a:t>
            </a:r>
          </a:p>
          <a:p>
            <a:pPr defTabSz="924458">
              <a:defRPr/>
            </a:pP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First line and 2 bullets are visible</a:t>
            </a:r>
          </a:p>
          <a:p>
            <a:pPr defTabSz="924458">
              <a:defRPr/>
            </a:pPr>
            <a:r>
              <a:rPr lang="en-US" dirty="0" smtClean="0"/>
              <a:t>Read bullets</a:t>
            </a:r>
          </a:p>
          <a:p>
            <a:pPr defTabSz="924458">
              <a:defRPr/>
            </a:pPr>
            <a:r>
              <a:rPr lang="en-US" dirty="0" smtClean="0"/>
              <a:t>Mouse click for chart to appear</a:t>
            </a:r>
          </a:p>
          <a:p>
            <a:pPr defTabSz="924458">
              <a:defRPr/>
            </a:pPr>
            <a:endParaRPr lang="en-US" b="1"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The solution prioritization matrix (template available on the Lean+ website) is another tool that may be utilized to assess risk.  The team documents proposed solutions, evaluates against various factors and assigns ratings to each </a:t>
            </a:r>
            <a:r>
              <a:rPr lang="en-US" b="0" baseline="0" dirty="0" smtClean="0">
                <a:solidFill>
                  <a:srgbClr val="FF0000"/>
                </a:solidFill>
              </a:rPr>
              <a:t>solution</a:t>
            </a:r>
            <a:r>
              <a:rPr lang="en-US" b="0" baseline="0" dirty="0" smtClean="0"/>
              <a:t>.</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In this example, the four viable solutions are placed on the matrix.  Looking at the first solution, paying a premium to park closer, the team marked it “acceptable” on ease of implementation and error proofing; “good” on cost, technical, quality and improved flow; and “optimal” for safety.  Overall, the team scored it “good”.</a:t>
            </a:r>
          </a:p>
          <a:p>
            <a:pPr marL="0" marR="0" indent="0" algn="l" defTabSz="924458"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To further illustrate the use of this template, let’s review the fourth solution of providing shuttles.  The team rated this idea as “acceptable” on the ease to implement, cost and safety and  “good” under the technical, quality, improved flow, and error proof process categories.  Overall, the team assigned an “optimal” rating to this solution.</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First line and first bullet are visible</a:t>
            </a:r>
          </a:p>
          <a:p>
            <a:pPr defTabSz="924458">
              <a:defRPr/>
            </a:pPr>
            <a:r>
              <a:rPr lang="en-US" dirty="0" smtClean="0"/>
              <a:t>Mouse click for second bullet and Options chart to appear</a:t>
            </a:r>
          </a:p>
          <a:p>
            <a:pPr defTabSz="924458">
              <a:defRPr/>
            </a:pPr>
            <a:r>
              <a:rPr lang="en-US" dirty="0" smtClean="0"/>
              <a:t>Mouse click for third bullet and Vote chart to appear</a:t>
            </a:r>
          </a:p>
          <a:p>
            <a:pPr defTabSz="924458">
              <a:defRPr/>
            </a:pPr>
            <a:r>
              <a:rPr lang="en-US" dirty="0" smtClean="0"/>
              <a:t>Read each bullet</a:t>
            </a:r>
            <a:endParaRPr lang="en-US" b="0" dirty="0" smtClean="0"/>
          </a:p>
          <a:p>
            <a:endParaRPr lang="en-US" b="1" dirty="0" smtClean="0"/>
          </a:p>
          <a:p>
            <a:r>
              <a:rPr lang="en-US" b="1" dirty="0" smtClean="0"/>
              <a:t>Say:</a:t>
            </a:r>
            <a:r>
              <a:rPr lang="en-US" b="1" baseline="0" dirty="0" smtClean="0"/>
              <a:t>  </a:t>
            </a:r>
          </a:p>
          <a:p>
            <a:r>
              <a:rPr lang="en-US" b="0" baseline="0" dirty="0" smtClean="0"/>
              <a:t>This is an example of a multi-vote technique (template available through the Lean+ website).  Here, the team calculates the number of votes that each team member will receive.  Typically, one-third of the total population of the team members is utilized (e.g., 9 members would receive 3 votes each), or a set number. Next, the team designates a number for each solution and lists it in options box.  Then the team will place their vote for his/her choice based on agreed to criteria. </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r>
              <a:rPr lang="en-US" b="1" dirty="0" smtClean="0"/>
              <a:t>Say:  </a:t>
            </a:r>
          </a:p>
          <a:p>
            <a:r>
              <a:rPr lang="en-US" b="0" dirty="0" smtClean="0"/>
              <a:t>The</a:t>
            </a:r>
            <a:r>
              <a:rPr lang="en-US" b="0" baseline="0" dirty="0" smtClean="0"/>
              <a:t> fourth and final </a:t>
            </a:r>
            <a:r>
              <a:rPr lang="en-US" b="0" dirty="0" smtClean="0"/>
              <a:t>phase we will review within the Facilitation process is the “Select” phase.</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67</a:t>
            </a:fld>
            <a:endParaRPr lang="en-US" dirty="0">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Fist line and diagram visible</a:t>
            </a:r>
          </a:p>
          <a:p>
            <a:pPr defTabSz="924458">
              <a:defRPr/>
            </a:pPr>
            <a:r>
              <a:rPr lang="en-US" dirty="0" smtClean="0"/>
              <a:t>Mouse click for each bullet</a:t>
            </a:r>
          </a:p>
          <a:p>
            <a:pPr defTabSz="924458">
              <a:defRPr/>
            </a:pPr>
            <a:r>
              <a:rPr lang="en-US" dirty="0" smtClean="0"/>
              <a:t>Read each bullet</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In the Select</a:t>
            </a:r>
            <a:r>
              <a:rPr lang="en-US" baseline="0" dirty="0" smtClean="0"/>
              <a:t> phase, the solution is selected that most effectively solves the original problem.  In this phase, the team will identify the solution selection process, evaluate the solution risks, select the solution and finally share the selected solution.</a:t>
            </a:r>
          </a:p>
          <a:p>
            <a:pPr defTabSz="924458">
              <a:defRPr/>
            </a:pPr>
            <a:endParaRPr lang="en-US"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aseline="0" dirty="0" smtClean="0"/>
              <a:t>We will review these four components in detail now.</a:t>
            </a:r>
            <a:endParaRPr lang="en-US" dirty="0" smtClean="0"/>
          </a:p>
          <a:p>
            <a:pPr defTabSz="924458">
              <a:defRPr/>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24458">
              <a:defRPr/>
            </a:pPr>
            <a:r>
              <a:rPr lang="en-US" b="1" dirty="0" smtClean="0"/>
              <a:t>Instructions: </a:t>
            </a:r>
          </a:p>
          <a:p>
            <a:pPr defTabSz="924458">
              <a:defRPr/>
            </a:pPr>
            <a:r>
              <a:rPr lang="en-US" dirty="0" smtClean="0"/>
              <a:t>Diagram is visible</a:t>
            </a:r>
          </a:p>
          <a:p>
            <a:pPr defTabSz="924458">
              <a:defRPr/>
            </a:pPr>
            <a:r>
              <a:rPr lang="en-US" dirty="0" smtClean="0"/>
              <a:t>Mouse click for each set of bullets (4 total)</a:t>
            </a:r>
          </a:p>
          <a:p>
            <a:pPr defTabSz="924458">
              <a:defRPr/>
            </a:pPr>
            <a:r>
              <a:rPr lang="en-US" dirty="0" smtClean="0"/>
              <a:t>Read bullets</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discussed, there are four components to the Select phase.  The first step in this phase is to identify the solution selection process.</a:t>
            </a:r>
            <a:r>
              <a:rPr lang="en-US" baseline="0" dirty="0" smtClean="0"/>
              <a:t>  This means the decision making authority of the team must be identified.  If the team does not have the authority to make the final decision, then they will need to provide the data to the decision maker.  In turn, the process will end, meaning they will not continue with the other three components noted here.</a:t>
            </a:r>
          </a:p>
          <a:p>
            <a:pPr defTabSz="924458">
              <a:defRPr/>
            </a:pPr>
            <a:endParaRPr lang="en-US" baseline="0" dirty="0" smtClean="0"/>
          </a:p>
          <a:p>
            <a:pPr defTabSz="924458">
              <a:defRPr/>
            </a:pPr>
            <a:r>
              <a:rPr lang="en-US" baseline="0" dirty="0" smtClean="0"/>
              <a:t>If the team has the authority to make a recommendation only or decide, they will need to choose the methodology to select the solution.  This could be data driven, or through a vote, etc…</a:t>
            </a:r>
          </a:p>
          <a:p>
            <a:pPr defTabSz="924458">
              <a:defRPr/>
            </a:pPr>
            <a:endParaRPr lang="en-US" baseline="0" dirty="0" smtClean="0"/>
          </a:p>
          <a:p>
            <a:pPr defTabSz="924458">
              <a:defRPr/>
            </a:pPr>
            <a:r>
              <a:rPr lang="en-US" baseline="0" dirty="0" smtClean="0"/>
              <a:t>The next step in this phase is to evaluate the solution risks.  The team dialogue on the solutions should utilize analysis tools such as strengths and weaknesses (pro’s and con’s), cost/benefit analysis and level of risk.  During this phase, each member draws their own conclusion on the most viable solution.</a:t>
            </a:r>
          </a:p>
          <a:p>
            <a:pPr defTabSz="924458">
              <a:defRPr/>
            </a:pPr>
            <a:endParaRPr lang="en-US" baseline="0" dirty="0" smtClean="0"/>
          </a:p>
          <a:p>
            <a:pPr defTabSz="924458">
              <a:defRPr/>
            </a:pPr>
            <a:r>
              <a:rPr lang="en-US" baseline="0" dirty="0" smtClean="0"/>
              <a:t>The third component is the selection of the solution.  The team will implement the agreed to selection process (e.g., vote, data driven).</a:t>
            </a:r>
          </a:p>
          <a:p>
            <a:pPr defTabSz="924458">
              <a:defRPr/>
            </a:pPr>
            <a:endParaRPr lang="en-US" baseline="0" dirty="0" smtClean="0"/>
          </a:p>
          <a:p>
            <a:pPr defTabSz="924458">
              <a:defRPr/>
            </a:pPr>
            <a:r>
              <a:rPr lang="en-US" baseline="0" dirty="0" smtClean="0"/>
              <a:t>Finally, the team will share the selected solution.  The team is responsible for communicating the decision and results.  If applicable, they will also craft a recommendation statement for the preferred solution.</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aseline="0" dirty="0" smtClean="0"/>
              <a:t>No animation</a:t>
            </a:r>
          </a:p>
          <a:p>
            <a:r>
              <a:rPr lang="en-US" baseline="0" dirty="0" smtClean="0"/>
              <a:t>Read the definition</a:t>
            </a:r>
          </a:p>
          <a:p>
            <a:endParaRPr lang="en-US" b="0" dirty="0" smtClean="0"/>
          </a:p>
          <a:p>
            <a:r>
              <a:rPr lang="en-US" b="1" dirty="0" smtClean="0"/>
              <a:t>Say:  </a:t>
            </a:r>
          </a:p>
          <a:p>
            <a:r>
              <a:rPr lang="en-US" b="0" dirty="0" smtClean="0"/>
              <a:t>It is often helpful to start out with a formal definition.</a:t>
            </a:r>
            <a:r>
              <a:rPr lang="en-US" b="0" baseline="0" dirty="0" smtClean="0"/>
              <a:t>  </a:t>
            </a:r>
            <a:r>
              <a:rPr lang="en-US" b="0" dirty="0" smtClean="0"/>
              <a:t>Facilitation</a:t>
            </a:r>
            <a:r>
              <a:rPr lang="en-US" b="0" baseline="0" dirty="0" smtClean="0"/>
              <a:t> is about enabling individuals or groups to successfully execute tasks while preserving integrity, dignity and empathy in the workplace.</a:t>
            </a:r>
            <a:endParaRPr lang="en-US" b="0" dirty="0" smtClean="0"/>
          </a:p>
          <a:p>
            <a:pPr defTabSz="924458">
              <a:defRPr/>
            </a:pPr>
            <a:endParaRPr lang="en-US" b="0" baseline="0" dirty="0" smtClean="0"/>
          </a:p>
          <a:p>
            <a:pPr defTabSz="924458">
              <a:defRPr/>
            </a:pPr>
            <a:r>
              <a:rPr lang="en-US" b="0" baseline="0" dirty="0" smtClean="0"/>
              <a:t>Is there another definition you prefer?</a:t>
            </a:r>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No animation</a:t>
            </a:r>
          </a:p>
          <a:p>
            <a:pPr defTabSz="924458">
              <a:defRPr/>
            </a:pPr>
            <a:r>
              <a:rPr lang="en-US" dirty="0" smtClean="0"/>
              <a:t>Read each</a:t>
            </a:r>
            <a:r>
              <a:rPr lang="en-US" baseline="0" dirty="0" smtClean="0"/>
              <a:t> bullet</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discussed,</a:t>
            </a:r>
            <a:r>
              <a:rPr lang="en-US" baseline="0" dirty="0" smtClean="0"/>
              <a:t> </a:t>
            </a:r>
            <a:r>
              <a:rPr lang="en-US" dirty="0" smtClean="0"/>
              <a:t>there are four components to the Select phase: to identify the solution selection process, to evaluate the solution risks, to select the solution and finally to share the selected solution.  At </a:t>
            </a:r>
            <a:r>
              <a:rPr lang="en-US" baseline="0" dirty="0" smtClean="0"/>
              <a:t>this point in the process, the team should analyze the data that has been gathered.  </a:t>
            </a:r>
          </a:p>
          <a:p>
            <a:pPr defTabSz="924458">
              <a:defRPr/>
            </a:pPr>
            <a:endParaRPr lang="en-US" baseline="0" dirty="0" smtClean="0"/>
          </a:p>
          <a:p>
            <a:pPr defTabSz="924458">
              <a:defRPr/>
            </a:pPr>
            <a:r>
              <a:rPr lang="en-US" baseline="0" dirty="0" smtClean="0"/>
              <a:t>This entails the team reviewing and discussing the data they have gathered, noting logical trends and patterns, and weighing conclusions based on the risk.</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No animation</a:t>
            </a:r>
            <a:endParaRPr lang="en-US" b="1" dirty="0" smtClean="0"/>
          </a:p>
          <a:p>
            <a:pPr defTabSz="924458">
              <a:defRPr/>
            </a:pPr>
            <a:endParaRPr lang="en-US" b="1"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In this example, the team has decided to utilize the Solution Selection square color-banding to determine which solution(s) to implement.  In this case, that would be #1 to pay premium to park closer and #3 to change policy for multiple spots.</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No animation</a:t>
            </a:r>
            <a:endParaRPr lang="en-US" b="0" dirty="0" smtClean="0"/>
          </a:p>
          <a:p>
            <a:pPr defTabSz="924458">
              <a:defRPr/>
            </a:pPr>
            <a:endParaRPr lang="en-US" b="1"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p>
          <a:p>
            <a:pPr marL="0" marR="0" indent="0" algn="l" defTabSz="924458" rtl="0" eaLnBrk="1" fontAlgn="auto" latinLnBrk="0" hangingPunct="1">
              <a:lnSpc>
                <a:spcPct val="100000"/>
              </a:lnSpc>
              <a:spcBef>
                <a:spcPts val="0"/>
              </a:spcBef>
              <a:spcAft>
                <a:spcPts val="0"/>
              </a:spcAft>
              <a:buClrTx/>
              <a:buSzTx/>
              <a:buFontTx/>
              <a:buNone/>
              <a:tabLst/>
              <a:defRPr/>
            </a:pPr>
            <a:r>
              <a:rPr lang="en-US" b="0" baseline="0" dirty="0" smtClean="0"/>
              <a:t>In this example, the team has decided to utilize the Solution Prioritization matrix to determine which solution(s) to implement.  In this case, the change policy for multiple spots received 6 optimal and 2 good ratings making it the preferred solution.</a:t>
            </a:r>
          </a:p>
        </p:txBody>
      </p:sp>
      <p:sp>
        <p:nvSpPr>
          <p:cNvPr id="4" name="Slide Number Placeholder 3"/>
          <p:cNvSpPr>
            <a:spLocks noGrp="1"/>
          </p:cNvSpPr>
          <p:nvPr>
            <p:ph type="sldNum" sz="quarter" idx="10"/>
          </p:nvPr>
        </p:nvSpPr>
        <p:spPr/>
        <p:txBody>
          <a:bodyPr/>
          <a:lstStyle/>
          <a:p>
            <a:fld id="{52B9CA2E-DE30-4197-9497-66186EF98727}" type="slidenum">
              <a:rPr lang="en-US" smtClean="0"/>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dirty="0" smtClean="0"/>
              <a:t>First line and two bullets</a:t>
            </a:r>
            <a:r>
              <a:rPr lang="en-US" baseline="0" dirty="0" smtClean="0"/>
              <a:t> are visible, as well as options chart</a:t>
            </a:r>
          </a:p>
          <a:p>
            <a:pPr defTabSz="924458">
              <a:defRPr/>
            </a:pPr>
            <a:r>
              <a:rPr lang="en-US" baseline="0" dirty="0" smtClean="0"/>
              <a:t>Mouse click to bring up third bullet and Vote chart</a:t>
            </a:r>
          </a:p>
          <a:p>
            <a:endParaRPr lang="en-US" b="1" dirty="0" smtClean="0"/>
          </a:p>
          <a:p>
            <a:r>
              <a:rPr lang="en-US" b="1" dirty="0" smtClean="0"/>
              <a:t>Say</a:t>
            </a:r>
            <a:r>
              <a:rPr lang="en-US" b="0" dirty="0" smtClean="0"/>
              <a:t>:</a:t>
            </a:r>
            <a:r>
              <a:rPr lang="en-US" b="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this example, the team has decided to utilize the Multi-Voting method to determine which solution(s) to implement.  In this case, providing shuttles received the majority of the votes making it the preferred solution.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As you may have noticed, each tool resulted in a different preferred solution.  As a Facilitator, it is recommended you utilize multiple tools to assess as many facets and risks as possible, which increases the odds of identifying the preferred solution.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endParaRPr lang="en-US" b="0" dirty="0" smtClean="0"/>
          </a:p>
          <a:p>
            <a:r>
              <a:rPr lang="en-US" b="0" baseline="0" dirty="0" smtClean="0"/>
              <a:t>Read each question</a:t>
            </a:r>
          </a:p>
          <a:p>
            <a:r>
              <a:rPr lang="en-US" b="0" baseline="0" dirty="0" smtClean="0"/>
              <a:t>Mouse click to reveal the answers to choose from</a:t>
            </a:r>
          </a:p>
          <a:p>
            <a:r>
              <a:rPr lang="en-US" b="0" baseline="0" dirty="0" smtClean="0"/>
              <a:t>Group chooses the appropriate answer(s) </a:t>
            </a:r>
          </a:p>
          <a:p>
            <a:r>
              <a:rPr lang="en-US" b="0" baseline="0" dirty="0" smtClean="0"/>
              <a:t>Mouse click to show the answer</a:t>
            </a:r>
            <a:endParaRPr lang="en-US" b="0" dirty="0" smtClean="0"/>
          </a:p>
          <a:p>
            <a:endParaRPr lang="en-US" b="0" dirty="0" smtClean="0"/>
          </a:p>
          <a:p>
            <a:r>
              <a:rPr lang="en-US" b="1" dirty="0" smtClean="0"/>
              <a:t>Say:</a:t>
            </a:r>
          </a:p>
          <a:p>
            <a:r>
              <a:rPr lang="en-US" b="0" dirty="0" smtClean="0"/>
              <a:t>Knowledge</a:t>
            </a:r>
            <a:r>
              <a:rPr lang="en-US" b="0" baseline="0" dirty="0" smtClean="0"/>
              <a:t> Check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24458" rtl="0" eaLnBrk="1" fontAlgn="auto" latinLnBrk="0" hangingPunct="1">
              <a:lnSpc>
                <a:spcPct val="100000"/>
              </a:lnSpc>
              <a:spcBef>
                <a:spcPts val="0"/>
              </a:spcBef>
              <a:spcAft>
                <a:spcPts val="0"/>
              </a:spcAft>
              <a:buClrTx/>
              <a:buSzTx/>
              <a:buFontTx/>
              <a:buNone/>
              <a:tabLst/>
              <a:defRPr/>
            </a:pPr>
            <a:r>
              <a:rPr lang="en-US" b="0" dirty="0" smtClean="0"/>
              <a:t>Question:  </a:t>
            </a:r>
            <a:r>
              <a:rPr lang="en-US" dirty="0" smtClean="0">
                <a:latin typeface="Arial" pitchFamily="34" charset="0"/>
                <a:cs typeface="Arial" pitchFamily="34" charset="0"/>
              </a:rPr>
              <a:t>There are various problem solving frameworks that can be utilized to solve a problem.  If necessary, a Facilitator can use the generic problem solving framework which encompasses the model, phases and the steps within each phase.  What are the four phases of this common framework?</a:t>
            </a:r>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the best</a:t>
            </a:r>
            <a:r>
              <a:rPr lang="en-US" baseline="0" dirty="0" smtClean="0">
                <a:latin typeface="Arial" pitchFamily="34" charset="0"/>
                <a:cs typeface="Arial" pitchFamily="34" charset="0"/>
              </a:rPr>
              <a:t> option</a:t>
            </a:r>
            <a:r>
              <a:rPr lang="en-US" dirty="0" smtClean="0">
                <a:latin typeface="Arial" pitchFamily="34" charset="0"/>
                <a:cs typeface="Arial" pitchFamily="34" charset="0"/>
              </a:rPr>
              <a:t>.</a:t>
            </a:r>
          </a:p>
          <a:p>
            <a:pPr marL="580996" indent="-353092" defTabSz="829766" fontAlgn="base">
              <a:spcBef>
                <a:spcPts val="485"/>
              </a:spcBef>
              <a:spcAft>
                <a:spcPts val="607"/>
              </a:spcAft>
              <a:buClr>
                <a:srgbClr val="0038A8"/>
              </a:buClr>
              <a:buFont typeface="+mj-lt"/>
              <a:buAutoNum type="arabicParenR"/>
            </a:pPr>
            <a:r>
              <a:rPr lang="en-US" dirty="0" smtClean="0">
                <a:latin typeface="Arial" pitchFamily="34" charset="0"/>
                <a:cs typeface="Arial" pitchFamily="34" charset="0"/>
              </a:rPr>
              <a:t>Identification, Evaluation, Selection and Implementation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Discover, Define, Solve and Select</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Define, Root Cause, Select and Sustain</a:t>
            </a:r>
          </a:p>
          <a:p>
            <a:pPr marL="580996" indent="-353092" defTabSz="829766" fontAlgn="base">
              <a:spcBef>
                <a:spcPts val="485"/>
              </a:spcBef>
              <a:spcAft>
                <a:spcPts val="607"/>
              </a:spcAft>
              <a:buClr>
                <a:srgbClr val="0038A8"/>
              </a:buClr>
              <a:buFont typeface="+mj-lt"/>
              <a:buAutoNum type="arabicParenR"/>
            </a:pPr>
            <a:r>
              <a:rPr lang="en-US" dirty="0" smtClean="0">
                <a:latin typeface="Arial" pitchFamily="34" charset="0"/>
                <a:cs typeface="Arial" pitchFamily="34" charset="0"/>
              </a:rPr>
              <a:t>Define, Solve, Select and Implement</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r>
              <a:rPr lang="en-US" b="0" dirty="0" smtClean="0"/>
              <a:t>Answer:</a:t>
            </a:r>
          </a:p>
          <a:p>
            <a:r>
              <a:rPr lang="en-US" b="0" dirty="0" smtClean="0"/>
              <a:t>#2-Discover,</a:t>
            </a:r>
            <a:r>
              <a:rPr lang="en-US" b="0" baseline="0" dirty="0" smtClean="0"/>
              <a:t> Define, Solve and Select</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24458" rtl="0" eaLnBrk="1" fontAlgn="auto" latinLnBrk="0" hangingPunct="1">
              <a:lnSpc>
                <a:spcPct val="100000"/>
              </a:lnSpc>
              <a:spcBef>
                <a:spcPts val="0"/>
              </a:spcBef>
              <a:spcAft>
                <a:spcPts val="0"/>
              </a:spcAft>
              <a:buClrTx/>
              <a:buSzTx/>
              <a:buFontTx/>
              <a:buNone/>
              <a:tabLst/>
              <a:defRPr/>
            </a:pPr>
            <a:r>
              <a:rPr lang="en-US" b="0" dirty="0" smtClean="0"/>
              <a:t>Question:  One of</a:t>
            </a:r>
            <a:r>
              <a:rPr lang="en-US" b="0" baseline="0" dirty="0" smtClean="0"/>
              <a:t> the essential techniques of the “Solve” phase is to brainstorm ideas.  Which one of these factors is not a part of the brainstorming process?</a:t>
            </a:r>
            <a:endParaRPr lang="en-US" b="0" dirty="0" smtClean="0"/>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the best</a:t>
            </a:r>
            <a:r>
              <a:rPr lang="en-US" baseline="0" dirty="0" smtClean="0">
                <a:latin typeface="Arial" pitchFamily="34" charset="0"/>
                <a:cs typeface="Arial" pitchFamily="34" charset="0"/>
              </a:rPr>
              <a:t> option</a:t>
            </a:r>
            <a:r>
              <a:rPr lang="en-US" dirty="0" smtClean="0">
                <a:latin typeface="Arial" pitchFamily="34" charset="0"/>
                <a:cs typeface="Arial" pitchFamily="34" charset="0"/>
              </a:rPr>
              <a:t>.</a:t>
            </a:r>
          </a:p>
          <a:p>
            <a:pPr marL="580996" indent="-353092" defTabSz="829766" fontAlgn="base">
              <a:spcBef>
                <a:spcPts val="485"/>
              </a:spcBef>
              <a:spcAft>
                <a:spcPts val="607"/>
              </a:spcAft>
              <a:buClr>
                <a:srgbClr val="0038A8"/>
              </a:buClr>
              <a:buFont typeface="+mj-lt"/>
              <a:buAutoNum type="arabicParenR"/>
            </a:pPr>
            <a:r>
              <a:rPr lang="en-US" dirty="0" smtClean="0">
                <a:latin typeface="Arial" pitchFamily="34" charset="0"/>
                <a:cs typeface="Arial" pitchFamily="34" charset="0"/>
              </a:rPr>
              <a:t>Record all information</a:t>
            </a:r>
            <a:r>
              <a:rPr lang="en-US" baseline="0" dirty="0" smtClean="0">
                <a:latin typeface="Arial" pitchFamily="34" charset="0"/>
                <a:cs typeface="Arial" pitchFamily="34" charset="0"/>
              </a:rPr>
              <a:t> utilizing root cause of the problem</a:t>
            </a:r>
            <a:endParaRPr lang="en-US" dirty="0" smtClean="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Quality of the ideas is the goal for brainstorming exercise, not the quantity</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Encourage team members to further others’ ideas</a:t>
            </a:r>
          </a:p>
          <a:p>
            <a:pPr marL="580996" indent="-353092" defTabSz="829766" fontAlgn="base">
              <a:spcBef>
                <a:spcPts val="485"/>
              </a:spcBef>
              <a:spcAft>
                <a:spcPts val="607"/>
              </a:spcAft>
              <a:buClr>
                <a:srgbClr val="0038A8"/>
              </a:buClr>
              <a:buFont typeface="+mj-lt"/>
              <a:buAutoNum type="arabicParenR"/>
            </a:pPr>
            <a:r>
              <a:rPr lang="en-US" b="0" dirty="0" smtClean="0">
                <a:latin typeface="Arial" pitchFamily="34" charset="0"/>
                <a:cs typeface="Arial" pitchFamily="34" charset="0"/>
              </a:rPr>
              <a:t>Group</a:t>
            </a:r>
            <a:r>
              <a:rPr lang="en-US" b="0" baseline="0" dirty="0" smtClean="0">
                <a:latin typeface="Arial" pitchFamily="34" charset="0"/>
                <a:cs typeface="Arial" pitchFamily="34" charset="0"/>
              </a:rPr>
              <a:t> similar ideas into categories</a:t>
            </a:r>
          </a:p>
          <a:p>
            <a:pPr marL="580996" indent="-353092" defTabSz="829766" fontAlgn="base">
              <a:spcBef>
                <a:spcPts val="485"/>
              </a:spcBef>
              <a:spcAft>
                <a:spcPts val="607"/>
              </a:spcAft>
              <a:buClr>
                <a:srgbClr val="0038A8"/>
              </a:buClr>
              <a:buFont typeface="+mj-lt"/>
              <a:buAutoNum type="arabicParenR"/>
            </a:pPr>
            <a:r>
              <a:rPr lang="en-US" b="0" baseline="0" dirty="0" smtClean="0">
                <a:latin typeface="Arial" pitchFamily="34" charset="0"/>
                <a:cs typeface="Arial" pitchFamily="34" charset="0"/>
              </a:rPr>
              <a:t>Defer judgment of ideas until the process is complete</a:t>
            </a:r>
            <a:endParaRPr lang="en-US" b="0"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r>
              <a:rPr lang="en-US" b="0" dirty="0" smtClean="0"/>
              <a:t>Answer:</a:t>
            </a:r>
          </a:p>
          <a:p>
            <a:r>
              <a:rPr lang="en-US" b="0" dirty="0" smtClean="0"/>
              <a:t>#2-Quality</a:t>
            </a:r>
            <a:r>
              <a:rPr lang="en-US" b="0" baseline="0" dirty="0" smtClean="0"/>
              <a:t> of the ideas is the goal for brainstorming exercise, not the quantity</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r>
              <a:rPr lang="en-US" b="1" dirty="0" smtClean="0"/>
              <a:t>Say: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This concludes the “process” skills necessary for</a:t>
            </a:r>
            <a:r>
              <a:rPr lang="en-US" b="0" baseline="0" dirty="0" smtClean="0"/>
              <a:t> good Facilitation.</a:t>
            </a:r>
            <a:r>
              <a:rPr lang="en-US" b="0" dirty="0" smtClean="0"/>
              <a:t>  We discovered how a team identifies a problem,</a:t>
            </a:r>
            <a:r>
              <a:rPr lang="en-US" b="0" baseline="0" dirty="0" smtClean="0"/>
              <a:t> and the phases and </a:t>
            </a:r>
            <a:r>
              <a:rPr lang="en-US" b="0" dirty="0" smtClean="0"/>
              <a:t>steps that must be t</a:t>
            </a:r>
            <a:r>
              <a:rPr lang="en-US" b="0" baseline="0" dirty="0" smtClean="0"/>
              <a:t>aken in order to achieve a successful result.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team will also be responsible for Implementation and Follow-up to the solution; however, these last two phases are post Facilitation processes and are not part of this Facilitation module.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As previously stated, a successful Facilitator needs to possess both process skills and people skills. We will now cover the second area…people skills. </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77</a:t>
            </a:fld>
            <a:endParaRPr lang="en-US" dirty="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Instructions:   </a:t>
            </a:r>
          </a:p>
          <a:p>
            <a:r>
              <a:rPr lang="en-US" b="0" dirty="0" smtClean="0"/>
              <a:t>No animation</a:t>
            </a:r>
          </a:p>
          <a:p>
            <a:endParaRPr lang="en-US" b="0" dirty="0" smtClean="0"/>
          </a:p>
          <a:p>
            <a:r>
              <a:rPr lang="en-US" b="1" dirty="0" smtClean="0"/>
              <a:t>Say:  </a:t>
            </a:r>
          </a:p>
          <a:p>
            <a:r>
              <a:rPr lang="en-US" b="0" dirty="0" smtClean="0"/>
              <a:t>This portion of the Facilitation module will focus on the “people” skills necessary for successful</a:t>
            </a:r>
            <a:r>
              <a:rPr lang="en-US" b="0" baseline="0" dirty="0" smtClean="0"/>
              <a:t> Facilitation.  It is crucial that you have a healthy balance between process and people skills.  If you master the process, but ignore the people aspect, you will not be a successful Facilitator.  The individuals on the team must work with each other to solve the problem – not against each other.  </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78</a:t>
            </a:fld>
            <a:endParaRPr lang="en-US"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  </a:t>
            </a:r>
          </a:p>
          <a:p>
            <a:pPr defTabSz="924458">
              <a:defRPr/>
            </a:pPr>
            <a:r>
              <a:rPr lang="en-US" b="0" dirty="0" smtClean="0"/>
              <a:t>No animation</a:t>
            </a:r>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have discussed, both process and people skills are necessary to become a successful Facilitator.  We will now focus on the following people skills:</a:t>
            </a:r>
            <a:r>
              <a:rPr lang="en-US" baseline="0" dirty="0" smtClean="0"/>
              <a:t>  </a:t>
            </a:r>
          </a:p>
          <a:p>
            <a:pPr defTabSz="924458">
              <a:defRPr/>
            </a:pPr>
            <a:endParaRPr lang="en-US" dirty="0" smtClean="0"/>
          </a:p>
          <a:p>
            <a:pPr defTabSz="924458">
              <a:buFont typeface="Arial" charset="0"/>
              <a:buChar char="•"/>
              <a:defRPr/>
            </a:pPr>
            <a:r>
              <a:rPr lang="en-US" dirty="0" smtClean="0"/>
              <a:t>Active Listening:  Demonstrating interest by your body language</a:t>
            </a:r>
          </a:p>
          <a:p>
            <a:pPr defTabSz="924458">
              <a:buFont typeface="Arial" charset="0"/>
              <a:buChar char="•"/>
              <a:defRPr/>
            </a:pPr>
            <a:r>
              <a:rPr lang="en-US" dirty="0" smtClean="0"/>
              <a:t>Building</a:t>
            </a:r>
            <a:r>
              <a:rPr lang="en-US" baseline="0" dirty="0" smtClean="0"/>
              <a:t> Rapport:  Establishing credibility to enable people to contribute with ease</a:t>
            </a:r>
            <a:endParaRPr lang="en-US" dirty="0" smtClean="0"/>
          </a:p>
          <a:p>
            <a:pPr defTabSz="924458">
              <a:buFont typeface="Arial" charset="0"/>
              <a:buChar char="•"/>
              <a:defRPr/>
            </a:pPr>
            <a:r>
              <a:rPr lang="en-US" dirty="0" smtClean="0"/>
              <a:t>Communicating</a:t>
            </a:r>
            <a:r>
              <a:rPr lang="en-US" baseline="0" dirty="0" smtClean="0"/>
              <a:t> Effectively:  Being supportive and engaged to enable an open and safe environment</a:t>
            </a:r>
            <a:endParaRPr lang="en-US" dirty="0" smtClean="0"/>
          </a:p>
          <a:p>
            <a:pPr defTabSz="924458">
              <a:buFont typeface="Arial" charset="0"/>
              <a:buChar char="•"/>
              <a:defRPr/>
            </a:pPr>
            <a:r>
              <a:rPr lang="en-US" dirty="0" smtClean="0"/>
              <a:t>Questioning Techniques:  Utilizing questions to check</a:t>
            </a:r>
            <a:r>
              <a:rPr lang="en-US" baseline="0" dirty="0" smtClean="0"/>
              <a:t> understanding, ask for clarification or to expand a view</a:t>
            </a:r>
          </a:p>
          <a:p>
            <a:pPr defTabSz="924458">
              <a:buFont typeface="Arial" charset="0"/>
              <a:buNone/>
              <a:defRPr/>
            </a:pPr>
            <a:endParaRPr lang="en-US" baseline="0" dirty="0" smtClean="0"/>
          </a:p>
          <a:p>
            <a:pPr defTabSz="924458">
              <a:buFont typeface="Arial" charset="0"/>
              <a:buNone/>
              <a:defRPr/>
            </a:pPr>
            <a:r>
              <a:rPr lang="en-US" dirty="0" smtClean="0"/>
              <a:t>You must</a:t>
            </a:r>
            <a:r>
              <a:rPr lang="en-US" baseline="0" dirty="0" smtClean="0"/>
              <a:t> master both skills in order to be successful!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First line visible on chart</a:t>
            </a:r>
          </a:p>
          <a:p>
            <a:pPr defTabSz="924458">
              <a:defRPr/>
            </a:pPr>
            <a:r>
              <a:rPr lang="en-US" dirty="0" smtClean="0"/>
              <a:t>Each item appears with a mouse click</a:t>
            </a:r>
          </a:p>
          <a:p>
            <a:pPr defTabSz="924458">
              <a:defRPr/>
            </a:pPr>
            <a:r>
              <a:rPr lang="en-US" b="0" dirty="0" smtClean="0"/>
              <a:t>Read each</a:t>
            </a:r>
            <a:r>
              <a:rPr lang="en-US" b="0" baseline="0" dirty="0" smtClean="0"/>
              <a:t> item</a:t>
            </a:r>
            <a:endParaRPr lang="en-US" b="0" dirty="0" smtClean="0"/>
          </a:p>
          <a:p>
            <a:pPr defTabSz="924458">
              <a:defRPr/>
            </a:pPr>
            <a:endParaRPr lang="en-US" dirty="0" smtClean="0"/>
          </a:p>
          <a:p>
            <a:pPr defTabSz="924458">
              <a:defRPr/>
            </a:pPr>
            <a:r>
              <a:rPr lang="en-US" b="1" dirty="0" smtClean="0"/>
              <a:t>Say:</a:t>
            </a:r>
            <a:r>
              <a:rPr lang="en-US" b="1" baseline="0" dirty="0" smtClean="0"/>
              <a:t>  </a:t>
            </a:r>
          </a:p>
          <a:p>
            <a:r>
              <a:rPr lang="en-US" b="0" baseline="0" dirty="0" smtClean="0"/>
              <a:t>What is Facilitation and what is it not?</a:t>
            </a:r>
          </a:p>
          <a:p>
            <a:endParaRPr lang="en-US" b="0" baseline="0" dirty="0" smtClean="0"/>
          </a:p>
          <a:p>
            <a:r>
              <a:rPr lang="en-US" b="0" baseline="0" dirty="0" smtClean="0"/>
              <a:t>Facilitation is guiding others to develop their own objectives and solutions</a:t>
            </a:r>
          </a:p>
          <a:p>
            <a:r>
              <a:rPr lang="en-US" b="0" baseline="0" dirty="0" smtClean="0"/>
              <a:t>Facilitation is not leading</a:t>
            </a:r>
          </a:p>
          <a:p>
            <a:endParaRPr lang="en-US" b="0" baseline="0" dirty="0" smtClean="0"/>
          </a:p>
          <a:p>
            <a:r>
              <a:rPr lang="en-US" b="0" baseline="0" dirty="0" smtClean="0"/>
              <a:t>Facilitation is emphasizing the journey</a:t>
            </a:r>
          </a:p>
          <a:p>
            <a:r>
              <a:rPr lang="en-US" b="0" baseline="0" dirty="0" smtClean="0"/>
              <a:t>Facilitation is not rushing to the destination</a:t>
            </a:r>
          </a:p>
          <a:p>
            <a:endParaRPr lang="en-US" b="0" baseline="0" dirty="0" smtClean="0"/>
          </a:p>
          <a:p>
            <a:r>
              <a:rPr lang="en-US" b="0" baseline="0" dirty="0" smtClean="0"/>
              <a:t>Facilitation is empowering people to take responsibility/ownership</a:t>
            </a:r>
          </a:p>
          <a:p>
            <a:r>
              <a:rPr lang="en-US" b="0" baseline="0" dirty="0" smtClean="0"/>
              <a:t>Facilitation is not providing all the answers</a:t>
            </a:r>
          </a:p>
          <a:p>
            <a:endParaRPr lang="en-US" b="0" dirty="0" smtClean="0"/>
          </a:p>
          <a:p>
            <a:r>
              <a:rPr lang="en-US" b="0" dirty="0" smtClean="0"/>
              <a:t>Facilitation is descriptive</a:t>
            </a:r>
          </a:p>
          <a:p>
            <a:r>
              <a:rPr lang="en-US" b="0" dirty="0" smtClean="0"/>
              <a:t>Facilitation</a:t>
            </a:r>
            <a:r>
              <a:rPr lang="en-US" b="0" baseline="0" dirty="0" smtClean="0"/>
              <a:t> is not prescriptive</a:t>
            </a:r>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24458">
              <a:defRPr/>
            </a:pPr>
            <a:r>
              <a:rPr lang="en-ZA" b="1" dirty="0" smtClean="0"/>
              <a:t>Instructions:  </a:t>
            </a:r>
          </a:p>
          <a:p>
            <a:pPr defTabSz="924458">
              <a:defRPr/>
            </a:pPr>
            <a:r>
              <a:rPr lang="en-US" dirty="0" smtClean="0"/>
              <a:t>The “Mummy” and definition are visible</a:t>
            </a:r>
          </a:p>
          <a:p>
            <a:pPr defTabSz="924458">
              <a:defRPr/>
            </a:pPr>
            <a:r>
              <a:rPr lang="en-US" dirty="0" smtClean="0"/>
              <a:t>Mouse click for each of the other types of team members (5 mouse clicks</a:t>
            </a:r>
            <a:r>
              <a:rPr lang="en-US" baseline="0" dirty="0" smtClean="0"/>
              <a:t> total)</a:t>
            </a:r>
          </a:p>
          <a:p>
            <a:pPr defTabSz="924458">
              <a:defRPr/>
            </a:pPr>
            <a:r>
              <a:rPr lang="en-US" baseline="0" dirty="0" smtClean="0"/>
              <a:t>Read each bullet</a:t>
            </a:r>
            <a:endParaRPr lang="en-US" b="0" dirty="0" smtClean="0"/>
          </a:p>
          <a:p>
            <a:pPr defTabSz="924458">
              <a:defRPr/>
            </a:pPr>
            <a:endParaRPr lang="en-ZA" b="0" dirty="0" smtClean="0"/>
          </a:p>
          <a:p>
            <a:pPr defTabSz="924458">
              <a:defRPr/>
            </a:pPr>
            <a:r>
              <a:rPr lang="en-ZA" b="1" dirty="0" smtClean="0"/>
              <a:t>Say:  </a:t>
            </a:r>
          </a:p>
          <a:p>
            <a:pPr defTabSz="924458">
              <a:defRPr/>
            </a:pPr>
            <a:r>
              <a:rPr lang="en-ZA" b="0" dirty="0" smtClean="0"/>
              <a:t>While being</a:t>
            </a:r>
            <a:r>
              <a:rPr lang="en-ZA" b="0" baseline="0" dirty="0" smtClean="0"/>
              <a:t> part of a team, there</a:t>
            </a:r>
            <a:r>
              <a:rPr lang="en-ZA" b="0" dirty="0" smtClean="0"/>
              <a:t> are some common types of dysfunctional behaviors that are typically encountered.  We will first review the types of team behaviors and their attributes,</a:t>
            </a:r>
            <a:r>
              <a:rPr lang="en-ZA" b="0" baseline="0" dirty="0" smtClean="0"/>
              <a:t> and then </a:t>
            </a:r>
            <a:r>
              <a:rPr lang="en-ZA" b="0" dirty="0" smtClean="0"/>
              <a:t>discuss how to address each of these.</a:t>
            </a:r>
          </a:p>
          <a:p>
            <a:pPr defTabSz="924458">
              <a:defRPr/>
            </a:pPr>
            <a:endParaRPr lang="en-ZA" b="0" dirty="0" smtClean="0"/>
          </a:p>
          <a:p>
            <a:pPr defTabSz="924458">
              <a:defRPr/>
            </a:pPr>
            <a:r>
              <a:rPr lang="en-ZA" b="0" dirty="0" smtClean="0"/>
              <a:t>The “Mummy” </a:t>
            </a:r>
            <a:r>
              <a:rPr lang="en-ZA" b="0" baseline="0" dirty="0" smtClean="0"/>
              <a:t>does not freely voice their opinion.  There are many reasons why they may not actively participate within the group.  It may be due to indifference, they may have an inferiority complex, they may be confused about the problem, or they may have a feeling of superiority.</a:t>
            </a:r>
          </a:p>
          <a:p>
            <a:pPr defTabSz="924458">
              <a:defRPr/>
            </a:pPr>
            <a:endParaRPr lang="en-ZA" b="0" baseline="0" dirty="0" smtClean="0"/>
          </a:p>
          <a:p>
            <a:pPr defTabSz="924458">
              <a:defRPr/>
            </a:pPr>
            <a:r>
              <a:rPr lang="en-ZA" b="0" baseline="0" dirty="0" smtClean="0"/>
              <a:t>The “Homesteader” voices their pre-conceived position on the problem.  They are highly reluctant to change their initial position, even when hearing other facts.  They tend to not budge or consider other viable alternatives that are presented.</a:t>
            </a:r>
          </a:p>
          <a:p>
            <a:pPr defTabSz="924458">
              <a:defRPr/>
            </a:pPr>
            <a:endParaRPr lang="en-ZA" b="0" baseline="0" dirty="0" smtClean="0"/>
          </a:p>
          <a:p>
            <a:pPr defTabSz="924458">
              <a:defRPr/>
            </a:pPr>
            <a:r>
              <a:rPr lang="en-ZA" b="0" baseline="0" dirty="0" smtClean="0"/>
              <a:t>The “Windbag” voices comments too frequently.  They tend to dominate the entire discussion, and they are the ones most likely to speak first on the issue at hand.</a:t>
            </a:r>
          </a:p>
          <a:p>
            <a:pPr defTabSz="924458">
              <a:defRPr/>
            </a:pPr>
            <a:endParaRPr lang="en-ZA" b="0" baseline="0" dirty="0" smtClean="0"/>
          </a:p>
          <a:p>
            <a:pPr defTabSz="924458">
              <a:defRPr/>
            </a:pPr>
            <a:r>
              <a:rPr lang="en-ZA" b="0" baseline="0" dirty="0" smtClean="0"/>
              <a:t>The “Complainer” voices negative aspects of the situation.  Their pessimistic attitude may be fuelled by anger.  The “Complainer” is typically not looking for resolution, they tend to seek sympathy.</a:t>
            </a:r>
          </a:p>
          <a:p>
            <a:pPr defTabSz="924458">
              <a:defRPr/>
            </a:pPr>
            <a:endParaRPr lang="en-ZA" b="0" baseline="0" dirty="0" smtClean="0"/>
          </a:p>
          <a:p>
            <a:pPr defTabSz="924458">
              <a:defRPr/>
            </a:pPr>
            <a:r>
              <a:rPr lang="en-ZA" b="0" baseline="0" dirty="0" smtClean="0"/>
              <a:t>The “Rambler” voices remarks that are completely off track.  They tend to miss the point, and use far-fetched examples to try and make their point.</a:t>
            </a:r>
          </a:p>
          <a:p>
            <a:pPr defTabSz="924458">
              <a:defRPr/>
            </a:pPr>
            <a:endParaRPr lang="en-ZA" b="0" baseline="0" dirty="0" smtClean="0"/>
          </a:p>
          <a:p>
            <a:pPr defTabSz="924458">
              <a:defRPr/>
            </a:pPr>
            <a:r>
              <a:rPr lang="en-ZA" b="0" baseline="0" dirty="0" smtClean="0"/>
              <a:t>The “Know-It-All” voices their opinion with an attitude of superiority.  They are typically judgmental of ideas, as well as individuals and the team.</a:t>
            </a:r>
            <a:endParaRPr lang="en-ZA"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80</a:t>
            </a:fld>
            <a:endParaRPr lang="en-US" dirty="0">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ZA" b="1" dirty="0" smtClean="0"/>
              <a:t>Instructions:  </a:t>
            </a:r>
          </a:p>
          <a:p>
            <a:pPr defTabSz="924458">
              <a:defRPr/>
            </a:pPr>
            <a:r>
              <a:rPr lang="en-US" dirty="0" smtClean="0"/>
              <a:t>The left hand side</a:t>
            </a:r>
            <a:r>
              <a:rPr lang="en-US" baseline="0" dirty="0" smtClean="0"/>
              <a:t> of slide is visible</a:t>
            </a:r>
          </a:p>
          <a:p>
            <a:pPr defTabSz="924458">
              <a:defRPr/>
            </a:pPr>
            <a:r>
              <a:rPr lang="en-US" baseline="0" dirty="0" smtClean="0"/>
              <a:t>Mouse click for each solution (4 mouse clicks total)</a:t>
            </a:r>
          </a:p>
          <a:p>
            <a:pPr defTabSz="924458">
              <a:defRPr/>
            </a:pPr>
            <a:r>
              <a:rPr lang="en-US" baseline="0" dirty="0" smtClean="0"/>
              <a:t>Read each statement</a:t>
            </a:r>
            <a:endParaRPr lang="en-US" b="0" dirty="0" smtClean="0"/>
          </a:p>
          <a:p>
            <a:pPr defTabSz="924349">
              <a:defRPr/>
            </a:pPr>
            <a:endParaRPr lang="en-ZA" b="0" dirty="0" smtClean="0"/>
          </a:p>
          <a:p>
            <a:pPr defTabSz="924349">
              <a:defRPr/>
            </a:pPr>
            <a:r>
              <a:rPr lang="en-ZA" b="1" dirty="0" smtClean="0"/>
              <a:t>Say:  </a:t>
            </a:r>
          </a:p>
          <a:p>
            <a:pPr defTabSz="924349">
              <a:defRPr/>
            </a:pPr>
            <a:r>
              <a:rPr lang="en-ZA" b="0" dirty="0" smtClean="0"/>
              <a:t>There</a:t>
            </a:r>
            <a:r>
              <a:rPr lang="en-ZA" b="0" baseline="0" dirty="0" smtClean="0"/>
              <a:t> are techniques that can be utilized as Facilitators to address these dysfunctional team behaviors.  Specifically, the “Windbag”, “Homesteader”, “Rambler” and “Know-It-All” behaviors can be addressed by:</a:t>
            </a:r>
          </a:p>
          <a:p>
            <a:pPr defTabSz="924349">
              <a:defRPr/>
            </a:pPr>
            <a:endParaRPr lang="en-ZA" b="0" baseline="0" dirty="0" smtClean="0"/>
          </a:p>
          <a:p>
            <a:pPr defTabSz="924349">
              <a:buFont typeface="Arial" pitchFamily="34" charset="0"/>
              <a:buChar char="•"/>
              <a:defRPr/>
            </a:pPr>
            <a:r>
              <a:rPr lang="en-ZA" b="0" baseline="0" dirty="0" smtClean="0"/>
              <a:t> Limiting their comments (e.g., “thank you for your comment, let’s hear what the rest of the team has to say…”)</a:t>
            </a:r>
          </a:p>
          <a:p>
            <a:pPr defTabSz="924349">
              <a:buFont typeface="Arial" pitchFamily="34" charset="0"/>
              <a:buChar char="•"/>
              <a:defRPr/>
            </a:pPr>
            <a:r>
              <a:rPr lang="en-ZA" b="0" baseline="0" dirty="0" smtClean="0"/>
              <a:t> Purposefully target questions to other members of the team</a:t>
            </a:r>
          </a:p>
          <a:p>
            <a:pPr defTabSz="924349">
              <a:buFont typeface="Arial" pitchFamily="34" charset="0"/>
              <a:buChar char="•"/>
              <a:defRPr/>
            </a:pPr>
            <a:r>
              <a:rPr lang="en-ZA" b="0" baseline="0" dirty="0" smtClean="0"/>
              <a:t> Not assign as sub-group Facilitators</a:t>
            </a:r>
          </a:p>
          <a:p>
            <a:pPr defTabSz="924349">
              <a:buFont typeface="Arial" pitchFamily="34" charset="0"/>
              <a:buChar char="•"/>
              <a:defRPr/>
            </a:pPr>
            <a:r>
              <a:rPr lang="en-ZA" b="0" baseline="0" dirty="0" smtClean="0"/>
              <a:t> Being patient</a:t>
            </a:r>
            <a:endParaRPr lang="en-ZA"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81</a:t>
            </a:fld>
            <a:endParaRPr lang="en-US" dirty="0">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ZA" b="1" dirty="0" smtClean="0"/>
              <a:t>Instructions:  </a:t>
            </a:r>
          </a:p>
          <a:p>
            <a:pPr defTabSz="924349">
              <a:defRPr/>
            </a:pPr>
            <a:r>
              <a:rPr lang="en-ZA" b="0" dirty="0" smtClean="0"/>
              <a:t>No animation</a:t>
            </a:r>
          </a:p>
          <a:p>
            <a:pPr defTabSz="924349">
              <a:defRPr/>
            </a:pPr>
            <a:endParaRPr lang="en-ZA" b="0" dirty="0" smtClean="0"/>
          </a:p>
          <a:p>
            <a:pPr defTabSz="924349">
              <a:defRPr/>
            </a:pPr>
            <a:r>
              <a:rPr lang="en-ZA" b="1" dirty="0" smtClean="0"/>
              <a:t>Say:  </a:t>
            </a:r>
          </a:p>
          <a:p>
            <a:pPr defTabSz="924349">
              <a:defRPr/>
            </a:pPr>
            <a:r>
              <a:rPr lang="en-ZA" b="0" dirty="0" smtClean="0"/>
              <a:t>In the previous slide we saw how we could address five types of dysfunctional team behaviors.  The only</a:t>
            </a:r>
            <a:r>
              <a:rPr lang="en-ZA" b="0" baseline="0" dirty="0" smtClean="0"/>
              <a:t> missing behavior was </a:t>
            </a:r>
            <a:r>
              <a:rPr lang="en-ZA" b="0" dirty="0" smtClean="0"/>
              <a:t>the “Mummy”,</a:t>
            </a:r>
            <a:r>
              <a:rPr lang="en-ZA" b="0" baseline="0" dirty="0" smtClean="0"/>
              <a:t> who must be addressed </a:t>
            </a:r>
            <a:r>
              <a:rPr lang="en-ZA" b="0" dirty="0" smtClean="0"/>
              <a:t>differently by:</a:t>
            </a:r>
          </a:p>
          <a:p>
            <a:pPr defTabSz="924349">
              <a:defRPr/>
            </a:pPr>
            <a:endParaRPr lang="en-ZA" b="0" dirty="0" smtClean="0"/>
          </a:p>
          <a:p>
            <a:pPr defTabSz="924349">
              <a:buFont typeface="Arial" pitchFamily="34" charset="0"/>
              <a:buChar char="•"/>
              <a:defRPr/>
            </a:pPr>
            <a:r>
              <a:rPr lang="en-ZA" b="0" dirty="0" smtClean="0"/>
              <a:t> Encouraging their comments (e.g., “We’ve heard</a:t>
            </a:r>
            <a:r>
              <a:rPr lang="en-ZA" b="0" baseline="0" dirty="0" smtClean="0"/>
              <a:t> from all of the team except for Jim.  Jim, what do you think?”)</a:t>
            </a:r>
            <a:endParaRPr lang="en-ZA" b="0" dirty="0" smtClean="0"/>
          </a:p>
          <a:p>
            <a:pPr defTabSz="924349">
              <a:buFont typeface="Arial" pitchFamily="34" charset="0"/>
              <a:buChar char="•"/>
              <a:defRPr/>
            </a:pPr>
            <a:r>
              <a:rPr lang="en-ZA" b="0" dirty="0" smtClean="0"/>
              <a:t> Target questions directly to them…especially if you know they are an expert</a:t>
            </a:r>
            <a:r>
              <a:rPr lang="en-ZA" b="0" baseline="0" dirty="0" smtClean="0"/>
              <a:t> in a particular area</a:t>
            </a:r>
            <a:endParaRPr lang="en-ZA" b="0" dirty="0" smtClean="0"/>
          </a:p>
          <a:p>
            <a:pPr defTabSz="924349">
              <a:buFont typeface="Arial" pitchFamily="34" charset="0"/>
              <a:buChar char="•"/>
              <a:defRPr/>
            </a:pPr>
            <a:r>
              <a:rPr lang="en-ZA" b="0" dirty="0" smtClean="0"/>
              <a:t> Assign them as sub-group Facilitators because it requires them to integrate with the team</a:t>
            </a:r>
          </a:p>
          <a:p>
            <a:pPr defTabSz="924349">
              <a:buFont typeface="Arial" pitchFamily="34" charset="0"/>
              <a:buChar char="•"/>
              <a:defRPr/>
            </a:pPr>
            <a:r>
              <a:rPr lang="en-ZA" b="0" dirty="0" smtClean="0"/>
              <a:t> Be patient</a:t>
            </a:r>
          </a:p>
          <a:p>
            <a:pPr defTabSz="924349">
              <a:buFont typeface="Arial" pitchFamily="34" charset="0"/>
              <a:buChar char="•"/>
              <a:defRPr/>
            </a:pPr>
            <a:endParaRPr lang="en-ZA" b="0" dirty="0" smtClean="0"/>
          </a:p>
          <a:p>
            <a:pPr defTabSz="924349">
              <a:buFont typeface="Arial" pitchFamily="34" charset="0"/>
              <a:buNone/>
              <a:defRPr/>
            </a:pPr>
            <a:r>
              <a:rPr lang="en-ZA" b="0" dirty="0" smtClean="0"/>
              <a:t>As you notice, except for being patient, the techniques to address the</a:t>
            </a:r>
            <a:r>
              <a:rPr lang="en-ZA" b="0" baseline="0" dirty="0" smtClean="0"/>
              <a:t> “Mummy” </a:t>
            </a:r>
            <a:r>
              <a:rPr lang="en-ZA" b="0" dirty="0" smtClean="0"/>
              <a:t>behaviors are exactly the opposite of the other five behaviors.</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82</a:t>
            </a:fld>
            <a:endParaRPr lang="en-US" dirty="0">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24458">
              <a:defRPr/>
            </a:pPr>
            <a:r>
              <a:rPr lang="en-ZA" b="1" dirty="0" smtClean="0"/>
              <a:t>Instructions:  </a:t>
            </a:r>
          </a:p>
          <a:p>
            <a:pPr defTabSz="924458">
              <a:defRPr/>
            </a:pPr>
            <a:r>
              <a:rPr lang="en-US" dirty="0" smtClean="0"/>
              <a:t>8 mouse clicks total</a:t>
            </a:r>
          </a:p>
          <a:p>
            <a:pPr defTabSz="924458">
              <a:defRPr/>
            </a:pPr>
            <a:r>
              <a:rPr lang="en-US" dirty="0" smtClean="0"/>
              <a:t>Mouse click for each solution to enable team dialogue</a:t>
            </a:r>
          </a:p>
          <a:p>
            <a:pPr defTabSz="924458">
              <a:defRPr/>
            </a:pPr>
            <a:r>
              <a:rPr lang="en-US" dirty="0" smtClean="0"/>
              <a:t>Read each bullet</a:t>
            </a:r>
            <a:endParaRPr lang="en-ZA" b="1" baseline="0" dirty="0" smtClean="0"/>
          </a:p>
          <a:p>
            <a:pPr defTabSz="924458">
              <a:defRPr/>
            </a:pPr>
            <a:endParaRPr lang="en-ZA" b="0" dirty="0" smtClean="0"/>
          </a:p>
          <a:p>
            <a:pPr defTabSz="924458">
              <a:defRPr/>
            </a:pPr>
            <a:r>
              <a:rPr lang="en-ZA" b="1" dirty="0" smtClean="0"/>
              <a:t>Say:  </a:t>
            </a:r>
          </a:p>
          <a:p>
            <a:pPr defTabSz="924458">
              <a:defRPr/>
            </a:pPr>
            <a:r>
              <a:rPr lang="en-ZA" b="0" dirty="0" smtClean="0"/>
              <a:t>There are techniques that the Facilitator needs to utilize in order to enable dialogue</a:t>
            </a:r>
            <a:r>
              <a:rPr lang="en-ZA" b="0" baseline="0" dirty="0" smtClean="0"/>
              <a:t> amongst the team.  Let’s review when to utilize particular techniques in a situation, and some examples.</a:t>
            </a:r>
          </a:p>
          <a:p>
            <a:pPr defTabSz="924458">
              <a:defRPr/>
            </a:pPr>
            <a:endParaRPr lang="en-ZA"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ZA" b="0" baseline="0" dirty="0" smtClean="0"/>
              <a:t>The “Guide” technique, setting a good example, is the most important behavior a Facilitator possesses to enable team dialogue.  Because you are asking the team to model proper behaviors, you as their guide and Facilitator must set a higher standard (e.g., don’t take the team off topic, don’t interrupt someone speaking, don’t judge).</a:t>
            </a:r>
          </a:p>
          <a:p>
            <a:pPr marL="0" marR="0" indent="0" algn="l" defTabSz="924458" rtl="0" eaLnBrk="1" fontAlgn="auto" latinLnBrk="0" hangingPunct="1">
              <a:lnSpc>
                <a:spcPct val="100000"/>
              </a:lnSpc>
              <a:spcBef>
                <a:spcPts val="0"/>
              </a:spcBef>
              <a:spcAft>
                <a:spcPts val="0"/>
              </a:spcAft>
              <a:buClrTx/>
              <a:buSzTx/>
              <a:buFontTx/>
              <a:buNone/>
              <a:tabLst/>
              <a:defRPr/>
            </a:pPr>
            <a:endParaRPr lang="en-ZA" b="0" baseline="0" dirty="0" smtClean="0"/>
          </a:p>
          <a:p>
            <a:pPr defTabSz="924458">
              <a:defRPr/>
            </a:pPr>
            <a:r>
              <a:rPr lang="en-ZA" b="0" baseline="0" dirty="0" smtClean="0"/>
              <a:t>The Facilitator may need to “Clarify”.  Utilize this technique when unsure of the point a participant is trying to make.  Say something like “Help me here…how did this point relate to the discussion?”  </a:t>
            </a:r>
          </a:p>
          <a:p>
            <a:pPr defTabSz="924458">
              <a:defRPr/>
            </a:pPr>
            <a:endParaRPr lang="en-ZA" b="0" baseline="0" dirty="0" smtClean="0"/>
          </a:p>
          <a:p>
            <a:pPr defTabSz="924458">
              <a:defRPr/>
            </a:pPr>
            <a:r>
              <a:rPr lang="en-ZA" b="0" baseline="0" dirty="0" smtClean="0"/>
              <a:t>The “Challenge” technique can be utilized when the team has stalled.  Utilize this technique to prompt discussion or when attempting to seek other solutions.  As the Facilitator, say “Are there any other ideas that the group has not yet considered?”</a:t>
            </a:r>
          </a:p>
          <a:p>
            <a:pPr defTabSz="924458">
              <a:defRPr/>
            </a:pPr>
            <a:endParaRPr lang="en-ZA" b="0" baseline="0" dirty="0" smtClean="0"/>
          </a:p>
          <a:p>
            <a:pPr defTabSz="924458">
              <a:defRPr/>
            </a:pPr>
            <a:r>
              <a:rPr lang="en-ZA" b="0" baseline="0" dirty="0" smtClean="0"/>
              <a:t>The “Confirm” technique can be used to verify your understanding, as well as the entire group, of what was stated by a team member.  As an example of this technique, state something like “As I understand it, you’re saying the third option is more economical.  Is that correct?”</a:t>
            </a:r>
          </a:p>
          <a:p>
            <a:pPr defTabSz="924458">
              <a:defRPr/>
            </a:pPr>
            <a:endParaRPr lang="en-ZA" b="0" baseline="0" dirty="0" smtClean="0"/>
          </a:p>
          <a:p>
            <a:pPr defTabSz="924458">
              <a:defRPr/>
            </a:pPr>
            <a:r>
              <a:rPr lang="en-ZA" b="0" baseline="0" dirty="0" smtClean="0"/>
              <a:t>The “Probe” technique can be utilized by the Facilitator to enable team dialogue.  Use this technique when someone has made an error, or has jumped to the wrong conclusion.  When this occurs, state something like “What are you basing your conclusion on?”</a:t>
            </a:r>
          </a:p>
          <a:p>
            <a:pPr defTabSz="924458">
              <a:defRPr/>
            </a:pPr>
            <a:endParaRPr lang="en-ZA" b="0" baseline="0" dirty="0" smtClean="0"/>
          </a:p>
          <a:p>
            <a:pPr defTabSz="924458">
              <a:defRPr/>
            </a:pPr>
            <a:r>
              <a:rPr lang="en-ZA" b="0" baseline="0" dirty="0" smtClean="0"/>
              <a:t>It may be appropriate at times for the Facilitator to “Redirect”.  This technique is utilized to steer a conversation back on track if a non-productive behavior continues beyond a reasonable amount of time. State something like “I understand your point.  Since we are discussing something else at this time, can we table that for now?”</a:t>
            </a:r>
          </a:p>
          <a:p>
            <a:pPr defTabSz="924458">
              <a:defRPr/>
            </a:pPr>
            <a:endParaRPr lang="en-ZA" b="0"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ZA" b="0" baseline="0" dirty="0" smtClean="0"/>
              <a:t>There may be times when “No Intervention” is warranted.  As a skilled Facilitator, continuously scan and observe participation within the team.  Watch for body language and non-verbal cues.  There may be moments of non-productive behavior, or off track conversation.  Don’t overreact and/or feel the need to intervene.  </a:t>
            </a:r>
          </a:p>
          <a:p>
            <a:pPr defTabSz="924458">
              <a:defRPr/>
            </a:pPr>
            <a:endParaRPr lang="en-ZA" b="0" baseline="0" dirty="0" smtClean="0"/>
          </a:p>
          <a:p>
            <a:pPr defTabSz="924458">
              <a:defRPr/>
            </a:pPr>
            <a:r>
              <a:rPr lang="en-ZA" b="0" baseline="0" dirty="0" smtClean="0"/>
              <a:t>There may also be times when it is appropriate for the team to “Take a Break”.  If the meeting is stalled, taking a break can help the team re-focus and collect their thoughts.  Sometimes the meeting can become heated, and taking a break allows you to address any emotional issues.</a:t>
            </a:r>
            <a:endParaRPr lang="en-ZA"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83</a:t>
            </a:fld>
            <a:endParaRPr lang="en-US" dirty="0">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Instructions:   </a:t>
            </a:r>
            <a:endParaRPr lang="en-US" b="0" dirty="0" smtClean="0"/>
          </a:p>
          <a:p>
            <a:r>
              <a:rPr lang="en-US" b="0" dirty="0" smtClean="0"/>
              <a:t>Show</a:t>
            </a:r>
            <a:r>
              <a:rPr lang="en-US" b="0" baseline="0" dirty="0" smtClean="0"/>
              <a:t> video on page 26 of “Intervening Appropriately” topic.  Use discussion questions to discuss afterwards. Discussion questions appear on mouse click.</a:t>
            </a:r>
            <a:endParaRPr lang="en-US" b="0" dirty="0" smtClean="0"/>
          </a:p>
          <a:p>
            <a:endParaRPr lang="en-US" b="0" dirty="0" smtClean="0"/>
          </a:p>
          <a:p>
            <a:r>
              <a:rPr lang="en-US" b="0" dirty="0" smtClean="0"/>
              <a:t>How did Roger appropriately intervene to help Anna?</a:t>
            </a:r>
            <a:r>
              <a:rPr lang="en-US" b="0" baseline="0" dirty="0" smtClean="0"/>
              <a:t>  Roger asked Anna to confirm that his statement about a lack of data was correct.  He also mentioned that here could be other issues, such as a distribution problem.  He noted the agreement to back up assertions with facts. </a:t>
            </a:r>
            <a:endParaRPr lang="en-US" b="0" dirty="0" smtClean="0"/>
          </a:p>
          <a:p>
            <a:endParaRPr lang="en-US" b="0" dirty="0" smtClean="0"/>
          </a:p>
          <a:p>
            <a:r>
              <a:rPr lang="en-US" b="1" dirty="0" smtClean="0"/>
              <a:t>Say:  </a:t>
            </a:r>
          </a:p>
          <a:p>
            <a:r>
              <a:rPr lang="en-US" b="0" baseline="0" dirty="0" smtClean="0"/>
              <a:t>Now we are going to view a short video focused on appropriate intervention.  We will have discussion afterward.</a:t>
            </a:r>
          </a:p>
          <a:p>
            <a:endParaRPr lang="en-US" b="0" baseline="0" dirty="0" smtClean="0"/>
          </a:p>
          <a:p>
            <a:r>
              <a:rPr lang="en-US" b="0" baseline="0" dirty="0" smtClean="0"/>
              <a:t>How did Roger appropriately intervene to help Anna?</a:t>
            </a:r>
          </a:p>
          <a:p>
            <a:pPr defTabSz="924458">
              <a:defRPr/>
            </a:pPr>
            <a:endParaRPr lang="en-ZA"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84</a:t>
            </a:fld>
            <a:endParaRPr lang="en-US" dirty="0">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Instructions:   </a:t>
            </a:r>
          </a:p>
          <a:p>
            <a:r>
              <a:rPr lang="en-US" b="0" dirty="0" smtClean="0"/>
              <a:t>Show</a:t>
            </a:r>
            <a:r>
              <a:rPr lang="en-US" b="0" baseline="0" dirty="0" smtClean="0"/>
              <a:t> video on page 2 of “Using Questions Effectively” under “Introduction” topic.  Use discussion questions to discuss afterwards. Discussion questions appear on mouse click.</a:t>
            </a:r>
            <a:endParaRPr lang="en-US" b="0" dirty="0" smtClean="0"/>
          </a:p>
          <a:p>
            <a:endParaRPr lang="en-US" b="0" dirty="0" smtClean="0"/>
          </a:p>
          <a:p>
            <a:r>
              <a:rPr lang="en-US" b="0" dirty="0" smtClean="0"/>
              <a:t>Why do you think Lee and Jason had difficulty responding to Mina’s questions?</a:t>
            </a:r>
            <a:r>
              <a:rPr lang="en-US" b="0" baseline="0" dirty="0" smtClean="0"/>
              <a:t>  Mina tried to be inclusive and encouraging, but clearly she wasn’t very successful in engaging her team in the meeting.  It is not about giving them the right answers, but rather asking the right type of questions. Facilitative questions are also known as Socratic questioning.  This type of questioning enables people to answer own their own question.  This can help guide people to find their own solutions.  Successful facilitators utilize this type of questioning to stimulate people to identify their own solution.  Better questions = better answers.  </a:t>
            </a:r>
            <a:endParaRPr lang="en-US" b="0" dirty="0" smtClean="0"/>
          </a:p>
          <a:p>
            <a:endParaRPr lang="en-US" b="0" dirty="0" smtClean="0"/>
          </a:p>
          <a:p>
            <a:r>
              <a:rPr lang="en-US" b="1" dirty="0" smtClean="0"/>
              <a:t>Say:  </a:t>
            </a:r>
          </a:p>
          <a:p>
            <a:r>
              <a:rPr lang="en-US" b="0" baseline="0" dirty="0" smtClean="0"/>
              <a:t>Now we are going to view a short video focused on utilizing questions effectively.  We will have discussion afterward.</a:t>
            </a:r>
          </a:p>
          <a:p>
            <a:endParaRPr lang="en-US" b="0" baseline="0" dirty="0" smtClean="0"/>
          </a:p>
          <a:p>
            <a:r>
              <a:rPr lang="en-US" b="0" baseline="0" dirty="0" smtClean="0"/>
              <a:t>Why do you think Lee and Jason had difficulty responding to Mina’s questions?</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85</a:t>
            </a:fld>
            <a:endParaRPr lang="en-US" dirty="0">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Instructions:   </a:t>
            </a:r>
          </a:p>
          <a:p>
            <a:r>
              <a:rPr lang="en-US" b="0" dirty="0" smtClean="0"/>
              <a:t>Show</a:t>
            </a:r>
            <a:r>
              <a:rPr lang="en-US" b="0" baseline="0" dirty="0" smtClean="0"/>
              <a:t> video on page 17 “Using Questions Effectively” under “Introduction” topic.  Use discussion questions to discuss afterwards. Discussion questions appear on mouse click.</a:t>
            </a:r>
            <a:endParaRPr lang="en-US" b="0" dirty="0" smtClean="0"/>
          </a:p>
          <a:p>
            <a:endParaRPr lang="en-US" b="0" dirty="0" smtClean="0"/>
          </a:p>
          <a:p>
            <a:r>
              <a:rPr lang="en-US" b="0" dirty="0" smtClean="0"/>
              <a:t>What techniques did Mina utilize during this meeting to ensure a more productive</a:t>
            </a:r>
            <a:r>
              <a:rPr lang="en-US" b="0" baseline="0" dirty="0" smtClean="0"/>
              <a:t> meeting?  </a:t>
            </a:r>
            <a:r>
              <a:rPr lang="en-US" b="0" dirty="0" smtClean="0"/>
              <a:t>Mina’s initial conversation with her team did not go well.  Her</a:t>
            </a:r>
            <a:r>
              <a:rPr lang="en-US" b="0" baseline="0" dirty="0" smtClean="0"/>
              <a:t> second meeting was more productive, since she </a:t>
            </a:r>
            <a:r>
              <a:rPr lang="en-US" b="0" dirty="0" smtClean="0"/>
              <a:t>had time to study up on how to utilize the right questions to facilitate an effective discussion.  Mina used image building phases, and open-ended  questions to encourage replies.  Mina effectively utilized response questions.  She used a</a:t>
            </a:r>
            <a:r>
              <a:rPr lang="en-US" b="0" baseline="0" dirty="0" smtClean="0"/>
              <a:t> confirming response to sum up the views of Lee and Jason.  She also used a clarifying question to get Lee to explain her point.  Mina used a probing response to get meeting participants to focus in on the objective. </a:t>
            </a:r>
            <a:r>
              <a:rPr lang="en-US" b="0" dirty="0" smtClean="0"/>
              <a:t>  </a:t>
            </a:r>
            <a:r>
              <a:rPr lang="en-US" b="0" baseline="0" dirty="0" smtClean="0"/>
              <a:t>  </a:t>
            </a:r>
            <a:endParaRPr lang="en-US" b="0" dirty="0" smtClean="0"/>
          </a:p>
          <a:p>
            <a:endParaRPr lang="en-US" b="0" dirty="0" smtClean="0"/>
          </a:p>
          <a:p>
            <a:r>
              <a:rPr lang="en-US" b="1" dirty="0" smtClean="0"/>
              <a:t>Say:  </a:t>
            </a:r>
          </a:p>
          <a:p>
            <a:r>
              <a:rPr lang="en-US" b="0" baseline="0" dirty="0" smtClean="0"/>
              <a:t>Now we are going to view a short video focused on utilizing questions effectively.  We will have discussion afterward.</a:t>
            </a:r>
          </a:p>
          <a:p>
            <a:endParaRPr lang="en-US" b="0" baseline="0" dirty="0" smtClean="0"/>
          </a:p>
          <a:p>
            <a:r>
              <a:rPr lang="en-US" b="0" baseline="0" dirty="0" smtClean="0"/>
              <a:t>What techniques did Mina utilize during this meeting to ensure a more productive meeting?</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86</a:t>
            </a:fld>
            <a:endParaRPr lang="en-US" dirty="0">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endParaRPr lang="en-US" b="0" dirty="0" smtClean="0"/>
          </a:p>
          <a:p>
            <a:r>
              <a:rPr lang="en-US" b="0" baseline="0" dirty="0" smtClean="0"/>
              <a:t>Read each question</a:t>
            </a:r>
          </a:p>
          <a:p>
            <a:r>
              <a:rPr lang="en-US" b="0" baseline="0" dirty="0" smtClean="0"/>
              <a:t>Mouse click to reveal the answers to choose from</a:t>
            </a:r>
          </a:p>
          <a:p>
            <a:r>
              <a:rPr lang="en-US" b="0" baseline="0" dirty="0" smtClean="0"/>
              <a:t>Group chooses the appropriate answer(s) </a:t>
            </a:r>
          </a:p>
          <a:p>
            <a:r>
              <a:rPr lang="en-US" b="0" baseline="0" dirty="0" smtClean="0"/>
              <a:t>Mouse click to show the answer</a:t>
            </a:r>
            <a:endParaRPr lang="en-US" b="0" dirty="0" smtClean="0"/>
          </a:p>
          <a:p>
            <a:endParaRPr lang="en-US" b="0" dirty="0" smtClean="0"/>
          </a:p>
          <a:p>
            <a:r>
              <a:rPr lang="en-US" b="1" dirty="0" smtClean="0"/>
              <a:t>Say:</a:t>
            </a:r>
          </a:p>
          <a:p>
            <a:r>
              <a:rPr lang="en-US" b="0" dirty="0" smtClean="0"/>
              <a:t>Knowledge</a:t>
            </a:r>
            <a:r>
              <a:rPr lang="en-US" b="0" baseline="0" dirty="0" smtClean="0"/>
              <a:t> Check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As a Facilitator, you encounter two team members who are displaying “Windbag” and “Know-It-All” behaviors.  Which examples illustrate how to effectively address this type of behavior:</a:t>
            </a:r>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indent="-353092" defTabSz="829766" fontAlgn="base">
              <a:spcBef>
                <a:spcPts val="485"/>
              </a:spcBef>
              <a:spcAft>
                <a:spcPts val="607"/>
              </a:spcAft>
              <a:buClr>
                <a:srgbClr val="0038A8"/>
              </a:buClr>
              <a:buFont typeface="+mj-lt"/>
              <a:buAutoNum type="arabicParenR"/>
            </a:pPr>
            <a:r>
              <a:rPr lang="en-US" dirty="0" smtClean="0"/>
              <a:t>Limit the amount of time you allow them to speak</a:t>
            </a:r>
            <a:endParaRPr lang="en-US" dirty="0" smtClean="0">
              <a:latin typeface="Arial" pitchFamily="34" charset="0"/>
              <a:cs typeface="Arial" pitchFamily="34" charset="0"/>
            </a:endParaRP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Target questions to other members of the team</a:t>
            </a: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Encourage the comments that they make</a:t>
            </a:r>
          </a:p>
          <a:p>
            <a:pPr marL="580996" indent="-353092" defTabSz="829766" fontAlgn="base">
              <a:spcBef>
                <a:spcPts val="485"/>
              </a:spcBef>
              <a:spcAft>
                <a:spcPts val="607"/>
              </a:spcAft>
              <a:buClr>
                <a:srgbClr val="0038A8"/>
              </a:buClr>
              <a:buFont typeface="+mj-lt"/>
              <a:buAutoNum type="arabicParenR"/>
            </a:pPr>
            <a:r>
              <a:rPr lang="en-US" b="0" dirty="0" smtClean="0">
                <a:latin typeface="Arial" pitchFamily="34" charset="0"/>
                <a:cs typeface="Arial" pitchFamily="34" charset="0"/>
              </a:rPr>
              <a:t>Assign them as your sub-group facilitators</a:t>
            </a:r>
          </a:p>
          <a:p>
            <a:pPr marL="580996" indent="-353092" defTabSz="829766" fontAlgn="base">
              <a:spcBef>
                <a:spcPts val="485"/>
              </a:spcBef>
              <a:spcAft>
                <a:spcPts val="607"/>
              </a:spcAft>
              <a:buClr>
                <a:srgbClr val="0038A8"/>
              </a:buClr>
              <a:buFont typeface="+mj-lt"/>
              <a:buAutoNum type="arabicParenR"/>
              <a:defRPr/>
            </a:pPr>
            <a:r>
              <a:rPr lang="en-US" b="0" dirty="0" smtClean="0">
                <a:latin typeface="Arial" pitchFamily="34" charset="0"/>
                <a:cs typeface="Arial" pitchFamily="34" charset="0"/>
              </a:rPr>
              <a:t>Be patient</a:t>
            </a:r>
          </a:p>
          <a:p>
            <a:pPr marL="580996" indent="-353092" defTabSz="829766" fontAlgn="base">
              <a:spcBef>
                <a:spcPts val="485"/>
              </a:spcBef>
              <a:spcAft>
                <a:spcPts val="607"/>
              </a:spcAft>
              <a:buClr>
                <a:srgbClr val="0038A8"/>
              </a:buClr>
              <a:buFont typeface="+mj-lt"/>
              <a:buAutoNum type="arabicParenR"/>
            </a:pPr>
            <a:endParaRPr lang="en-US" dirty="0" smtClean="0">
              <a:latin typeface="Arial" pitchFamily="34" charset="0"/>
              <a:cs typeface="Arial" pitchFamily="34" charset="0"/>
            </a:endParaRPr>
          </a:p>
          <a:p>
            <a:r>
              <a:rPr lang="en-US" b="0" dirty="0" smtClean="0"/>
              <a:t>Answer:</a:t>
            </a:r>
          </a:p>
          <a:p>
            <a:r>
              <a:rPr lang="en-US" b="0" dirty="0" smtClean="0"/>
              <a:t>#1-Limit the amount</a:t>
            </a:r>
            <a:r>
              <a:rPr lang="en-US" b="0" baseline="0" dirty="0" smtClean="0"/>
              <a:t> of time you allow them to speak</a:t>
            </a:r>
            <a:endParaRPr lang="en-US" b="0" dirty="0" smtClean="0"/>
          </a:p>
          <a:p>
            <a:r>
              <a:rPr lang="en-US" b="0" dirty="0" smtClean="0"/>
              <a:t>#2-Target</a:t>
            </a:r>
            <a:r>
              <a:rPr lang="en-US" b="0" baseline="0" dirty="0" smtClean="0"/>
              <a:t> questions to other members of the team</a:t>
            </a:r>
            <a:endParaRPr lang="en-US" b="0" dirty="0" smtClean="0"/>
          </a:p>
          <a:p>
            <a:r>
              <a:rPr lang="en-US" b="0" dirty="0" smtClean="0"/>
              <a:t>#5-Be</a:t>
            </a:r>
            <a:r>
              <a:rPr lang="en-US" b="0" baseline="0" dirty="0" smtClean="0"/>
              <a:t> patient</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defTabSz="924458">
              <a:defRPr/>
            </a:pPr>
            <a:r>
              <a:rPr lang="en-US" b="0" dirty="0" smtClean="0"/>
              <a:t>Question:  As the Facilitator, what are some effective techniques you can utilize to enable the team dialogue?</a:t>
            </a:r>
          </a:p>
          <a:p>
            <a:r>
              <a:rPr lang="en-US" b="0" dirty="0" smtClean="0"/>
              <a:t>[mouse click]</a:t>
            </a:r>
          </a:p>
          <a:p>
            <a:endParaRPr lang="en-US" b="0" dirty="0" smtClean="0"/>
          </a:p>
          <a:p>
            <a:pPr>
              <a:spcBef>
                <a:spcPts val="485"/>
              </a:spcBef>
              <a:spcAft>
                <a:spcPts val="607"/>
              </a:spcAft>
            </a:pPr>
            <a:r>
              <a:rPr lang="en-US" dirty="0" smtClean="0">
                <a:latin typeface="Arial" pitchFamily="34" charset="0"/>
                <a:cs typeface="Arial" pitchFamily="34" charset="0"/>
              </a:rPr>
              <a:t>Choose more than one option.</a:t>
            </a:r>
          </a:p>
          <a:p>
            <a:pPr marL="580996" marR="0" indent="-353092" algn="l" defTabSz="829766" rtl="0" eaLnBrk="1" fontAlgn="base" latinLnBrk="0" hangingPunct="1">
              <a:lnSpc>
                <a:spcPct val="100000"/>
              </a:lnSpc>
              <a:spcBef>
                <a:spcPts val="485"/>
              </a:spcBef>
              <a:spcAft>
                <a:spcPts val="607"/>
              </a:spcAft>
              <a:buClr>
                <a:srgbClr val="0038A8"/>
              </a:buClr>
              <a:buSzTx/>
              <a:buFont typeface="+mj-lt"/>
              <a:buAutoNum type="arabicParenR"/>
              <a:tabLst/>
              <a:defRPr/>
            </a:pPr>
            <a:r>
              <a:rPr lang="en-US" dirty="0" smtClean="0">
                <a:latin typeface="Arial" pitchFamily="34" charset="0"/>
                <a:cs typeface="Arial" pitchFamily="34" charset="0"/>
              </a:rPr>
              <a:t>Ask a clarifying question, such as “Help me understand…how does this relate to our discussion?”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Redirect the team if the conversation goes off course, such as “I understand your point.  Since we are discussing another topic, can we table that for now?”</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Have the team take a break if the meeting has stalled, or you need to address any emotional issues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Challenge the team when the meeting has stalled or you know there are other solutions to an issue, such as “Are there any other ideas that the group has not yet considered?”</a:t>
            </a:r>
          </a:p>
          <a:p>
            <a:pPr marL="580996" indent="-353092" defTabSz="829766" fontAlgn="base">
              <a:spcBef>
                <a:spcPts val="485"/>
              </a:spcBef>
              <a:spcAft>
                <a:spcPts val="607"/>
              </a:spcAft>
              <a:buClr>
                <a:srgbClr val="0038A8"/>
              </a:buClr>
              <a:buFont typeface="+mj-lt"/>
              <a:buAutoNum type="arabicParenR"/>
              <a:defRPr/>
            </a:pPr>
            <a:r>
              <a:rPr lang="en-US" dirty="0" smtClean="0">
                <a:latin typeface="Arial" pitchFamily="34" charset="0"/>
                <a:cs typeface="Arial" pitchFamily="34" charset="0"/>
              </a:rPr>
              <a:t>Intervene immediately if you hear an off-topic response</a:t>
            </a:r>
          </a:p>
          <a:p>
            <a:pPr marL="580996" indent="-353092" defTabSz="829766" fontAlgn="base">
              <a:spcBef>
                <a:spcPts val="485"/>
              </a:spcBef>
              <a:spcAft>
                <a:spcPts val="607"/>
              </a:spcAft>
              <a:buClr>
                <a:srgbClr val="0038A8"/>
              </a:buClr>
              <a:buFont typeface="+mj-lt"/>
              <a:buNone/>
              <a:defRPr/>
            </a:pPr>
            <a:endParaRPr lang="en-US" dirty="0" smtClean="0">
              <a:latin typeface="Arial" pitchFamily="34" charset="0"/>
              <a:cs typeface="Arial" pitchFamily="34" charset="0"/>
            </a:endParaRPr>
          </a:p>
          <a:p>
            <a:r>
              <a:rPr lang="en-US" b="0" dirty="0" smtClean="0"/>
              <a:t>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a:t>
            </a:r>
            <a:r>
              <a:rPr lang="en-US" dirty="0" smtClean="0">
                <a:latin typeface="Arial" pitchFamily="34" charset="0"/>
                <a:cs typeface="Arial" pitchFamily="34" charset="0"/>
              </a:rPr>
              <a:t>Ask a clarifying question, such as “Help me understand…how does this relate to our discussion?”</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#2-</a:t>
            </a:r>
            <a:r>
              <a:rPr lang="en-US" dirty="0" smtClean="0">
                <a:latin typeface="Arial" pitchFamily="34" charset="0"/>
                <a:cs typeface="Arial" pitchFamily="34" charset="0"/>
              </a:rPr>
              <a:t>Redirect the team if the conversation goes off course, such as “I understand your point.  Since we are discussing another topic, can we table that for now?”</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#3-</a:t>
            </a:r>
            <a:r>
              <a:rPr lang="en-US" dirty="0" smtClean="0">
                <a:latin typeface="Arial" pitchFamily="34" charset="0"/>
                <a:cs typeface="Arial" pitchFamily="34" charset="0"/>
              </a:rPr>
              <a:t>Have the team take a break if the meeting has stalled, or you need to address any emotional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latin typeface="Arial" pitchFamily="34" charset="0"/>
                <a:cs typeface="Arial" pitchFamily="34" charset="0"/>
              </a:rPr>
              <a:t>#4-</a:t>
            </a:r>
            <a:r>
              <a:rPr lang="en-US" dirty="0" smtClean="0">
                <a:latin typeface="Arial" pitchFamily="34" charset="0"/>
                <a:cs typeface="Arial" pitchFamily="34" charset="0"/>
              </a:rPr>
              <a:t>Challenge the team when the meeting has stalled or you know there are other solutions to an issue, such as “Are there any other ideas that the group has not yet considered?”</a:t>
            </a:r>
          </a:p>
          <a:p>
            <a:endParaRPr lang="en-US" b="0" baseline="0" dirty="0" smtClean="0"/>
          </a:p>
          <a:p>
            <a:pPr defTabSz="924458">
              <a:defRPr/>
            </a:pPr>
            <a:r>
              <a:rPr lang="en-US" kern="0" dirty="0" smtClean="0">
                <a:latin typeface="Arial" pitchFamily="34" charset="0"/>
                <a:cs typeface="Arial" pitchFamily="34" charset="0"/>
              </a:rPr>
              <a:t>Allowing group discussion is optional</a:t>
            </a: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pPr defTabSz="924458">
              <a:defRPr/>
            </a:pPr>
            <a:r>
              <a:rPr lang="en-US" dirty="0" smtClean="0"/>
              <a:t>First line visible</a:t>
            </a:r>
          </a:p>
          <a:p>
            <a:pPr defTabSz="924458">
              <a:defRPr/>
            </a:pPr>
            <a:r>
              <a:rPr lang="en-US" dirty="0" smtClean="0"/>
              <a:t>Mouse</a:t>
            </a:r>
            <a:r>
              <a:rPr lang="en-US" baseline="0" dirty="0" smtClean="0"/>
              <a:t> click for first bullet (sub-bullet comes in automatically)</a:t>
            </a:r>
          </a:p>
          <a:p>
            <a:pPr defTabSz="924458">
              <a:defRPr/>
            </a:pPr>
            <a:r>
              <a:rPr lang="en-US" baseline="0" dirty="0" smtClean="0"/>
              <a:t>Mouse click for second bullet (sub-bullet comes in automatically)</a:t>
            </a:r>
          </a:p>
          <a:p>
            <a:pPr marL="0" marR="0" indent="0" algn="l" defTabSz="924458" rtl="0" eaLnBrk="1" fontAlgn="auto" latinLnBrk="0" hangingPunct="1">
              <a:lnSpc>
                <a:spcPct val="100000"/>
              </a:lnSpc>
              <a:spcBef>
                <a:spcPts val="0"/>
              </a:spcBef>
              <a:spcAft>
                <a:spcPts val="0"/>
              </a:spcAft>
              <a:buClrTx/>
              <a:buSzTx/>
              <a:buFontTx/>
              <a:buNone/>
              <a:tabLst/>
              <a:defRPr/>
            </a:pPr>
            <a:r>
              <a:rPr lang="en-US" b="0" dirty="0" smtClean="0"/>
              <a:t>Read each</a:t>
            </a:r>
            <a:r>
              <a:rPr lang="en-US" b="0" baseline="0" dirty="0" smtClean="0"/>
              <a:t> bullet – emphasizing that Facilitative leadership is for everyone</a:t>
            </a:r>
            <a:endParaRPr lang="en-US" baseline="0" dirty="0" smtClean="0"/>
          </a:p>
          <a:p>
            <a:pPr defTabSz="924458">
              <a:defRPr/>
            </a:pPr>
            <a:r>
              <a:rPr lang="en-US" baseline="0" dirty="0" smtClean="0"/>
              <a:t>Final mouse click – blue banner on bottom of slide will appear</a:t>
            </a:r>
            <a:endParaRPr lang="en-US" dirty="0" smtClean="0"/>
          </a:p>
          <a:p>
            <a:endParaRPr lang="en-US" b="0" dirty="0" smtClean="0"/>
          </a:p>
          <a:p>
            <a:r>
              <a:rPr lang="en-US" b="1" dirty="0" smtClean="0"/>
              <a:t>Say:  </a:t>
            </a:r>
          </a:p>
          <a:p>
            <a:r>
              <a:rPr lang="en-US" b="0" dirty="0" smtClean="0"/>
              <a:t>When we asked earlier “When you think of Facilitation,</a:t>
            </a:r>
            <a:r>
              <a:rPr lang="en-US" b="0" baseline="0" dirty="0" smtClean="0"/>
              <a:t> </a:t>
            </a:r>
            <a:r>
              <a:rPr lang="en-US" b="0" u="sng" baseline="0" dirty="0" smtClean="0"/>
              <a:t>who</a:t>
            </a:r>
            <a:r>
              <a:rPr lang="en-US" b="0" baseline="0" dirty="0" smtClean="0"/>
              <a:t> comes to mind?”  If you did not think of yourself first, this course is especially for you!  The skill of Facilitation is a tool that should be in your leadership toolbox.  If you did think of yourself, this course is still for you.  This course will allow you the opportunity to share or expand your knowledge on this subject.</a:t>
            </a:r>
          </a:p>
          <a:p>
            <a:endParaRPr lang="en-US" b="0" baseline="0" dirty="0" smtClean="0"/>
          </a:p>
          <a:p>
            <a:r>
              <a:rPr lang="en-US" b="0" baseline="0" dirty="0" smtClean="0"/>
              <a:t>Facilitative leadership is for everyone!</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pPr defTabSz="924458">
              <a:defRPr/>
            </a:pPr>
            <a:r>
              <a:rPr lang="en-US" dirty="0" smtClean="0"/>
              <a:t>No animation</a:t>
            </a:r>
            <a:endParaRPr lang="en-US" b="0" dirty="0" smtClean="0"/>
          </a:p>
          <a:p>
            <a:pPr defTabSz="924458">
              <a:defRPr/>
            </a:pPr>
            <a:endParaRPr lang="en-US" dirty="0" smtClean="0"/>
          </a:p>
          <a:p>
            <a:pPr defTabSz="924458">
              <a:defRPr/>
            </a:pPr>
            <a:r>
              <a:rPr lang="en-US" b="1" dirty="0" smtClean="0"/>
              <a:t>Say:</a:t>
            </a:r>
            <a:r>
              <a:rPr lang="en-US" b="1" baseline="0" dirty="0" smtClean="0"/>
              <a:t>  </a:t>
            </a:r>
            <a:endParaRPr lang="en-US" b="1" dirty="0" smtClean="0"/>
          </a:p>
          <a:p>
            <a:pPr defTabSz="924458">
              <a:defRPr/>
            </a:pPr>
            <a:r>
              <a:rPr lang="en-US" dirty="0" smtClean="0"/>
              <a:t>As we have discussed, there are skills</a:t>
            </a:r>
            <a:r>
              <a:rPr lang="en-US" baseline="0" dirty="0" smtClean="0"/>
              <a:t> necessary to become a successful Facilitator.  This involves both “process” and “people” skills.  As a review:</a:t>
            </a:r>
          </a:p>
          <a:p>
            <a:pPr defTabSz="924458">
              <a:buFont typeface="Arial" charset="0"/>
              <a:buNone/>
              <a:defRPr/>
            </a:pPr>
            <a:endParaRPr lang="en-US" baseline="0" dirty="0" smtClean="0"/>
          </a:p>
          <a:p>
            <a:pPr defTabSz="924458">
              <a:buFont typeface="Arial" charset="0"/>
              <a:buNone/>
              <a:defRPr/>
            </a:pPr>
            <a:r>
              <a:rPr lang="en-US" baseline="0" dirty="0" smtClean="0"/>
              <a:t>“Process Skills”:</a:t>
            </a:r>
          </a:p>
          <a:p>
            <a:pPr defTabSz="924458">
              <a:buFont typeface="Arial" charset="0"/>
              <a:buChar char="•"/>
              <a:defRPr/>
            </a:pPr>
            <a:r>
              <a:rPr lang="en-US" dirty="0" smtClean="0"/>
              <a:t>Problem Solving Model:  Recognize/utilize methodology to resolve</a:t>
            </a:r>
            <a:r>
              <a:rPr lang="en-US" baseline="0" dirty="0" smtClean="0"/>
              <a:t> issue</a:t>
            </a:r>
          </a:p>
          <a:p>
            <a:pPr defTabSz="924458">
              <a:buFont typeface="Arial" charset="0"/>
              <a:buChar char="•"/>
              <a:defRPr/>
            </a:pPr>
            <a:r>
              <a:rPr lang="en-US" baseline="0" dirty="0" smtClean="0"/>
              <a:t>Problem Solving Phase:  Identify/explain phases to resolve issue</a:t>
            </a:r>
          </a:p>
          <a:p>
            <a:pPr defTabSz="924458">
              <a:buFont typeface="Arial" charset="0"/>
              <a:buChar char="•"/>
              <a:defRPr/>
            </a:pPr>
            <a:r>
              <a:rPr lang="en-US" baseline="0" dirty="0" smtClean="0"/>
              <a:t>Problem Solving Step:  Identify/explain/guide team to resolve issue</a:t>
            </a:r>
          </a:p>
          <a:p>
            <a:pPr defTabSz="924458">
              <a:defRPr/>
            </a:pPr>
            <a:endParaRPr lang="en-US" baseline="0" dirty="0" smtClean="0"/>
          </a:p>
          <a:p>
            <a:pPr defTabSz="924458">
              <a:defRPr/>
            </a:pPr>
            <a:r>
              <a:rPr lang="en-US" baseline="0" dirty="0" smtClean="0"/>
              <a:t>“People Skills”:</a:t>
            </a:r>
            <a:endParaRPr lang="en-US" dirty="0" smtClean="0"/>
          </a:p>
          <a:p>
            <a:pPr defTabSz="924458">
              <a:buFont typeface="Arial" charset="0"/>
              <a:buChar char="•"/>
              <a:defRPr/>
            </a:pPr>
            <a:r>
              <a:rPr lang="en-US" dirty="0" smtClean="0"/>
              <a:t>Active Listening:  Demonstrating interest by your body language</a:t>
            </a:r>
          </a:p>
          <a:p>
            <a:pPr defTabSz="924458">
              <a:buFont typeface="Arial" charset="0"/>
              <a:buChar char="•"/>
              <a:defRPr/>
            </a:pPr>
            <a:r>
              <a:rPr lang="en-US" dirty="0" smtClean="0"/>
              <a:t>Building</a:t>
            </a:r>
            <a:r>
              <a:rPr lang="en-US" baseline="0" dirty="0" smtClean="0"/>
              <a:t> Rapport:  Establishing credibility to enable people to contribute with ease</a:t>
            </a:r>
            <a:endParaRPr lang="en-US" dirty="0" smtClean="0"/>
          </a:p>
          <a:p>
            <a:pPr defTabSz="924458">
              <a:buFont typeface="Arial" charset="0"/>
              <a:buChar char="•"/>
              <a:defRPr/>
            </a:pPr>
            <a:r>
              <a:rPr lang="en-US" dirty="0" smtClean="0"/>
              <a:t>Communicating</a:t>
            </a:r>
            <a:r>
              <a:rPr lang="en-US" baseline="0" dirty="0" smtClean="0"/>
              <a:t> Effectively:  Being supportive and engaged to enable an open and safe environment</a:t>
            </a:r>
            <a:endParaRPr lang="en-US" dirty="0" smtClean="0"/>
          </a:p>
          <a:p>
            <a:pPr defTabSz="924458">
              <a:buFont typeface="Arial" charset="0"/>
              <a:buChar char="•"/>
              <a:defRPr/>
            </a:pPr>
            <a:r>
              <a:rPr lang="en-US" dirty="0" smtClean="0"/>
              <a:t>Questioning Techniques:  Utilizing questions to check</a:t>
            </a:r>
            <a:r>
              <a:rPr lang="en-US" baseline="0" dirty="0" smtClean="0"/>
              <a:t> understanding, ask for clarification or to expand a view</a:t>
            </a:r>
          </a:p>
          <a:p>
            <a:pPr defTabSz="924458">
              <a:buFont typeface="Arial" charset="0"/>
              <a:buNone/>
              <a:defRPr/>
            </a:pPr>
            <a:endParaRPr lang="en-US" baseline="0" dirty="0" smtClean="0"/>
          </a:p>
          <a:p>
            <a:pPr defTabSz="924458">
              <a:buFont typeface="Arial" charset="0"/>
              <a:buNone/>
              <a:defRPr/>
            </a:pPr>
            <a:r>
              <a:rPr lang="en-US" dirty="0" smtClean="0"/>
              <a:t>You must</a:t>
            </a:r>
            <a:r>
              <a:rPr lang="en-US" baseline="0" dirty="0" smtClean="0"/>
              <a:t> master both skills in order to be successful!</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24458">
              <a:defRPr/>
            </a:pPr>
            <a:r>
              <a:rPr lang="en-US" b="1" dirty="0" smtClean="0"/>
              <a:t>Instructions:</a:t>
            </a:r>
            <a:endParaRPr lang="en-US" b="1" baseline="0" dirty="0" smtClean="0"/>
          </a:p>
          <a:p>
            <a:pPr defTabSz="924458">
              <a:defRPr/>
            </a:pPr>
            <a:r>
              <a:rPr lang="en-US" b="0" baseline="0" dirty="0" smtClean="0"/>
              <a:t>No animation</a:t>
            </a:r>
          </a:p>
          <a:p>
            <a:pPr defTabSz="924458">
              <a:defRPr/>
            </a:pPr>
            <a:endParaRPr lang="en-US" b="0" dirty="0" smtClean="0"/>
          </a:p>
          <a:p>
            <a:r>
              <a:rPr lang="en-US" b="1" dirty="0" smtClean="0"/>
              <a:t>Say:  </a:t>
            </a:r>
          </a:p>
          <a:p>
            <a:r>
              <a:rPr lang="en-US" b="0" dirty="0" smtClean="0"/>
              <a:t>We have reviewed</a:t>
            </a:r>
            <a:r>
              <a:rPr lang="en-US" b="0" baseline="0" dirty="0" smtClean="0"/>
              <a:t> types of dysfunctional team behaviors, and shown how a Facilitator can overcome those obstacles.  </a:t>
            </a:r>
          </a:p>
          <a:p>
            <a:endParaRPr lang="en-US" b="0" baseline="0" dirty="0" smtClean="0"/>
          </a:p>
          <a:p>
            <a:r>
              <a:rPr lang="en-US" b="0" baseline="0" dirty="0" smtClean="0"/>
              <a:t>The picture that is shown depicts an ideal state and not what you as the Facilitator would normally encounter.</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91</a:t>
            </a:fld>
            <a:endParaRPr lang="en-US" dirty="0">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24458">
              <a:defRPr/>
            </a:pPr>
            <a:r>
              <a:rPr lang="en-US" b="1" dirty="0" smtClean="0"/>
              <a:t>Instructions:  </a:t>
            </a:r>
          </a:p>
          <a:p>
            <a:pPr defTabSz="924458">
              <a:defRPr/>
            </a:pPr>
            <a:r>
              <a:rPr lang="en-US" b="0" dirty="0" smtClean="0"/>
              <a:t>No</a:t>
            </a:r>
            <a:r>
              <a:rPr lang="en-US" b="0" baseline="0" dirty="0" smtClean="0"/>
              <a:t> animation</a:t>
            </a:r>
            <a:endParaRPr lang="en-US" b="1" dirty="0" smtClean="0"/>
          </a:p>
          <a:p>
            <a:endParaRPr lang="en-US" b="0" dirty="0" smtClean="0"/>
          </a:p>
          <a:p>
            <a:r>
              <a:rPr lang="en-US" b="1" dirty="0" smtClean="0"/>
              <a:t>Say:  </a:t>
            </a:r>
          </a:p>
          <a:p>
            <a:r>
              <a:rPr lang="en-US" b="0" dirty="0" smtClean="0"/>
              <a:t>This picture depicts an example</a:t>
            </a:r>
            <a:r>
              <a:rPr lang="en-US" b="0" baseline="0" dirty="0" smtClean="0"/>
              <a:t> of what you as a Facilitator may encounter:</a:t>
            </a:r>
          </a:p>
          <a:p>
            <a:pPr>
              <a:buFont typeface="Arial" pitchFamily="34" charset="0"/>
              <a:buChar char="•"/>
            </a:pPr>
            <a:r>
              <a:rPr lang="en-US" b="0" baseline="0" dirty="0" smtClean="0"/>
              <a:t> Missing </a:t>
            </a:r>
            <a:r>
              <a:rPr lang="en-US" b="0" dirty="0" smtClean="0"/>
              <a:t>phases (gears) and steps (teeth) </a:t>
            </a:r>
          </a:p>
          <a:p>
            <a:pPr>
              <a:buFont typeface="Arial" pitchFamily="34" charset="0"/>
              <a:buChar char="•"/>
            </a:pPr>
            <a:r>
              <a:rPr lang="en-US" b="0" dirty="0" smtClean="0"/>
              <a:t> People working against each</a:t>
            </a:r>
            <a:r>
              <a:rPr lang="en-US" b="0" baseline="0" dirty="0" smtClean="0"/>
              <a:t> other</a:t>
            </a:r>
          </a:p>
          <a:p>
            <a:pPr>
              <a:buFont typeface="Arial" pitchFamily="34" charset="0"/>
              <a:buChar char="•"/>
            </a:pPr>
            <a:endParaRPr lang="en-US" b="0" baseline="0" dirty="0" smtClean="0"/>
          </a:p>
          <a:p>
            <a:pPr>
              <a:buFont typeface="Arial" pitchFamily="34" charset="0"/>
              <a:buNone/>
            </a:pPr>
            <a:r>
              <a:rPr lang="en-US" b="0" baseline="0" dirty="0" smtClean="0"/>
              <a:t>A Facilitator that possesses the necessary process and people skills will be able to successfully diagnose:</a:t>
            </a:r>
          </a:p>
          <a:p>
            <a:pPr>
              <a:buFont typeface="Arial" pitchFamily="34" charset="0"/>
              <a:buChar char="•"/>
            </a:pPr>
            <a:r>
              <a:rPr lang="en-US" b="0" baseline="0" dirty="0" smtClean="0"/>
              <a:t> Missing process phases/steps and supply a path forward</a:t>
            </a:r>
          </a:p>
          <a:p>
            <a:pPr>
              <a:buFont typeface="Arial" pitchFamily="34" charset="0"/>
              <a:buChar char="•"/>
            </a:pPr>
            <a:r>
              <a:rPr lang="en-US" b="0" baseline="0" dirty="0" smtClean="0"/>
              <a:t> People working against each other and correct the behavior</a:t>
            </a:r>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92</a:t>
            </a:fld>
            <a:endParaRPr lang="en-US" dirty="0">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24458">
              <a:defRPr/>
            </a:pPr>
            <a:r>
              <a:rPr lang="en-US" b="1" dirty="0" smtClean="0"/>
              <a:t>Instructions:  </a:t>
            </a:r>
          </a:p>
          <a:p>
            <a:pPr defTabSz="924458">
              <a:defRPr/>
            </a:pPr>
            <a:r>
              <a:rPr lang="en-US" dirty="0" smtClean="0"/>
              <a:t>No animation</a:t>
            </a:r>
            <a:endParaRPr lang="en-US" b="1" dirty="0" smtClean="0"/>
          </a:p>
          <a:p>
            <a:endParaRPr lang="en-US" b="0" dirty="0" smtClean="0"/>
          </a:p>
          <a:p>
            <a:r>
              <a:rPr lang="en-US" b="1" dirty="0" smtClean="0"/>
              <a:t>Say:  </a:t>
            </a:r>
          </a:p>
          <a:p>
            <a:r>
              <a:rPr lang="en-US" b="0" dirty="0" smtClean="0"/>
              <a:t>If done correctly, the Facilitator will help create </a:t>
            </a:r>
            <a:r>
              <a:rPr lang="en-US" b="0" baseline="0" dirty="0" smtClean="0"/>
              <a:t>an efficient process, enabling people to work effectively together.   </a:t>
            </a:r>
          </a:p>
          <a:p>
            <a:endParaRPr lang="en-US" b="0" baseline="0" dirty="0" smtClean="0"/>
          </a:p>
          <a:p>
            <a:r>
              <a:rPr lang="en-US" b="0" baseline="0" dirty="0" smtClean="0"/>
              <a:t>Notice:</a:t>
            </a:r>
          </a:p>
          <a:p>
            <a:pPr>
              <a:buFont typeface="Arial" pitchFamily="34" charset="0"/>
              <a:buChar char="•"/>
            </a:pPr>
            <a:r>
              <a:rPr lang="en-US" b="0" baseline="0" dirty="0" smtClean="0"/>
              <a:t>  Gears (phase) of the process are all in place as well as there are no missing steps (teeth)</a:t>
            </a:r>
          </a:p>
          <a:p>
            <a:pPr>
              <a:buFont typeface="Arial" pitchFamily="34" charset="0"/>
              <a:buChar char="•"/>
            </a:pPr>
            <a:r>
              <a:rPr lang="en-US" b="0" baseline="0" dirty="0" smtClean="0"/>
              <a:t>  People in this picture no longer have the letters on them, i.e., “W” for Windbag, but are all working together for the collective good</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solidFill>
                  <a:prstClr val="black"/>
                </a:solidFill>
              </a:rPr>
              <a:pPr/>
              <a:t>93</a:t>
            </a:fld>
            <a:endParaRPr lang="en-US" dirty="0">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No animation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 Review</a:t>
            </a: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24458">
              <a:defRPr/>
            </a:pPr>
            <a:r>
              <a:rPr lang="en-US" b="1" dirty="0" smtClean="0"/>
              <a:t>Instructions:</a:t>
            </a:r>
            <a:endParaRPr lang="en-US" b="0" dirty="0" smtClean="0"/>
          </a:p>
          <a:p>
            <a:r>
              <a:rPr lang="en-US" baseline="0" dirty="0" smtClean="0"/>
              <a:t>4 Objectives total</a:t>
            </a:r>
          </a:p>
          <a:p>
            <a:r>
              <a:rPr lang="en-US" baseline="0" dirty="0" smtClean="0"/>
              <a:t>First objective is visible</a:t>
            </a:r>
          </a:p>
          <a:p>
            <a:r>
              <a:rPr lang="en-US" baseline="0" dirty="0" smtClean="0"/>
              <a:t>Mouse click for subsequent objectives to appear and read the objectives</a:t>
            </a:r>
          </a:p>
          <a:p>
            <a:endParaRPr lang="en-US" baseline="0" dirty="0" smtClean="0"/>
          </a:p>
          <a:p>
            <a:pPr defTabSz="924458">
              <a:defRPr/>
            </a:pPr>
            <a:r>
              <a:rPr lang="en-US" b="1" dirty="0" smtClean="0"/>
              <a:t>Say:</a:t>
            </a:r>
            <a:r>
              <a:rPr lang="en-US" b="1" baseline="0" dirty="0" smtClean="0"/>
              <a:t> </a:t>
            </a:r>
            <a:r>
              <a:rPr lang="en-US" b="0" baseline="0" dirty="0" smtClean="0"/>
              <a:t> The objectives for this module are:</a:t>
            </a:r>
            <a:endParaRPr lang="en-US" b="0" dirty="0" smtClean="0"/>
          </a:p>
          <a:p>
            <a:pPr marL="346672" indent="-346672">
              <a:lnSpc>
                <a:spcPct val="150000"/>
              </a:lnSpc>
              <a:spcBef>
                <a:spcPts val="607"/>
              </a:spcBef>
              <a:spcAft>
                <a:spcPts val="303"/>
              </a:spcAft>
              <a:buFont typeface="Wingdings" pitchFamily="2" charset="2"/>
              <a:buAutoNum type="arabicParenR"/>
              <a:defRPr/>
            </a:pPr>
            <a:r>
              <a:rPr lang="en-US" dirty="0" smtClean="0"/>
              <a:t>Explain the purpose and benefits</a:t>
            </a:r>
          </a:p>
          <a:p>
            <a:pPr marL="346672" indent="-346672">
              <a:lnSpc>
                <a:spcPct val="150000"/>
              </a:lnSpc>
              <a:spcBef>
                <a:spcPts val="607"/>
              </a:spcBef>
              <a:spcAft>
                <a:spcPts val="303"/>
              </a:spcAft>
              <a:buFont typeface="Wingdings" pitchFamily="2" charset="2"/>
              <a:buAutoNum type="arabicParenR"/>
              <a:defRPr/>
            </a:pPr>
            <a:r>
              <a:rPr lang="en-US" dirty="0" smtClean="0"/>
              <a:t>Recognize when to use</a:t>
            </a:r>
          </a:p>
          <a:p>
            <a:pPr marL="346672" indent="-346672">
              <a:lnSpc>
                <a:spcPct val="150000"/>
              </a:lnSpc>
              <a:spcBef>
                <a:spcPts val="607"/>
              </a:spcBef>
              <a:spcAft>
                <a:spcPts val="303"/>
              </a:spcAft>
              <a:buFont typeface="Wingdings" pitchFamily="2" charset="2"/>
              <a:buAutoNum type="arabicParenR"/>
              <a:defRPr/>
            </a:pPr>
            <a:r>
              <a:rPr lang="en-US" dirty="0" smtClean="0"/>
              <a:t>Describe common mistakes</a:t>
            </a:r>
          </a:p>
          <a:p>
            <a:pPr marL="346672" indent="-346672">
              <a:lnSpc>
                <a:spcPct val="150000"/>
              </a:lnSpc>
              <a:spcBef>
                <a:spcPts val="607"/>
              </a:spcBef>
              <a:spcAft>
                <a:spcPts val="303"/>
              </a:spcAft>
              <a:buFont typeface="Wingdings" pitchFamily="2" charset="2"/>
              <a:buAutoNum type="arabicParenR"/>
              <a:defRPr/>
            </a:pPr>
            <a:r>
              <a:rPr lang="en-US" dirty="0" smtClean="0"/>
              <a:t>Apply effective techniques</a:t>
            </a:r>
          </a:p>
          <a:p>
            <a:pPr marL="346672" indent="-346672">
              <a:lnSpc>
                <a:spcPct val="150000"/>
              </a:lnSpc>
              <a:spcBef>
                <a:spcPts val="607"/>
              </a:spcBef>
              <a:spcAft>
                <a:spcPts val="303"/>
              </a:spcAft>
              <a:buFont typeface="Wingdings" pitchFamily="2" charset="2"/>
              <a:buAutoNum type="arabicParenR"/>
              <a:defRPr/>
            </a:pPr>
            <a:endParaRPr lang="en-US" dirty="0" smtClean="0"/>
          </a:p>
          <a:p>
            <a:r>
              <a:rPr lang="en-US" b="0" dirty="0" smtClean="0"/>
              <a:t>At the beginning of this module, we asked the question “When you think of Facilitation,</a:t>
            </a:r>
            <a:r>
              <a:rPr lang="en-US" b="0" baseline="0" dirty="0" smtClean="0"/>
              <a:t> </a:t>
            </a:r>
            <a:r>
              <a:rPr lang="en-US" b="0" u="sng" baseline="0" dirty="0" smtClean="0"/>
              <a:t>who</a:t>
            </a:r>
            <a:r>
              <a:rPr lang="en-US" b="0" baseline="0" dirty="0" smtClean="0"/>
              <a:t> comes to mind?”  You now understand the importance of possessing both process and people skills for successful Facilitation, and that it is a tool that should be in your leadership toolbox.  </a:t>
            </a: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4EE08-7334-4713-9132-93581461FA25}" type="slidenum">
              <a:rPr lang="en-US">
                <a:solidFill>
                  <a:prstClr val="black"/>
                </a:solidFill>
              </a:rPr>
              <a:pPr/>
              <a:t>99</a:t>
            </a:fld>
            <a:endParaRPr lang="en-US" dirty="0">
              <a:solidFill>
                <a:prstClr val="black"/>
              </a:solidFill>
            </a:endParaRPr>
          </a:p>
        </p:txBody>
      </p:sp>
      <p:sp>
        <p:nvSpPr>
          <p:cNvPr id="336898" name="Rectangle 2"/>
          <p:cNvSpPr>
            <a:spLocks noGrp="1" noRot="1" noChangeAspect="1" noChangeArrowheads="1" noTextEdit="1"/>
          </p:cNvSpPr>
          <p:nvPr>
            <p:ph type="sldImg"/>
          </p:nvPr>
        </p:nvSpPr>
        <p:spPr>
          <a:xfrm>
            <a:off x="1182203" y="659023"/>
            <a:ext cx="4658698" cy="3490913"/>
          </a:xfrm>
          <a:solidFill>
            <a:srgbClr val="FFFFFF"/>
          </a:solidFill>
          <a:ln/>
        </p:spPr>
      </p:sp>
      <p:sp>
        <p:nvSpPr>
          <p:cNvPr id="336899" name="Rectangle 3"/>
          <p:cNvSpPr>
            <a:spLocks noGrp="1" noChangeArrowheads="1"/>
          </p:cNvSpPr>
          <p:nvPr>
            <p:ph type="body" idx="1"/>
          </p:nvPr>
        </p:nvSpPr>
        <p:spPr>
          <a:xfrm>
            <a:off x="936839" y="4422142"/>
            <a:ext cx="5149424" cy="4186548"/>
          </a:xfrm>
        </p:spPr>
        <p:txBody>
          <a:bodyPr lIns="92732" tIns="46360" rIns="92732" bIns="46360"/>
          <a:lstStyle/>
          <a:p>
            <a:endParaRPr lang="en-US" b="1"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9.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hasCustomPrompt="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Competency name</a:t>
            </a:r>
            <a:endParaRPr lang="en-US" dirty="0"/>
          </a:p>
        </p:txBody>
      </p:sp>
      <p:grpSp>
        <p:nvGrpSpPr>
          <p:cNvPr id="3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chemeClr val="bg2">
                    <a:lumMod val="20000"/>
                    <a:lumOff val="80000"/>
                  </a:schemeClr>
                </a:solidFill>
              </a:endParaRPr>
            </a:p>
            <a:p>
              <a:r>
                <a:rPr lang="en-US" sz="1000" b="1" dirty="0" smtClean="0">
                  <a:solidFill>
                    <a:schemeClr val="bg2">
                      <a:lumMod val="20000"/>
                      <a:lumOff val="80000"/>
                    </a:schemeClr>
                  </a:solidFill>
                </a:rPr>
                <a:t>DRIVE DEVELOPMENT</a:t>
              </a:r>
            </a:p>
            <a:p>
              <a:r>
                <a:rPr lang="en-US" sz="1000" b="1" i="1" dirty="0" smtClean="0">
                  <a:solidFill>
                    <a:schemeClr val="bg2">
                      <a:lumMod val="20000"/>
                      <a:lumOff val="80000"/>
                    </a:schemeClr>
                  </a:solidFill>
                </a:rPr>
                <a:t>LEARNing to create capability</a:t>
              </a:r>
              <a:endParaRPr lang="en-US" sz="1000" dirty="0">
                <a:solidFill>
                  <a:schemeClr val="bg2">
                    <a:lumMod val="20000"/>
                    <a:lumOff val="80000"/>
                  </a:scheme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2">
                      <a:lumMod val="20000"/>
                      <a:lumOff val="80000"/>
                    </a:schemeClr>
                  </a:solidFill>
                  <a:effectLst/>
                  <a:latin typeface="Arial" pitchFamily="34" charset="0"/>
                  <a:cs typeface="Arial" pitchFamily="34" charset="0"/>
                </a:rPr>
                <a:t>Front Line Leaders Initiative</a:t>
              </a:r>
              <a:endParaRPr kumimoji="0" lang="en-US" sz="1800" b="0" i="0" u="none" strike="noStrike" cap="none" normalizeH="0" baseline="0" dirty="0" smtClean="0">
                <a:ln>
                  <a:noFill/>
                </a:ln>
                <a:solidFill>
                  <a:schemeClr val="bg2">
                    <a:lumMod val="20000"/>
                    <a:lumOff val="80000"/>
                  </a:schemeClr>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L 101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9"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Box 14"/>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latin typeface="+mn-lt"/>
                <a:ea typeface="+mn-ea"/>
                <a:cs typeface="+mn-cs"/>
              </a:rPr>
              <a:t>Knowledge Check</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L 101 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Placeholder</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4" name="Text Placeholder 13"/>
          <p:cNvSpPr>
            <a:spLocks noGrp="1"/>
          </p:cNvSpPr>
          <p:nvPr>
            <p:ph type="body" sz="quarter" idx="11"/>
          </p:nvPr>
        </p:nvSpPr>
        <p:spPr>
          <a:xfrm>
            <a:off x="228600" y="1325880"/>
            <a:ext cx="6553200" cy="2895600"/>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L 101 with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20" name="Straight Connector 19"/>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grpSp>
        <p:nvGrpSpPr>
          <p:cNvPr id="2" name="Group 10"/>
          <p:cNvGrpSpPr/>
          <p:nvPr userDrawn="1"/>
        </p:nvGrpSpPr>
        <p:grpSpPr>
          <a:xfrm>
            <a:off x="8534399" y="747284"/>
            <a:ext cx="466725" cy="338566"/>
            <a:chOff x="8534399" y="747284"/>
            <a:chExt cx="466725" cy="338566"/>
          </a:xfrm>
        </p:grpSpPr>
        <p:pic>
          <p:nvPicPr>
            <p:cNvPr id="13"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4" name="Rectangle 13"/>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L 101 Objective Numbers with second level bullet">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228600" y="1325880"/>
            <a:ext cx="8534400" cy="723275"/>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800"/>
            </a:lvl2pPr>
          </a:lstStyle>
          <a:p>
            <a:pPr lvl="0"/>
            <a:r>
              <a:rPr lang="en-US" dirty="0" smtClean="0"/>
              <a:t>Question</a:t>
            </a:r>
          </a:p>
          <a:p>
            <a:pPr lvl="0"/>
            <a:r>
              <a:rPr lang="en-US" dirty="0" smtClean="0"/>
              <a:t>Question</a:t>
            </a:r>
          </a:p>
        </p:txBody>
      </p:sp>
      <p:grpSp>
        <p:nvGrpSpPr>
          <p:cNvPr id="21"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5"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6"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 typeface="Wingdings" pitchFamily="2" charset="2"/>
              <a:buChar char="§"/>
              <a:defRPr sz="1800"/>
            </a:lvl1pPr>
            <a:lvl3pPr marL="688975" indent="-227013">
              <a:buFont typeface="Symbol" pitchFamily="18" charset="2"/>
              <a:buChar char="-"/>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txBox="1">
            <a:spLocks/>
          </p:cNvSpPr>
          <p:nvPr userDrawn="1"/>
        </p:nvSpPr>
        <p:spPr bwMode="auto">
          <a:xfrm>
            <a:off x="0" y="645128"/>
            <a:ext cx="9144000" cy="447675"/>
          </a:xfrm>
          <a:prstGeom prst="rect">
            <a:avLst/>
          </a:prstGeom>
          <a:noFill/>
          <a:ln w="9525">
            <a:noFill/>
            <a:miter lim="800000"/>
            <a:headEnd/>
            <a:tailEnd/>
          </a:ln>
        </p:spPr>
        <p:txBody>
          <a:bodyPr vert="horz" wrap="square" lIns="9142" tIns="9142" rIns="9142" bIns="9142" numCol="1" anchor="b" anchorCtr="0" compatLnSpc="1">
            <a:prstTxWarp prst="textNoShape">
              <a:avLst/>
            </a:prstTxWarp>
          </a:bodyPr>
          <a:lstStyle>
            <a:lvl1pPr marL="287338" indent="-287338">
              <a:defRPr sz="2400">
                <a:solidFill>
                  <a:schemeClr val="accent1">
                    <a:lumMod val="75000"/>
                  </a:schemeClr>
                </a:solidFill>
              </a:defRPr>
            </a:lvl1pPr>
          </a:lstStyle>
          <a:p>
            <a:pPr defTabSz="1020763" fontAlgn="base">
              <a:lnSpc>
                <a:spcPct val="90000"/>
              </a:lnSpc>
              <a:spcBef>
                <a:spcPct val="0"/>
              </a:spcBef>
              <a:spcAft>
                <a:spcPct val="0"/>
              </a:spcAft>
              <a:defRPr/>
            </a:pPr>
            <a:r>
              <a:rPr lang="en-US" b="1" kern="0" smtClean="0">
                <a:solidFill>
                  <a:srgbClr val="B2B2B2">
                    <a:lumMod val="75000"/>
                  </a:srgbClr>
                </a:solidFill>
              </a:rPr>
              <a:t>	Click to edit Master title style</a:t>
            </a:r>
            <a:endParaRPr lang="en-US" b="1" kern="0" dirty="0">
              <a:solidFill>
                <a:srgbClr val="B2B2B2">
                  <a:lumMod val="75000"/>
                </a:srgbClr>
              </a:solidFill>
            </a:endParaRPr>
          </a:p>
        </p:txBody>
      </p:sp>
    </p:spTree>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ThisO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13"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1034129"/>
          </a:xfrm>
        </p:spPr>
        <p:txBody>
          <a:bodyPr lIns="91440" tIns="45720" rIns="91440" bIns="45720"/>
          <a:lstStyle>
            <a:lvl1pPr>
              <a:buFontTx/>
              <a:buNone/>
              <a:defRPr sz="1800" baseline="0"/>
            </a:lvl1pPr>
            <a:lvl2pPr marL="682625" indent="-219075">
              <a:buFont typeface="Wingdings" pitchFamily="2" charset="2"/>
              <a:buChar char="§"/>
              <a:defRPr sz="1800"/>
            </a:lvl2pPr>
            <a:lvl3pPr marL="1139825" indent="-225425">
              <a:buFont typeface="Symbol" pitchFamily="18" charset="2"/>
              <a:buChar char="-"/>
              <a:defRPr sz="1600" baseline="0"/>
            </a:lvl3pPr>
          </a:lstStyle>
          <a:p>
            <a:pPr lvl="0"/>
            <a:r>
              <a:rPr lang="en-US" dirty="0" smtClean="0"/>
              <a:t>Discussion Points:</a:t>
            </a:r>
          </a:p>
          <a:p>
            <a:pPr lvl="1"/>
            <a:r>
              <a:rPr lang="en-US" dirty="0" smtClean="0"/>
              <a:t>Second level</a:t>
            </a:r>
          </a:p>
          <a:p>
            <a:pPr lvl="2"/>
            <a:r>
              <a:rPr lang="en-US" dirty="0" smtClean="0"/>
              <a:t>Third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3"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 typeface="Wingdings" pitchFamily="2" charset="2"/>
              <a:buChar char="§"/>
              <a:defRPr sz="1800"/>
            </a:lvl1pPr>
            <a:lvl3pPr marL="688975" indent="-227013">
              <a:buFont typeface="Symbol" pitchFamily="18" charset="2"/>
              <a:buChar char="-"/>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L 101 Discussion without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cxnSp>
        <p:nvCxnSpPr>
          <p:cNvPr id="12" name="Straight Connector 11"/>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9" name="TextBox 8"/>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latin typeface="+mn-lt"/>
                <a:ea typeface="+mn-ea"/>
                <a:cs typeface="+mn-cs"/>
              </a:rPr>
              <a:t>Objectives</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4338" y="1692275"/>
            <a:ext cx="4073525"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0263" y="1692275"/>
            <a:ext cx="4075112"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hasCustomPrompt="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Chapter #:  </a:t>
            </a:r>
            <a:r>
              <a:rPr lang="en-US" dirty="0" err="1" smtClean="0"/>
              <a:t>CompetencyName</a:t>
            </a:r>
            <a:r>
              <a:rPr lang="en-US" dirty="0" smtClean="0"/>
              <a:t> Topic</a:t>
            </a: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 Placeholder 13"/>
          <p:cNvSpPr>
            <a:spLocks noGrp="1"/>
          </p:cNvSpPr>
          <p:nvPr>
            <p:ph type="body" sz="quarter" idx="13"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6" name="Straight Connector 15"/>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Title 1"/>
          <p:cNvSpPr>
            <a:spLocks noGrp="1"/>
          </p:cNvSpPr>
          <p:nvPr>
            <p:ph type="title"/>
          </p:nvPr>
        </p:nvSpPr>
        <p:spPr>
          <a:xfrm>
            <a:off x="460375" y="376238"/>
            <a:ext cx="8255000" cy="876300"/>
          </a:xfrm>
        </p:spPr>
        <p:txBody>
          <a:bodyPr/>
          <a:lstStyle/>
          <a:p>
            <a:r>
              <a:rPr lang="en-US" dirty="0" smtClean="0"/>
              <a:t>Click to edit Master title style</a:t>
            </a:r>
            <a:endParaRPr lang="en-US" dirty="0"/>
          </a:p>
        </p:txBody>
      </p:sp>
      <p:sp>
        <p:nvSpPr>
          <p:cNvPr id="10" name="Text Placeholder 2"/>
          <p:cNvSpPr>
            <a:spLocks noGrp="1"/>
          </p:cNvSpPr>
          <p:nvPr>
            <p:ph type="body" idx="1"/>
          </p:nvPr>
        </p:nvSpPr>
        <p:spPr>
          <a:xfrm>
            <a:off x="429435" y="1662657"/>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2"/>
          </p:nvPr>
        </p:nvSpPr>
        <p:spPr>
          <a:xfrm>
            <a:off x="429435" y="230241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3"/>
          </p:nvPr>
        </p:nvSpPr>
        <p:spPr>
          <a:xfrm>
            <a:off x="4591860" y="1662657"/>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5"/>
          <p:cNvSpPr>
            <a:spLocks noGrp="1"/>
          </p:cNvSpPr>
          <p:nvPr>
            <p:ph sz="quarter" idx="4"/>
          </p:nvPr>
        </p:nvSpPr>
        <p:spPr>
          <a:xfrm>
            <a:off x="4591860" y="230241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r>
              <a:rPr lang="en-US">
                <a:solidFill>
                  <a:srgbClr val="FFFFFF">
                    <a:lumMod val="50000"/>
                  </a:srgbClr>
                </a:solidFill>
              </a:rPr>
              <a:t>BOEING PROPRIETARY</a:t>
            </a:r>
          </a:p>
        </p:txBody>
      </p:sp>
      <p:sp>
        <p:nvSpPr>
          <p:cNvPr id="7" name="Slide Number Placeholder 6"/>
          <p:cNvSpPr>
            <a:spLocks noGrp="1" noChangeArrowheads="1"/>
          </p:cNvSpPr>
          <p:nvPr>
            <p:ph type="sldNum" sz="quarter" idx="4"/>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r>
              <a:rPr lang="en-US" dirty="0" smtClean="0">
                <a:solidFill>
                  <a:srgbClr val="FFFFFF">
                    <a:lumMod val="50000"/>
                  </a:srgbClr>
                </a:solidFill>
              </a:rPr>
              <a:t>Author, </a:t>
            </a:r>
            <a:fld id="{38A8B624-1104-44AB-A622-DFD23FAD2DB7}" type="datetime1">
              <a:rPr lang="en-US" smtClean="0">
                <a:solidFill>
                  <a:srgbClr val="FFFFFF">
                    <a:lumMod val="50000"/>
                  </a:srgbClr>
                </a:solidFill>
              </a:rPr>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4338" y="1692275"/>
            <a:ext cx="4073525"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0263" y="1692275"/>
            <a:ext cx="4075112"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vl1pPr>
          </a:lstStyle>
          <a:p>
            <a:r>
              <a:rPr lang="en-US">
                <a:solidFill>
                  <a:srgbClr val="FFFFFF">
                    <a:lumMod val="50000"/>
                  </a:srgbClr>
                </a:solidFill>
              </a:rPr>
              <a:t>BOEING PROPRIETARY</a:t>
            </a:r>
          </a:p>
        </p:txBody>
      </p:sp>
      <p:sp>
        <p:nvSpPr>
          <p:cNvPr id="7" name="Slide Number Placeholder 6"/>
          <p:cNvSpPr>
            <a:spLocks noGrp="1" noChangeArrowheads="1"/>
          </p:cNvSpPr>
          <p:nvPr>
            <p:ph type="sldNum" sz="quarter" idx="4"/>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r>
              <a:rPr lang="en-US" dirty="0" smtClean="0">
                <a:solidFill>
                  <a:srgbClr val="FFFFFF">
                    <a:lumMod val="50000"/>
                  </a:srgbClr>
                </a:solidFill>
              </a:rPr>
              <a:t>Author, </a:t>
            </a:r>
            <a:fld id="{38A8B624-1104-44AB-A622-DFD23FAD2DB7}" type="datetime1">
              <a:rPr lang="en-US" smtClean="0">
                <a:solidFill>
                  <a:srgbClr val="FFFFFF">
                    <a:lumMod val="50000"/>
                  </a:srgbClr>
                </a:solidFill>
              </a:rPr>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lvl1pPr>
              <a:defRPr/>
            </a:lvl1pPr>
          </a:lstStyle>
          <a:p>
            <a:r>
              <a:rPr lang="en-US">
                <a:solidFill>
                  <a:srgbClr val="FFFFFF">
                    <a:lumMod val="50000"/>
                  </a:srgbClr>
                </a:solidFill>
              </a:rPr>
              <a:t>BOEING PROPRIETARY</a:t>
            </a:r>
          </a:p>
        </p:txBody>
      </p:sp>
      <p:sp>
        <p:nvSpPr>
          <p:cNvPr id="9" name="Title 1"/>
          <p:cNvSpPr>
            <a:spLocks noGrp="1"/>
          </p:cNvSpPr>
          <p:nvPr>
            <p:ph type="title"/>
          </p:nvPr>
        </p:nvSpPr>
        <p:spPr>
          <a:xfrm>
            <a:off x="460375" y="376238"/>
            <a:ext cx="8255000" cy="876300"/>
          </a:xfrm>
        </p:spPr>
        <p:txBody>
          <a:bodyPr/>
          <a:lstStyle/>
          <a:p>
            <a:r>
              <a:rPr lang="en-US" dirty="0" smtClean="0"/>
              <a:t>Click to edit Master title style</a:t>
            </a:r>
            <a:endParaRPr lang="en-US" dirty="0"/>
          </a:p>
        </p:txBody>
      </p:sp>
      <p:sp>
        <p:nvSpPr>
          <p:cNvPr id="10" name="Text Placeholder 2"/>
          <p:cNvSpPr>
            <a:spLocks noGrp="1"/>
          </p:cNvSpPr>
          <p:nvPr>
            <p:ph type="body" idx="1"/>
          </p:nvPr>
        </p:nvSpPr>
        <p:spPr>
          <a:xfrm>
            <a:off x="429435" y="1662657"/>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2"/>
          </p:nvPr>
        </p:nvSpPr>
        <p:spPr>
          <a:xfrm>
            <a:off x="429435" y="230241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3"/>
          </p:nvPr>
        </p:nvSpPr>
        <p:spPr>
          <a:xfrm>
            <a:off x="4591860" y="1662657"/>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5"/>
          <p:cNvSpPr>
            <a:spLocks noGrp="1"/>
          </p:cNvSpPr>
          <p:nvPr>
            <p:ph sz="quarter" idx="4"/>
          </p:nvPr>
        </p:nvSpPr>
        <p:spPr>
          <a:xfrm>
            <a:off x="4591860" y="230241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Slide Number Placeholder 13"/>
          <p:cNvSpPr>
            <a:spLocks noGrp="1" noChangeArrowheads="1"/>
          </p:cNvSpPr>
          <p:nvPr>
            <p:ph type="sldNum" sz="quarter" idx="12"/>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r>
              <a:rPr lang="en-US" dirty="0" smtClean="0">
                <a:solidFill>
                  <a:srgbClr val="FFFFFF">
                    <a:lumMod val="50000"/>
                  </a:srgbClr>
                </a:solidFill>
              </a:rPr>
              <a:t>Author, </a:t>
            </a:r>
            <a:fld id="{38A8B624-1104-44AB-A622-DFD23FAD2DB7}" type="datetime1">
              <a:rPr lang="en-US" smtClean="0">
                <a:solidFill>
                  <a:srgbClr val="FFFFFF">
                    <a:lumMod val="50000"/>
                  </a:srgbClr>
                </a:solidFill>
              </a:rPr>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vl1pPr>
          </a:lstStyle>
          <a:p>
            <a:r>
              <a:rPr lang="en-US">
                <a:solidFill>
                  <a:srgbClr val="FFFFFF">
                    <a:lumMod val="50000"/>
                  </a:srgbClr>
                </a:solidFill>
              </a:rPr>
              <a:t>BOEING PROPRIETARY</a:t>
            </a:r>
          </a:p>
        </p:txBody>
      </p:sp>
      <p:sp>
        <p:nvSpPr>
          <p:cNvPr id="5" name="Slide Number Placeholder 4"/>
          <p:cNvSpPr>
            <a:spLocks noGrp="1" noChangeArrowheads="1"/>
          </p:cNvSpPr>
          <p:nvPr>
            <p:ph type="sldNum" sz="quarter" idx="4"/>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r>
              <a:rPr lang="en-US" dirty="0" smtClean="0">
                <a:solidFill>
                  <a:srgbClr val="FFFFFF">
                    <a:lumMod val="50000"/>
                  </a:srgbClr>
                </a:solidFill>
              </a:rPr>
              <a:t>Author, </a:t>
            </a:r>
            <a:fld id="{38A8B624-1104-44AB-A622-DFD23FAD2DB7}" type="datetime1">
              <a:rPr lang="en-US" smtClean="0">
                <a:solidFill>
                  <a:srgbClr val="FFFFFF">
                    <a:lumMod val="50000"/>
                  </a:srgbClr>
                </a:solidFill>
              </a:rPr>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US">
                <a:solidFill>
                  <a:srgbClr val="FFFFFF">
                    <a:lumMod val="50000"/>
                  </a:srgbClr>
                </a:solidFill>
              </a:rPr>
              <a:t>BOEING PROPRIETARY</a:t>
            </a:r>
          </a:p>
        </p:txBody>
      </p:sp>
      <p:sp>
        <p:nvSpPr>
          <p:cNvPr id="4" name="Slide Number Placeholder 3"/>
          <p:cNvSpPr>
            <a:spLocks noGrp="1" noChangeArrowheads="1"/>
          </p:cNvSpPr>
          <p:nvPr>
            <p:ph type="sldNum" sz="quarter" idx="4"/>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r>
              <a:rPr lang="en-US" dirty="0" smtClean="0">
                <a:solidFill>
                  <a:srgbClr val="FFFFFF">
                    <a:lumMod val="50000"/>
                  </a:srgbClr>
                </a:solidFill>
              </a:rPr>
              <a:t>Author, </a:t>
            </a:r>
            <a:fld id="{38A8B624-1104-44AB-A622-DFD23FAD2DB7}" type="datetime1">
              <a:rPr lang="en-US" smtClean="0">
                <a:solidFill>
                  <a:srgbClr val="FFFFFF">
                    <a:lumMod val="50000"/>
                  </a:srgbClr>
                </a:solidFill>
              </a:rPr>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4338" y="1692275"/>
            <a:ext cx="4073525"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0263" y="1692275"/>
            <a:ext cx="4075112" cy="2031325"/>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L 101 chapter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baseline="0">
                <a:solidFill>
                  <a:srgbClr val="0091B5"/>
                </a:solidFill>
                <a:effectLst>
                  <a:outerShdw blurRad="38100" dist="38100" dir="2700000" algn="tl">
                    <a:srgbClr val="000000">
                      <a:alpha val="43137"/>
                    </a:srgbClr>
                  </a:outerShdw>
                </a:effectLst>
              </a:defRPr>
            </a:lvl1pPr>
          </a:lstStyle>
          <a:p>
            <a:pPr lvl="0"/>
            <a:r>
              <a:rPr lang="en-US" dirty="0" smtClean="0"/>
              <a:t>Chapter #:  </a:t>
            </a:r>
            <a:r>
              <a:rPr lang="en-US" dirty="0" err="1" smtClean="0"/>
              <a:t>CompetencyName</a:t>
            </a:r>
            <a:r>
              <a:rPr lang="en-US" dirty="0" smtClean="0"/>
              <a:t> Topic</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4" name="Text Placeholder 13"/>
          <p:cNvSpPr>
            <a:spLocks noGrp="1"/>
          </p:cNvSpPr>
          <p:nvPr>
            <p:ph type="body" sz="quarter" idx="12"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5" name="Straight Connector 14"/>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Title 1"/>
          <p:cNvSpPr>
            <a:spLocks noGrp="1"/>
          </p:cNvSpPr>
          <p:nvPr>
            <p:ph type="title"/>
          </p:nvPr>
        </p:nvSpPr>
        <p:spPr>
          <a:xfrm>
            <a:off x="460375" y="376238"/>
            <a:ext cx="8255000" cy="876300"/>
          </a:xfrm>
        </p:spPr>
        <p:txBody>
          <a:bodyPr/>
          <a:lstStyle/>
          <a:p>
            <a:r>
              <a:rPr lang="en-US" dirty="0" smtClean="0"/>
              <a:t>Click to edit Master title style</a:t>
            </a:r>
            <a:endParaRPr lang="en-US" dirty="0"/>
          </a:p>
        </p:txBody>
      </p:sp>
      <p:sp>
        <p:nvSpPr>
          <p:cNvPr id="10" name="Text Placeholder 2"/>
          <p:cNvSpPr>
            <a:spLocks noGrp="1"/>
          </p:cNvSpPr>
          <p:nvPr>
            <p:ph type="body" idx="1"/>
          </p:nvPr>
        </p:nvSpPr>
        <p:spPr>
          <a:xfrm>
            <a:off x="429435" y="1662657"/>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2"/>
          </p:nvPr>
        </p:nvSpPr>
        <p:spPr>
          <a:xfrm>
            <a:off x="429435" y="230241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3"/>
          </p:nvPr>
        </p:nvSpPr>
        <p:spPr>
          <a:xfrm>
            <a:off x="4591860" y="1662657"/>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5"/>
          <p:cNvSpPr>
            <a:spLocks noGrp="1"/>
          </p:cNvSpPr>
          <p:nvPr>
            <p:ph sz="quarter" idx="4"/>
          </p:nvPr>
        </p:nvSpPr>
        <p:spPr>
          <a:xfrm>
            <a:off x="4591860" y="230241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hasCustomPrompt="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Competency name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L 101 Objective Numbers with second level bullet">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228600" y="1325880"/>
            <a:ext cx="8534400" cy="723275"/>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800"/>
            </a:lvl2pPr>
          </a:lstStyle>
          <a:p>
            <a:pPr lvl="0"/>
            <a:r>
              <a:rPr lang="en-US" dirty="0" smtClean="0"/>
              <a:t>Question</a:t>
            </a:r>
          </a:p>
          <a:p>
            <a:pPr lvl="0"/>
            <a:r>
              <a:rPr lang="en-US" dirty="0" smtClean="0"/>
              <a:t>Question</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L 101 Discussion without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cxnSp>
        <p:nvCxnSpPr>
          <p:cNvPr id="12" name="Straight Connector 11"/>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9" name="TextBox 8"/>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Objectives</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hasCustomPrompt="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Chapter #:  </a:t>
            </a:r>
            <a:r>
              <a:rPr lang="en-US" dirty="0" err="1" smtClean="0"/>
              <a:t>CompetencyName</a:t>
            </a:r>
            <a:r>
              <a:rPr lang="en-US" dirty="0" smtClean="0"/>
              <a:t> Topic</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 Placeholder 13"/>
          <p:cNvSpPr>
            <a:spLocks noGrp="1"/>
          </p:cNvSpPr>
          <p:nvPr>
            <p:ph type="body" sz="quarter" idx="13"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6" name="Straight Connector 15"/>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L 101 chapter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baseline="0">
                <a:solidFill>
                  <a:srgbClr val="0091B5"/>
                </a:solidFill>
                <a:effectLst>
                  <a:outerShdw blurRad="38100" dist="38100" dir="2700000" algn="tl">
                    <a:srgbClr val="000000">
                      <a:alpha val="43137"/>
                    </a:srgbClr>
                  </a:outerShdw>
                </a:effectLst>
              </a:defRPr>
            </a:lvl1pPr>
          </a:lstStyle>
          <a:p>
            <a:pPr lvl="0"/>
            <a:r>
              <a:rPr lang="en-US" dirty="0" smtClean="0"/>
              <a:t>Chapter #:  </a:t>
            </a:r>
            <a:r>
              <a:rPr lang="en-US" dirty="0" err="1" smtClean="0"/>
              <a:t>CompetencyName</a:t>
            </a:r>
            <a:r>
              <a:rPr lang="en-US" dirty="0" smtClean="0"/>
              <a:t> Topic</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4" name="Text Placeholder 13"/>
          <p:cNvSpPr>
            <a:spLocks noGrp="1"/>
          </p:cNvSpPr>
          <p:nvPr>
            <p:ph type="body" sz="quarter" idx="12"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5" name="Straight Connector 14"/>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L 101 outer bullet with second level dash">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 typeface="Wingdings" pitchFamily="2" charset="2"/>
              <a:buNone/>
              <a:defRPr sz="1800"/>
            </a:lvl1pPr>
            <a:lvl3pPr marL="688975" indent="-227013">
              <a:spcBef>
                <a:spcPts val="0"/>
              </a:spcBef>
              <a:spcAft>
                <a:spcPts val="600"/>
              </a:spcAft>
              <a:buFont typeface="Wingdings" pitchFamily="2" charset="2"/>
              <a:buChar char="§"/>
              <a:defRPr/>
            </a:lvl3pPr>
            <a:lvl4pPr marL="914400" indent="-223838">
              <a:buFont typeface="Symbol" pitchFamily="18" charset="2"/>
              <a:buChar char="-"/>
              <a:defRPr sz="1600"/>
            </a:lvl4pPr>
          </a:lstStyle>
          <a:p>
            <a:pPr lvl="0"/>
            <a:r>
              <a:rPr lang="en-US" dirty="0" smtClean="0"/>
              <a:t>Click to edit Master Discussion styles</a:t>
            </a:r>
          </a:p>
          <a:p>
            <a:pPr lvl="2"/>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L 101 outer bullet with second level dash">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 typeface="Wingdings" pitchFamily="2" charset="2"/>
              <a:buNone/>
              <a:defRPr sz="1800"/>
            </a:lvl1pPr>
            <a:lvl3pPr marL="688975" indent="-227013">
              <a:spcBef>
                <a:spcPts val="0"/>
              </a:spcBef>
              <a:spcAft>
                <a:spcPts val="600"/>
              </a:spcAft>
              <a:buFont typeface="Wingdings" pitchFamily="2" charset="2"/>
              <a:buChar char="§"/>
              <a:defRPr/>
            </a:lvl3pPr>
            <a:lvl4pPr marL="914400" indent="-223838">
              <a:buFont typeface="Symbol" pitchFamily="18" charset="2"/>
              <a:buChar char="-"/>
              <a:defRPr sz="1600"/>
            </a:lvl4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382000" cy="1046440"/>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sz="1600"/>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L 101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Box 14"/>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Knowledge Check</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TL 101 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Placeholder</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4" name="Text Placeholder 13"/>
          <p:cNvSpPr>
            <a:spLocks noGrp="1"/>
          </p:cNvSpPr>
          <p:nvPr>
            <p:ph type="body" sz="quarter" idx="11"/>
          </p:nvPr>
        </p:nvSpPr>
        <p:spPr>
          <a:xfrm>
            <a:off x="228600" y="1325880"/>
            <a:ext cx="6553200" cy="2895600"/>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L 101 with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20" name="Straight Connector 19"/>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382000" cy="1046440"/>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sz="1600"/>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1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2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3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15.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10" Type="http://schemas.openxmlformats.org/officeDocument/2006/relationships/theme" Target="../theme/theme11.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4.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theme" Target="../theme/theme5.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6.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7.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8.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88" r:id="rId3"/>
    <p:sldLayoutId id="2147483803" r:id="rId4"/>
    <p:sldLayoutId id="2147483804" r:id="rId5"/>
    <p:sldLayoutId id="2147483781" r:id="rId6"/>
    <p:sldLayoutId id="2147483806" r:id="rId7"/>
    <p:sldLayoutId id="2147483782" r:id="rId8"/>
    <p:sldLayoutId id="2147483783" r:id="rId9"/>
    <p:sldLayoutId id="2147483786" r:id="rId10"/>
    <p:sldLayoutId id="2147483784" r:id="rId11"/>
    <p:sldLayoutId id="2147483805" r:id="rId12"/>
    <p:sldLayoutId id="2147483787" r:id="rId13"/>
    <p:sldLayoutId id="2147483785" r:id="rId14"/>
    <p:sldLayoutId id="2147483801" r:id="rId15"/>
    <p:sldLayoutId id="2147483809" r:id="rId16"/>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9730" name="Picture 2" descr="Boeing_RGBblue_largePPT"/>
          <p:cNvPicPr>
            <a:picLocks noChangeAspect="1" noChangeArrowheads="1"/>
          </p:cNvPicPr>
          <p:nvPr/>
        </p:nvPicPr>
        <p:blipFill>
          <a:blip r:embed="rId13"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Boeing_RGBblue_largePPT"/>
          <p:cNvPicPr>
            <a:picLocks noChangeAspect="1" noChangeArrowheads="1"/>
          </p:cNvPicPr>
          <p:nvPr/>
        </p:nvPicPr>
        <p:blipFill>
          <a:blip r:embed="rId2"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buFontTx/>
              <a:buNone/>
              <a:defRPr sz="700">
                <a:solidFill>
                  <a:srgbClr val="000000"/>
                </a:solidFill>
                <a:latin typeface="+mn-lt"/>
              </a:defRPr>
            </a:lvl1pPr>
          </a:lstStyle>
          <a:p>
            <a:pPr fontAlgn="base">
              <a:spcAft>
                <a:spcPct val="0"/>
              </a:spcAft>
              <a:defRPr/>
            </a:pPr>
            <a:fld id="{A5C18221-7F71-455B-B663-791FAC3D5D56}" type="slidenum">
              <a:rPr lang="en-US"/>
              <a:pPr fontAlgn="base">
                <a:spcAft>
                  <a:spcPct val="0"/>
                </a:spcAft>
                <a:defRPr/>
              </a:pPr>
              <a:t>‹#›</a:t>
            </a:fld>
            <a:endParaRPr lang="en-US" dirty="0"/>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284163"/>
          </a:xfrm>
          <a:prstGeom prst="rect">
            <a:avLst/>
          </a:prstGeom>
          <a:gradFill rotWithShape="1">
            <a:gsLst>
              <a:gs pos="0">
                <a:srgbClr val="0039A6"/>
              </a:gs>
              <a:gs pos="100000">
                <a:srgbClr val="3A75C4"/>
              </a:gs>
            </a:gsLst>
            <a:lin ang="0" scaled="1"/>
          </a:gradFill>
          <a:ln w="9525">
            <a:noFill/>
            <a:miter lim="800000"/>
            <a:headEnd type="none" w="sm" len="sm"/>
            <a:tailEnd type="none" w="sm" len="sm"/>
          </a:ln>
          <a:effectLst/>
        </p:spPr>
        <p:txBody>
          <a:bodyPr wrap="none" lIns="432000" tIns="0" rIns="0" bIns="0" anchor="ctr"/>
          <a:lstStyle/>
          <a:p>
            <a:pPr defTabSz="820738" eaLnBrk="0" fontAlgn="base" hangingPunct="0">
              <a:spcBef>
                <a:spcPct val="0"/>
              </a:spcBef>
              <a:spcAft>
                <a:spcPct val="0"/>
              </a:spcAft>
            </a:pPr>
            <a:r>
              <a:rPr lang="en-US" sz="1200" dirty="0">
                <a:solidFill>
                  <a:srgbClr val="FFFFFF"/>
                </a:solidFill>
              </a:rPr>
              <a:t>Business | </a:t>
            </a:r>
            <a:r>
              <a:rPr lang="en-US" sz="1200" b="1" dirty="0">
                <a:solidFill>
                  <a:srgbClr val="FFFFFF"/>
                </a:solidFill>
              </a:rPr>
              <a:t>Organization</a:t>
            </a:r>
          </a:p>
        </p:txBody>
      </p:sp>
      <p:sp>
        <p:nvSpPr>
          <p:cNvPr id="11267" name="Rectangle 3"/>
          <p:cNvSpPr>
            <a:spLocks noGrp="1" noChangeArrowheads="1"/>
          </p:cNvSpPr>
          <p:nvPr>
            <p:ph type="title"/>
          </p:nvPr>
        </p:nvSpPr>
        <p:spPr bwMode="auto">
          <a:xfrm>
            <a:off x="460375" y="366141"/>
            <a:ext cx="8255000" cy="88639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p>
            <a:pPr lvl="0"/>
            <a:r>
              <a:rPr lang="en-US" dirty="0" smtClean="0"/>
              <a:t>Click to edit Master title style</a:t>
            </a:r>
            <a:br>
              <a:rPr lang="en-US" dirty="0" smtClean="0"/>
            </a:br>
            <a:r>
              <a:rPr lang="en-US" dirty="0" smtClean="0"/>
              <a:t>Second line</a:t>
            </a:r>
          </a:p>
        </p:txBody>
      </p:sp>
      <p:sp>
        <p:nvSpPr>
          <p:cNvPr id="11268" name="Rectangle 4"/>
          <p:cNvSpPr>
            <a:spLocks noGrp="1" noChangeArrowheads="1"/>
          </p:cNvSpPr>
          <p:nvPr>
            <p:ph type="body" idx="1"/>
          </p:nvPr>
        </p:nvSpPr>
        <p:spPr bwMode="auto">
          <a:xfrm>
            <a:off x="460375" y="1692275"/>
            <a:ext cx="8255000" cy="16224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269" name="Rectangle 5"/>
          <p:cNvSpPr>
            <a:spLocks noChangeArrowheads="1"/>
          </p:cNvSpPr>
          <p:nvPr/>
        </p:nvSpPr>
        <p:spPr bwMode="auto">
          <a:xfrm>
            <a:off x="439738" y="6657975"/>
            <a:ext cx="2065337"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smtClean="0">
                <a:solidFill>
                  <a:srgbClr val="FFFFFF">
                    <a:lumMod val="50000"/>
                  </a:srgbClr>
                </a:solidFill>
              </a:rPr>
              <a:t>Copyright © 2014 Boeing. All rights reserved.</a:t>
            </a:r>
            <a:endParaRPr lang="en-US" sz="600" dirty="0">
              <a:solidFill>
                <a:srgbClr val="FFFFFF">
                  <a:lumMod val="50000"/>
                </a:srgbClr>
              </a:solidFill>
            </a:endParaRPr>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Lst>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hf hdr="0"/>
  <p:txStyles>
    <p:titleStyle>
      <a:lvl1pPr algn="l" defTabSz="1020763" rtl="0" fontAlgn="base">
        <a:lnSpc>
          <a:spcPct val="90000"/>
        </a:lnSpc>
        <a:spcBef>
          <a:spcPct val="0"/>
        </a:spcBef>
        <a:spcAft>
          <a:spcPct val="0"/>
        </a:spcAft>
        <a:defRPr sz="3200" b="1">
          <a:solidFill>
            <a:schemeClr val="tx2"/>
          </a:solidFill>
          <a:latin typeface="+mj-lt"/>
          <a:ea typeface="+mj-ea"/>
          <a:cs typeface="+mj-cs"/>
        </a:defRPr>
      </a:lvl1pPr>
      <a:lvl2pPr algn="l" defTabSz="1020763" rtl="0" fontAlgn="base">
        <a:lnSpc>
          <a:spcPct val="90000"/>
        </a:lnSpc>
        <a:spcBef>
          <a:spcPct val="0"/>
        </a:spcBef>
        <a:spcAft>
          <a:spcPct val="0"/>
        </a:spcAft>
        <a:defRPr sz="3200" b="1">
          <a:solidFill>
            <a:schemeClr val="tx2"/>
          </a:solidFill>
          <a:latin typeface="Arial" charset="0"/>
        </a:defRPr>
      </a:lvl2pPr>
      <a:lvl3pPr algn="l" defTabSz="1020763" rtl="0" fontAlgn="base">
        <a:lnSpc>
          <a:spcPct val="90000"/>
        </a:lnSpc>
        <a:spcBef>
          <a:spcPct val="0"/>
        </a:spcBef>
        <a:spcAft>
          <a:spcPct val="0"/>
        </a:spcAft>
        <a:defRPr sz="3200" b="1">
          <a:solidFill>
            <a:schemeClr val="tx2"/>
          </a:solidFill>
          <a:latin typeface="Arial" charset="0"/>
        </a:defRPr>
      </a:lvl3pPr>
      <a:lvl4pPr algn="l" defTabSz="1020763" rtl="0" fontAlgn="base">
        <a:lnSpc>
          <a:spcPct val="90000"/>
        </a:lnSpc>
        <a:spcBef>
          <a:spcPct val="0"/>
        </a:spcBef>
        <a:spcAft>
          <a:spcPct val="0"/>
        </a:spcAft>
        <a:defRPr sz="3200" b="1">
          <a:solidFill>
            <a:schemeClr val="tx2"/>
          </a:solidFill>
          <a:latin typeface="Arial" charset="0"/>
        </a:defRPr>
      </a:lvl4pPr>
      <a:lvl5pPr algn="l" defTabSz="1020763" rtl="0" fontAlgn="base">
        <a:lnSpc>
          <a:spcPct val="90000"/>
        </a:lnSpc>
        <a:spcBef>
          <a:spcPct val="0"/>
        </a:spcBef>
        <a:spcAft>
          <a:spcPct val="0"/>
        </a:spcAft>
        <a:defRPr sz="3200" b="1">
          <a:solidFill>
            <a:schemeClr val="tx2"/>
          </a:solidFill>
          <a:latin typeface="Arial" charset="0"/>
        </a:defRPr>
      </a:lvl5pPr>
      <a:lvl6pPr marL="457200" algn="l" defTabSz="1020763" rtl="0" fontAlgn="base">
        <a:lnSpc>
          <a:spcPct val="90000"/>
        </a:lnSpc>
        <a:spcBef>
          <a:spcPct val="0"/>
        </a:spcBef>
        <a:spcAft>
          <a:spcPct val="0"/>
        </a:spcAft>
        <a:defRPr sz="3200" b="1">
          <a:solidFill>
            <a:schemeClr val="tx2"/>
          </a:solidFill>
          <a:latin typeface="Arial" charset="0"/>
        </a:defRPr>
      </a:lvl6pPr>
      <a:lvl7pPr marL="914400" algn="l" defTabSz="1020763" rtl="0" fontAlgn="base">
        <a:lnSpc>
          <a:spcPct val="90000"/>
        </a:lnSpc>
        <a:spcBef>
          <a:spcPct val="0"/>
        </a:spcBef>
        <a:spcAft>
          <a:spcPct val="0"/>
        </a:spcAft>
        <a:defRPr sz="3200" b="1">
          <a:solidFill>
            <a:schemeClr val="tx2"/>
          </a:solidFill>
          <a:latin typeface="Arial" charset="0"/>
        </a:defRPr>
      </a:lvl7pPr>
      <a:lvl8pPr marL="1371600" algn="l" defTabSz="1020763" rtl="0" fontAlgn="base">
        <a:lnSpc>
          <a:spcPct val="90000"/>
        </a:lnSpc>
        <a:spcBef>
          <a:spcPct val="0"/>
        </a:spcBef>
        <a:spcAft>
          <a:spcPct val="0"/>
        </a:spcAft>
        <a:defRPr sz="3200" b="1">
          <a:solidFill>
            <a:schemeClr val="tx2"/>
          </a:solidFill>
          <a:latin typeface="Arial" charset="0"/>
        </a:defRPr>
      </a:lvl8pPr>
      <a:lvl9pPr marL="1828800" algn="l" defTabSz="1020763" rtl="0" fontAlgn="base">
        <a:lnSpc>
          <a:spcPct val="90000"/>
        </a:lnSpc>
        <a:spcBef>
          <a:spcPct val="0"/>
        </a:spcBef>
        <a:spcAft>
          <a:spcPct val="0"/>
        </a:spcAft>
        <a:defRPr sz="3200" b="1">
          <a:solidFill>
            <a:schemeClr val="tx2"/>
          </a:solidFill>
          <a:latin typeface="Arial" charset="0"/>
        </a:defRPr>
      </a:lvl9pPr>
    </p:titleStyle>
    <p:bodyStyle>
      <a:lvl1pPr marL="169863" indent="-169863" algn="l" defTabSz="820738" rtl="0" fontAlgn="base">
        <a:lnSpc>
          <a:spcPct val="90000"/>
        </a:lnSpc>
        <a:spcBef>
          <a:spcPct val="30000"/>
        </a:spcBef>
        <a:spcAft>
          <a:spcPct val="0"/>
        </a:spcAft>
        <a:buClr>
          <a:schemeClr val="tx2"/>
        </a:buClr>
        <a:buFont typeface="Wingdings" pitchFamily="2" charset="2"/>
        <a:buChar char="§"/>
        <a:defRPr sz="2200" b="1">
          <a:solidFill>
            <a:schemeClr val="tx1">
              <a:lumMod val="75000"/>
              <a:lumOff val="25000"/>
            </a:schemeClr>
          </a:solidFill>
          <a:latin typeface="+mn-lt"/>
          <a:ea typeface="+mn-ea"/>
          <a:cs typeface="+mn-cs"/>
        </a:defRPr>
      </a:lvl1pPr>
      <a:lvl2pPr marL="376238" indent="-204788" algn="l" defTabSz="820738" rtl="0" fontAlgn="base">
        <a:lnSpc>
          <a:spcPct val="90000"/>
        </a:lnSpc>
        <a:spcBef>
          <a:spcPct val="30000"/>
        </a:spcBef>
        <a:spcAft>
          <a:spcPct val="0"/>
        </a:spcAft>
        <a:buClr>
          <a:schemeClr val="tx2"/>
        </a:buClr>
        <a:buFont typeface="Wingdings" pitchFamily="2" charset="2"/>
        <a:buChar char="§"/>
        <a:defRPr sz="2000">
          <a:solidFill>
            <a:schemeClr val="tx1">
              <a:lumMod val="75000"/>
              <a:lumOff val="25000"/>
            </a:schemeClr>
          </a:solidFill>
          <a:latin typeface="+mn-lt"/>
        </a:defRPr>
      </a:lvl2pPr>
      <a:lvl3pPr marL="627063" indent="-185738"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3pPr>
      <a:lvl4pPr marL="792163" indent="-163513"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fontAlgn="base">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bwMode="auto">
          <a:xfrm>
            <a:off x="460375" y="366141"/>
            <a:ext cx="8255000" cy="88639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p>
            <a:pPr lvl="0"/>
            <a:r>
              <a:rPr lang="en-US" dirty="0" smtClean="0"/>
              <a:t>Click to edit Master title style</a:t>
            </a:r>
            <a:br>
              <a:rPr lang="en-US" dirty="0" smtClean="0"/>
            </a:br>
            <a:r>
              <a:rPr lang="en-US" dirty="0" smtClean="0"/>
              <a:t>Second line</a:t>
            </a:r>
          </a:p>
        </p:txBody>
      </p:sp>
      <p:sp>
        <p:nvSpPr>
          <p:cNvPr id="11268" name="Rectangle 4"/>
          <p:cNvSpPr>
            <a:spLocks noGrp="1" noChangeArrowheads="1"/>
          </p:cNvSpPr>
          <p:nvPr>
            <p:ph type="body" idx="1"/>
          </p:nvPr>
        </p:nvSpPr>
        <p:spPr bwMode="auto">
          <a:xfrm>
            <a:off x="460375" y="1692275"/>
            <a:ext cx="8255000" cy="16224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269" name="Rectangle 5"/>
          <p:cNvSpPr>
            <a:spLocks noChangeArrowheads="1"/>
          </p:cNvSpPr>
          <p:nvPr/>
        </p:nvSpPr>
        <p:spPr bwMode="auto">
          <a:xfrm>
            <a:off x="439738" y="6657975"/>
            <a:ext cx="2065337"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smtClean="0">
                <a:solidFill>
                  <a:srgbClr val="FFFFFF">
                    <a:lumMod val="50000"/>
                  </a:srgbClr>
                </a:solidFill>
              </a:rPr>
              <a:t>Copyright © 2014 Boeing. All rights reserved.</a:t>
            </a:r>
            <a:endParaRPr lang="en-US" sz="600" dirty="0">
              <a:solidFill>
                <a:srgbClr val="FFFFFF">
                  <a:lumMod val="50000"/>
                </a:srgbClr>
              </a:solidFill>
            </a:endParaRPr>
          </a:p>
        </p:txBody>
      </p:sp>
      <p:sp>
        <p:nvSpPr>
          <p:cNvPr id="11271" name="Rectangle 7"/>
          <p:cNvSpPr>
            <a:spLocks noGrp="1" noChangeArrowheads="1"/>
          </p:cNvSpPr>
          <p:nvPr>
            <p:ph type="ftr" sz="quarter" idx="3"/>
          </p:nvPr>
        </p:nvSpPr>
        <p:spPr bwMode="auto">
          <a:xfrm>
            <a:off x="2971800" y="6394450"/>
            <a:ext cx="3200400"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eaLnBrk="0" hangingPunct="0">
              <a:defRPr sz="1000" b="1">
                <a:solidFill>
                  <a:schemeClr val="bg1">
                    <a:lumMod val="50000"/>
                  </a:schemeClr>
                </a:solidFill>
              </a:defRPr>
            </a:lvl1pPr>
          </a:lstStyle>
          <a:p>
            <a:pPr fontAlgn="base">
              <a:spcBef>
                <a:spcPct val="0"/>
              </a:spcBef>
              <a:spcAft>
                <a:spcPct val="0"/>
              </a:spcAft>
            </a:pPr>
            <a:r>
              <a:rPr lang="en-US" dirty="0" smtClean="0">
                <a:solidFill>
                  <a:srgbClr val="FFFFFF">
                    <a:lumMod val="50000"/>
                  </a:srgbClr>
                </a:solidFill>
              </a:rPr>
              <a:t>BOEING PROPRIETARY</a:t>
            </a:r>
            <a:endParaRPr lang="en-US" dirty="0">
              <a:solidFill>
                <a:srgbClr val="FFFFFF">
                  <a:lumMod val="50000"/>
                </a:srgbClr>
              </a:solidFill>
            </a:endParaRPr>
          </a:p>
        </p:txBody>
      </p:sp>
      <p:sp>
        <p:nvSpPr>
          <p:cNvPr id="8" name="Slide Number Placeholder 7"/>
          <p:cNvSpPr>
            <a:spLocks noGrp="1" noChangeArrowheads="1"/>
          </p:cNvSpPr>
          <p:nvPr>
            <p:ph type="sldNum" sz="quarter" idx="4"/>
          </p:nvPr>
        </p:nvSpPr>
        <p:spPr bwMode="auto">
          <a:xfrm>
            <a:off x="6945313" y="6532563"/>
            <a:ext cx="1782762"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pPr fontAlgn="base">
              <a:spcBef>
                <a:spcPct val="0"/>
              </a:spcBef>
              <a:spcAft>
                <a:spcPct val="0"/>
              </a:spcAft>
            </a:pPr>
            <a:r>
              <a:rPr lang="en-US" dirty="0" smtClean="0">
                <a:solidFill>
                  <a:srgbClr val="FFFFFF">
                    <a:lumMod val="50000"/>
                  </a:srgbClr>
                </a:solidFill>
              </a:rPr>
              <a:t>Author, </a:t>
            </a:r>
            <a:fld id="{38A8B624-1104-44AB-A622-DFD23FAD2DB7}" type="datetime1">
              <a:rPr lang="en-US" smtClean="0">
                <a:solidFill>
                  <a:srgbClr val="FFFFFF">
                    <a:lumMod val="50000"/>
                  </a:srgbClr>
                </a:solidFill>
              </a:rPr>
              <a:pPr fontAlgn="base">
                <a:spcBef>
                  <a:spcPct val="0"/>
                </a:spcBef>
                <a:spcAft>
                  <a:spcPct val="0"/>
                </a:spcAft>
              </a:pPr>
              <a:t>1/14/2016</a:t>
            </a:fld>
            <a:r>
              <a:rPr lang="en-US" dirty="0" smtClean="0">
                <a:solidFill>
                  <a:srgbClr val="FFFFFF">
                    <a:lumMod val="50000"/>
                  </a:srgbClr>
                </a:solidFill>
              </a:rPr>
              <a:t>, Filename.ppt</a:t>
            </a:r>
            <a:r>
              <a:rPr lang="en-US" sz="800" dirty="0" smtClean="0">
                <a:solidFill>
                  <a:srgbClr val="FFFFFF">
                    <a:lumMod val="50000"/>
                  </a:srgbClr>
                </a:solidFill>
              </a:rPr>
              <a:t> </a:t>
            </a:r>
            <a:r>
              <a:rPr lang="en-US" sz="1000" dirty="0" smtClean="0">
                <a:solidFill>
                  <a:srgbClr val="FFFFFF">
                    <a:lumMod val="50000"/>
                  </a:srgbClr>
                </a:solidFill>
              </a:rPr>
              <a:t>| </a:t>
            </a:r>
            <a:fld id="{689318A1-174D-4DEE-8106-03A37B9BCF15}" type="slidenum">
              <a:rPr lang="en-US" sz="1000" smtClean="0">
                <a:solidFill>
                  <a:srgbClr val="FFFFFF">
                    <a:lumMod val="50000"/>
                  </a:srgbClr>
                </a:solidFill>
              </a:rPr>
              <a:pPr fontAlgn="base">
                <a:spcBef>
                  <a:spcPct val="0"/>
                </a:spcBef>
                <a:spcAft>
                  <a:spcPct val="0"/>
                </a:spcAft>
              </a:pPr>
              <a:t>‹#›</a:t>
            </a:fld>
            <a:endParaRPr lang="en-US" sz="1000" dirty="0">
              <a:solidFill>
                <a:srgbClr val="FFFFFF">
                  <a:lumMod val="50000"/>
                </a:srgbClr>
              </a:solidFill>
            </a:endParaRP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Lst>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hf hdr="0"/>
  <p:txStyles>
    <p:titleStyle>
      <a:lvl1pPr algn="l" defTabSz="1020763" rtl="0" fontAlgn="base">
        <a:lnSpc>
          <a:spcPct val="90000"/>
        </a:lnSpc>
        <a:spcBef>
          <a:spcPct val="0"/>
        </a:spcBef>
        <a:spcAft>
          <a:spcPct val="0"/>
        </a:spcAft>
        <a:defRPr sz="3200" b="1">
          <a:solidFill>
            <a:schemeClr val="tx2"/>
          </a:solidFill>
          <a:latin typeface="+mj-lt"/>
          <a:ea typeface="+mj-ea"/>
          <a:cs typeface="+mj-cs"/>
        </a:defRPr>
      </a:lvl1pPr>
      <a:lvl2pPr algn="l" defTabSz="1020763" rtl="0" fontAlgn="base">
        <a:lnSpc>
          <a:spcPct val="90000"/>
        </a:lnSpc>
        <a:spcBef>
          <a:spcPct val="0"/>
        </a:spcBef>
        <a:spcAft>
          <a:spcPct val="0"/>
        </a:spcAft>
        <a:defRPr sz="3200" b="1">
          <a:solidFill>
            <a:schemeClr val="tx2"/>
          </a:solidFill>
          <a:latin typeface="Arial" charset="0"/>
        </a:defRPr>
      </a:lvl2pPr>
      <a:lvl3pPr algn="l" defTabSz="1020763" rtl="0" fontAlgn="base">
        <a:lnSpc>
          <a:spcPct val="90000"/>
        </a:lnSpc>
        <a:spcBef>
          <a:spcPct val="0"/>
        </a:spcBef>
        <a:spcAft>
          <a:spcPct val="0"/>
        </a:spcAft>
        <a:defRPr sz="3200" b="1">
          <a:solidFill>
            <a:schemeClr val="tx2"/>
          </a:solidFill>
          <a:latin typeface="Arial" charset="0"/>
        </a:defRPr>
      </a:lvl3pPr>
      <a:lvl4pPr algn="l" defTabSz="1020763" rtl="0" fontAlgn="base">
        <a:lnSpc>
          <a:spcPct val="90000"/>
        </a:lnSpc>
        <a:spcBef>
          <a:spcPct val="0"/>
        </a:spcBef>
        <a:spcAft>
          <a:spcPct val="0"/>
        </a:spcAft>
        <a:defRPr sz="3200" b="1">
          <a:solidFill>
            <a:schemeClr val="tx2"/>
          </a:solidFill>
          <a:latin typeface="Arial" charset="0"/>
        </a:defRPr>
      </a:lvl4pPr>
      <a:lvl5pPr algn="l" defTabSz="1020763" rtl="0" fontAlgn="base">
        <a:lnSpc>
          <a:spcPct val="90000"/>
        </a:lnSpc>
        <a:spcBef>
          <a:spcPct val="0"/>
        </a:spcBef>
        <a:spcAft>
          <a:spcPct val="0"/>
        </a:spcAft>
        <a:defRPr sz="3200" b="1">
          <a:solidFill>
            <a:schemeClr val="tx2"/>
          </a:solidFill>
          <a:latin typeface="Arial" charset="0"/>
        </a:defRPr>
      </a:lvl5pPr>
      <a:lvl6pPr marL="457200" algn="l" defTabSz="1020763" rtl="0" fontAlgn="base">
        <a:lnSpc>
          <a:spcPct val="90000"/>
        </a:lnSpc>
        <a:spcBef>
          <a:spcPct val="0"/>
        </a:spcBef>
        <a:spcAft>
          <a:spcPct val="0"/>
        </a:spcAft>
        <a:defRPr sz="3200" b="1">
          <a:solidFill>
            <a:schemeClr val="tx2"/>
          </a:solidFill>
          <a:latin typeface="Arial" charset="0"/>
        </a:defRPr>
      </a:lvl6pPr>
      <a:lvl7pPr marL="914400" algn="l" defTabSz="1020763" rtl="0" fontAlgn="base">
        <a:lnSpc>
          <a:spcPct val="90000"/>
        </a:lnSpc>
        <a:spcBef>
          <a:spcPct val="0"/>
        </a:spcBef>
        <a:spcAft>
          <a:spcPct val="0"/>
        </a:spcAft>
        <a:defRPr sz="3200" b="1">
          <a:solidFill>
            <a:schemeClr val="tx2"/>
          </a:solidFill>
          <a:latin typeface="Arial" charset="0"/>
        </a:defRPr>
      </a:lvl7pPr>
      <a:lvl8pPr marL="1371600" algn="l" defTabSz="1020763" rtl="0" fontAlgn="base">
        <a:lnSpc>
          <a:spcPct val="90000"/>
        </a:lnSpc>
        <a:spcBef>
          <a:spcPct val="0"/>
        </a:spcBef>
        <a:spcAft>
          <a:spcPct val="0"/>
        </a:spcAft>
        <a:defRPr sz="3200" b="1">
          <a:solidFill>
            <a:schemeClr val="tx2"/>
          </a:solidFill>
          <a:latin typeface="Arial" charset="0"/>
        </a:defRPr>
      </a:lvl8pPr>
      <a:lvl9pPr marL="1828800" algn="l" defTabSz="1020763" rtl="0" fontAlgn="base">
        <a:lnSpc>
          <a:spcPct val="90000"/>
        </a:lnSpc>
        <a:spcBef>
          <a:spcPct val="0"/>
        </a:spcBef>
        <a:spcAft>
          <a:spcPct val="0"/>
        </a:spcAft>
        <a:defRPr sz="3200" b="1">
          <a:solidFill>
            <a:schemeClr val="tx2"/>
          </a:solidFill>
          <a:latin typeface="Arial" charset="0"/>
        </a:defRPr>
      </a:lvl9pPr>
    </p:titleStyle>
    <p:bodyStyle>
      <a:lvl1pPr marL="169863" indent="-169863" algn="l" defTabSz="820738" rtl="0" fontAlgn="base">
        <a:lnSpc>
          <a:spcPct val="90000"/>
        </a:lnSpc>
        <a:spcBef>
          <a:spcPct val="30000"/>
        </a:spcBef>
        <a:spcAft>
          <a:spcPct val="0"/>
        </a:spcAft>
        <a:buClr>
          <a:schemeClr val="tx2"/>
        </a:buClr>
        <a:buFont typeface="Wingdings" pitchFamily="2" charset="2"/>
        <a:buChar char="§"/>
        <a:defRPr sz="2200" b="1">
          <a:solidFill>
            <a:schemeClr val="tx1">
              <a:lumMod val="75000"/>
              <a:lumOff val="25000"/>
            </a:schemeClr>
          </a:solidFill>
          <a:latin typeface="+mn-lt"/>
          <a:ea typeface="+mn-ea"/>
          <a:cs typeface="+mn-cs"/>
        </a:defRPr>
      </a:lvl1pPr>
      <a:lvl2pPr marL="376238" indent="-204788" algn="l" defTabSz="820738" rtl="0" fontAlgn="base">
        <a:lnSpc>
          <a:spcPct val="90000"/>
        </a:lnSpc>
        <a:spcBef>
          <a:spcPct val="30000"/>
        </a:spcBef>
        <a:spcAft>
          <a:spcPct val="0"/>
        </a:spcAft>
        <a:buClr>
          <a:schemeClr val="tx2"/>
        </a:buClr>
        <a:buFont typeface="Wingdings" pitchFamily="2" charset="2"/>
        <a:buChar char="§"/>
        <a:defRPr sz="2000">
          <a:solidFill>
            <a:schemeClr val="tx1">
              <a:lumMod val="75000"/>
              <a:lumOff val="25000"/>
            </a:schemeClr>
          </a:solidFill>
          <a:latin typeface="+mn-lt"/>
        </a:defRPr>
      </a:lvl2pPr>
      <a:lvl3pPr marL="627063" indent="-185738"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3pPr>
      <a:lvl4pPr marL="792163" indent="-163513"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fontAlgn="base">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284163"/>
          </a:xfrm>
          <a:prstGeom prst="rect">
            <a:avLst/>
          </a:prstGeom>
          <a:gradFill rotWithShape="1">
            <a:gsLst>
              <a:gs pos="0">
                <a:srgbClr val="0039A6"/>
              </a:gs>
              <a:gs pos="100000">
                <a:srgbClr val="3A75C4"/>
              </a:gs>
            </a:gsLst>
            <a:lin ang="0" scaled="1"/>
          </a:gradFill>
          <a:ln w="9525">
            <a:noFill/>
            <a:miter lim="800000"/>
            <a:headEnd type="none" w="sm" len="sm"/>
            <a:tailEnd type="none" w="sm" len="sm"/>
          </a:ln>
          <a:effectLst/>
        </p:spPr>
        <p:txBody>
          <a:bodyPr wrap="none" lIns="432000" tIns="0" rIns="0" bIns="0" anchor="ctr"/>
          <a:lstStyle/>
          <a:p>
            <a:pPr defTabSz="820738" eaLnBrk="0" fontAlgn="base" hangingPunct="0">
              <a:spcBef>
                <a:spcPct val="0"/>
              </a:spcBef>
              <a:spcAft>
                <a:spcPct val="0"/>
              </a:spcAft>
            </a:pPr>
            <a:r>
              <a:rPr lang="en-US" sz="1200" dirty="0">
                <a:solidFill>
                  <a:srgbClr val="FFFFFF"/>
                </a:solidFill>
              </a:rPr>
              <a:t>Business | </a:t>
            </a:r>
            <a:r>
              <a:rPr lang="en-US" sz="1200" b="1" dirty="0">
                <a:solidFill>
                  <a:srgbClr val="FFFFFF"/>
                </a:solidFill>
              </a:rPr>
              <a:t>Organization</a:t>
            </a:r>
          </a:p>
        </p:txBody>
      </p:sp>
      <p:sp>
        <p:nvSpPr>
          <p:cNvPr id="11267" name="Rectangle 3"/>
          <p:cNvSpPr>
            <a:spLocks noGrp="1" noChangeArrowheads="1"/>
          </p:cNvSpPr>
          <p:nvPr>
            <p:ph type="title"/>
          </p:nvPr>
        </p:nvSpPr>
        <p:spPr bwMode="auto">
          <a:xfrm>
            <a:off x="460375" y="366141"/>
            <a:ext cx="8255000" cy="88639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p>
            <a:pPr lvl="0"/>
            <a:r>
              <a:rPr lang="en-US" dirty="0" smtClean="0"/>
              <a:t>Click to edit Master title style</a:t>
            </a:r>
            <a:br>
              <a:rPr lang="en-US" dirty="0" smtClean="0"/>
            </a:br>
            <a:r>
              <a:rPr lang="en-US" dirty="0" smtClean="0"/>
              <a:t>Second line</a:t>
            </a:r>
          </a:p>
        </p:txBody>
      </p:sp>
      <p:sp>
        <p:nvSpPr>
          <p:cNvPr id="11268" name="Rectangle 4"/>
          <p:cNvSpPr>
            <a:spLocks noGrp="1" noChangeArrowheads="1"/>
          </p:cNvSpPr>
          <p:nvPr>
            <p:ph type="body" idx="1"/>
          </p:nvPr>
        </p:nvSpPr>
        <p:spPr bwMode="auto">
          <a:xfrm>
            <a:off x="460375" y="1692275"/>
            <a:ext cx="8255000" cy="16224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269" name="Rectangle 5"/>
          <p:cNvSpPr>
            <a:spLocks noChangeArrowheads="1"/>
          </p:cNvSpPr>
          <p:nvPr/>
        </p:nvSpPr>
        <p:spPr bwMode="auto">
          <a:xfrm>
            <a:off x="439738" y="6657975"/>
            <a:ext cx="2065337"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fontAlgn="base" hangingPunct="0">
              <a:spcBef>
                <a:spcPct val="0"/>
              </a:spcBef>
              <a:spcAft>
                <a:spcPct val="0"/>
              </a:spcAft>
            </a:pPr>
            <a:r>
              <a:rPr lang="en-US" sz="600" dirty="0" smtClean="0">
                <a:solidFill>
                  <a:srgbClr val="FFFFFF">
                    <a:lumMod val="50000"/>
                  </a:srgbClr>
                </a:solidFill>
              </a:rPr>
              <a:t>Copyright © 2014 Boeing. All rights reserved.</a:t>
            </a:r>
            <a:endParaRPr lang="en-US" sz="600" dirty="0">
              <a:solidFill>
                <a:srgbClr val="FFFFFF">
                  <a:lumMod val="50000"/>
                </a:srgbClr>
              </a:solidFill>
            </a:endParaRPr>
          </a:p>
        </p:txBody>
      </p:sp>
    </p:spTree>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Lst>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hf hdr="0"/>
  <p:txStyles>
    <p:titleStyle>
      <a:lvl1pPr algn="l" defTabSz="1020763" rtl="0" fontAlgn="base">
        <a:lnSpc>
          <a:spcPct val="90000"/>
        </a:lnSpc>
        <a:spcBef>
          <a:spcPct val="0"/>
        </a:spcBef>
        <a:spcAft>
          <a:spcPct val="0"/>
        </a:spcAft>
        <a:defRPr sz="3200" b="1">
          <a:solidFill>
            <a:schemeClr val="tx2"/>
          </a:solidFill>
          <a:latin typeface="+mj-lt"/>
          <a:ea typeface="+mj-ea"/>
          <a:cs typeface="+mj-cs"/>
        </a:defRPr>
      </a:lvl1pPr>
      <a:lvl2pPr algn="l" defTabSz="1020763" rtl="0" fontAlgn="base">
        <a:lnSpc>
          <a:spcPct val="90000"/>
        </a:lnSpc>
        <a:spcBef>
          <a:spcPct val="0"/>
        </a:spcBef>
        <a:spcAft>
          <a:spcPct val="0"/>
        </a:spcAft>
        <a:defRPr sz="3200" b="1">
          <a:solidFill>
            <a:schemeClr val="tx2"/>
          </a:solidFill>
          <a:latin typeface="Arial" charset="0"/>
        </a:defRPr>
      </a:lvl2pPr>
      <a:lvl3pPr algn="l" defTabSz="1020763" rtl="0" fontAlgn="base">
        <a:lnSpc>
          <a:spcPct val="90000"/>
        </a:lnSpc>
        <a:spcBef>
          <a:spcPct val="0"/>
        </a:spcBef>
        <a:spcAft>
          <a:spcPct val="0"/>
        </a:spcAft>
        <a:defRPr sz="3200" b="1">
          <a:solidFill>
            <a:schemeClr val="tx2"/>
          </a:solidFill>
          <a:latin typeface="Arial" charset="0"/>
        </a:defRPr>
      </a:lvl3pPr>
      <a:lvl4pPr algn="l" defTabSz="1020763" rtl="0" fontAlgn="base">
        <a:lnSpc>
          <a:spcPct val="90000"/>
        </a:lnSpc>
        <a:spcBef>
          <a:spcPct val="0"/>
        </a:spcBef>
        <a:spcAft>
          <a:spcPct val="0"/>
        </a:spcAft>
        <a:defRPr sz="3200" b="1">
          <a:solidFill>
            <a:schemeClr val="tx2"/>
          </a:solidFill>
          <a:latin typeface="Arial" charset="0"/>
        </a:defRPr>
      </a:lvl4pPr>
      <a:lvl5pPr algn="l" defTabSz="1020763" rtl="0" fontAlgn="base">
        <a:lnSpc>
          <a:spcPct val="90000"/>
        </a:lnSpc>
        <a:spcBef>
          <a:spcPct val="0"/>
        </a:spcBef>
        <a:spcAft>
          <a:spcPct val="0"/>
        </a:spcAft>
        <a:defRPr sz="3200" b="1">
          <a:solidFill>
            <a:schemeClr val="tx2"/>
          </a:solidFill>
          <a:latin typeface="Arial" charset="0"/>
        </a:defRPr>
      </a:lvl5pPr>
      <a:lvl6pPr marL="457200" algn="l" defTabSz="1020763" rtl="0" fontAlgn="base">
        <a:lnSpc>
          <a:spcPct val="90000"/>
        </a:lnSpc>
        <a:spcBef>
          <a:spcPct val="0"/>
        </a:spcBef>
        <a:spcAft>
          <a:spcPct val="0"/>
        </a:spcAft>
        <a:defRPr sz="3200" b="1">
          <a:solidFill>
            <a:schemeClr val="tx2"/>
          </a:solidFill>
          <a:latin typeface="Arial" charset="0"/>
        </a:defRPr>
      </a:lvl6pPr>
      <a:lvl7pPr marL="914400" algn="l" defTabSz="1020763" rtl="0" fontAlgn="base">
        <a:lnSpc>
          <a:spcPct val="90000"/>
        </a:lnSpc>
        <a:spcBef>
          <a:spcPct val="0"/>
        </a:spcBef>
        <a:spcAft>
          <a:spcPct val="0"/>
        </a:spcAft>
        <a:defRPr sz="3200" b="1">
          <a:solidFill>
            <a:schemeClr val="tx2"/>
          </a:solidFill>
          <a:latin typeface="Arial" charset="0"/>
        </a:defRPr>
      </a:lvl7pPr>
      <a:lvl8pPr marL="1371600" algn="l" defTabSz="1020763" rtl="0" fontAlgn="base">
        <a:lnSpc>
          <a:spcPct val="90000"/>
        </a:lnSpc>
        <a:spcBef>
          <a:spcPct val="0"/>
        </a:spcBef>
        <a:spcAft>
          <a:spcPct val="0"/>
        </a:spcAft>
        <a:defRPr sz="3200" b="1">
          <a:solidFill>
            <a:schemeClr val="tx2"/>
          </a:solidFill>
          <a:latin typeface="Arial" charset="0"/>
        </a:defRPr>
      </a:lvl8pPr>
      <a:lvl9pPr marL="1828800" algn="l" defTabSz="1020763" rtl="0" fontAlgn="base">
        <a:lnSpc>
          <a:spcPct val="90000"/>
        </a:lnSpc>
        <a:spcBef>
          <a:spcPct val="0"/>
        </a:spcBef>
        <a:spcAft>
          <a:spcPct val="0"/>
        </a:spcAft>
        <a:defRPr sz="3200" b="1">
          <a:solidFill>
            <a:schemeClr val="tx2"/>
          </a:solidFill>
          <a:latin typeface="Arial" charset="0"/>
        </a:defRPr>
      </a:lvl9pPr>
    </p:titleStyle>
    <p:bodyStyle>
      <a:lvl1pPr marL="169863" indent="-169863" algn="l" defTabSz="820738" rtl="0" fontAlgn="base">
        <a:lnSpc>
          <a:spcPct val="90000"/>
        </a:lnSpc>
        <a:spcBef>
          <a:spcPct val="30000"/>
        </a:spcBef>
        <a:spcAft>
          <a:spcPct val="0"/>
        </a:spcAft>
        <a:buClr>
          <a:schemeClr val="tx2"/>
        </a:buClr>
        <a:buFont typeface="Wingdings" pitchFamily="2" charset="2"/>
        <a:buChar char="§"/>
        <a:defRPr sz="2200" b="1">
          <a:solidFill>
            <a:schemeClr val="tx1">
              <a:lumMod val="75000"/>
              <a:lumOff val="25000"/>
            </a:schemeClr>
          </a:solidFill>
          <a:latin typeface="+mn-lt"/>
          <a:ea typeface="+mn-ea"/>
          <a:cs typeface="+mn-cs"/>
        </a:defRPr>
      </a:lvl1pPr>
      <a:lvl2pPr marL="376238" indent="-204788" algn="l" defTabSz="820738" rtl="0" fontAlgn="base">
        <a:lnSpc>
          <a:spcPct val="90000"/>
        </a:lnSpc>
        <a:spcBef>
          <a:spcPct val="30000"/>
        </a:spcBef>
        <a:spcAft>
          <a:spcPct val="0"/>
        </a:spcAft>
        <a:buClr>
          <a:schemeClr val="tx2"/>
        </a:buClr>
        <a:buFont typeface="Wingdings" pitchFamily="2" charset="2"/>
        <a:buChar char="§"/>
        <a:defRPr sz="2000">
          <a:solidFill>
            <a:schemeClr val="tx1">
              <a:lumMod val="75000"/>
              <a:lumOff val="25000"/>
            </a:schemeClr>
          </a:solidFill>
          <a:latin typeface="+mn-lt"/>
        </a:defRPr>
      </a:lvl2pPr>
      <a:lvl3pPr marL="627063" indent="-185738"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3pPr>
      <a:lvl4pPr marL="792163" indent="-163513" algn="l" defTabSz="820738" rtl="0" fontAlgn="base">
        <a:lnSpc>
          <a:spcPct val="90000"/>
        </a:lnSpc>
        <a:spcBef>
          <a:spcPct val="30000"/>
        </a:spcBef>
        <a:spcAft>
          <a:spcPct val="0"/>
        </a:spcAft>
        <a:buClr>
          <a:schemeClr val="tx2"/>
        </a:buClr>
        <a:buFont typeface="Arial" charset="0"/>
        <a:buChar char="–"/>
        <a:defRPr>
          <a:solidFill>
            <a:schemeClr val="tx1">
              <a:lumMod val="75000"/>
              <a:lumOff val="25000"/>
            </a:schemeClr>
          </a:solidFill>
          <a:latin typeface="+mn-lt"/>
        </a:defRPr>
      </a:lvl4pPr>
      <a:lvl5pPr marL="957263" indent="-163513" algn="l" defTabSz="820738" rtl="0" fontAlgn="base">
        <a:lnSpc>
          <a:spcPct val="90000"/>
        </a:lnSpc>
        <a:spcBef>
          <a:spcPct val="30000"/>
        </a:spcBef>
        <a:spcAft>
          <a:spcPct val="0"/>
        </a:spcAft>
        <a:buClr>
          <a:schemeClr val="tx2"/>
        </a:buClr>
        <a:buFont typeface="Arial" charset="0"/>
        <a:buChar char="–"/>
        <a:defRPr sz="1600">
          <a:solidFill>
            <a:schemeClr val="tx1">
              <a:lumMod val="75000"/>
              <a:lumOff val="25000"/>
            </a:schemeClr>
          </a:solidFill>
          <a:latin typeface="+mn-lt"/>
        </a:defRPr>
      </a:lvl5pPr>
      <a:lvl6pPr marL="14144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fontAlgn="base">
        <a:lnSpc>
          <a:spcPct val="90000"/>
        </a:lnSpc>
        <a:spcBef>
          <a:spcPct val="30000"/>
        </a:spcBef>
        <a:spcAft>
          <a:spcPct val="0"/>
        </a:spcAft>
        <a:buClr>
          <a:schemeClr val="tx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mindtools.com/pages/article/newPPM_89.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mediate.com/articles/thicks.cf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hyperlink" Target="http://leanplus.web.boeing.com/FL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leanplus.web.boeing.com/FLL/"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53.xm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41.png"/><Relationship Id="rId5" Type="http://schemas.openxmlformats.org/officeDocument/2006/relationships/image" Target="../media/image52.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39.png"/><Relationship Id="rId1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6.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2.png"/><Relationship Id="rId21" Type="http://schemas.openxmlformats.org/officeDocument/2006/relationships/image" Target="../media/image71.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61.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3.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1.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jpeg"/><Relationship Id="rId7"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31.jpe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31.jpe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9.emf"/><Relationship Id="rId7" Type="http://schemas.openxmlformats.org/officeDocument/2006/relationships/image" Target="../media/image92.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18.emf"/></Relationships>
</file>

<file path=ppt/slides/_rels/slide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hyperlink" Target="http://ilj.org/publications/docs/Facilitation_Skills_Developing_Facilitative_Leadership.pdf" TargetMode="External"/><Relationship Id="rId7" Type="http://schemas.openxmlformats.org/officeDocument/2006/relationships/image" Target="../media/image91.emf"/><Relationship Id="rId2" Type="http://schemas.openxmlformats.org/officeDocument/2006/relationships/notesSlide" Target="../notesSlides/notesSlide80.xml"/><Relationship Id="rId1" Type="http://schemas.openxmlformats.org/officeDocument/2006/relationships/slideLayout" Target="../slideLayouts/slideLayout42.xml"/><Relationship Id="rId6" Type="http://schemas.openxmlformats.org/officeDocument/2006/relationships/image" Target="../media/image18.emf"/><Relationship Id="rId5" Type="http://schemas.openxmlformats.org/officeDocument/2006/relationships/image" Target="../media/image89.emf"/><Relationship Id="rId4" Type="http://schemas.openxmlformats.org/officeDocument/2006/relationships/image" Target="../media/image17.emf"/><Relationship Id="rId9" Type="http://schemas.openxmlformats.org/officeDocument/2006/relationships/image" Target="../media/image90.emf"/></Relationships>
</file>

<file path=ppt/slides/_rels/slide81.xml.rels><?xml version="1.0" encoding="UTF-8" standalone="yes"?>
<Relationships xmlns="http://schemas.openxmlformats.org/package/2006/relationships"><Relationship Id="rId8" Type="http://schemas.openxmlformats.org/officeDocument/2006/relationships/hyperlink" Target="http://ilj.org/publications/docs/Facilitation_Skills_Developing_Facilitative_Leadership.pdf" TargetMode="External"/><Relationship Id="rId3" Type="http://schemas.openxmlformats.org/officeDocument/2006/relationships/image" Target="../media/image18.emf"/><Relationship Id="rId7" Type="http://schemas.openxmlformats.org/officeDocument/2006/relationships/image" Target="../media/image90.emf"/><Relationship Id="rId2" Type="http://schemas.openxmlformats.org/officeDocument/2006/relationships/notesSlide" Target="../notesSlides/notesSlide81.xml"/><Relationship Id="rId1" Type="http://schemas.openxmlformats.org/officeDocument/2006/relationships/slideLayout" Target="../slideLayouts/slideLayout42.xml"/><Relationship Id="rId6" Type="http://schemas.openxmlformats.org/officeDocument/2006/relationships/image" Target="../media/image89.emf"/><Relationship Id="rId5" Type="http://schemas.openxmlformats.org/officeDocument/2006/relationships/image" Target="../media/image91.emf"/><Relationship Id="rId4" Type="http://schemas.openxmlformats.org/officeDocument/2006/relationships/image" Target="../media/image92.emf"/></Relationships>
</file>

<file path=ppt/slides/_rels/slide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2.xml"/><Relationship Id="rId1" Type="http://schemas.openxmlformats.org/officeDocument/2006/relationships/slideLayout" Target="../slideLayouts/slideLayout42.xml"/><Relationship Id="rId4" Type="http://schemas.openxmlformats.org/officeDocument/2006/relationships/hyperlink" Target="http://ilj.org/publications/docs/Facilitation_Skills_Developing_Facilitative_Leadership.pdf"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9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9.emf"/><Relationship Id="rId7" Type="http://schemas.openxmlformats.org/officeDocument/2006/relationships/image" Target="../media/image92.em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18.emf"/></Relationships>
</file>

<file path=ppt/slides/_rels/slide92.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90.emf"/><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18.emf"/></Relationships>
</file>

<file path=ppt/slides/_rels/slide9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9.emf"/><Relationship Id="rId7" Type="http://schemas.openxmlformats.org/officeDocument/2006/relationships/image" Target="../media/image92.emf"/><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hyperlink" Target="https://fll.web.boeing.com/filespub/DoK_TL_101Trust/BUILDINGTrust101_SB_BuildingTrust.pdf" TargetMode="Externa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ctr"/>
            <a:r>
              <a:rPr lang="en-US" dirty="0" smtClean="0"/>
              <a:t>Transformational Leadership – 101</a:t>
            </a:r>
          </a:p>
        </p:txBody>
      </p:sp>
      <p:sp>
        <p:nvSpPr>
          <p:cNvPr id="5" name="Subtitle 4"/>
          <p:cNvSpPr>
            <a:spLocks noGrp="1"/>
          </p:cNvSpPr>
          <p:nvPr>
            <p:ph type="subTitle" idx="1"/>
          </p:nvPr>
        </p:nvSpPr>
        <p:spPr>
          <a:xfrm>
            <a:off x="4191000" y="4558352"/>
            <a:ext cx="4953000" cy="1842448"/>
          </a:xfrm>
        </p:spPr>
        <p:txBody>
          <a:bodyPr/>
          <a:lstStyle/>
          <a:p>
            <a:r>
              <a:rPr lang="en-US" dirty="0" smtClean="0"/>
              <a:t>Facilitating Groups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10</a:t>
            </a:fld>
            <a:endParaRPr lang="en-US" kern="0" dirty="0">
              <a:solidFill>
                <a:sysClr val="windowText" lastClr="000000"/>
              </a:solidFill>
            </a:endParaRPr>
          </a:p>
        </p:txBody>
      </p:sp>
      <p:sp>
        <p:nvSpPr>
          <p:cNvPr id="8" name="TextBox 7"/>
          <p:cNvSpPr txBox="1"/>
          <p:nvPr/>
        </p:nvSpPr>
        <p:spPr>
          <a:xfrm>
            <a:off x="228600" y="1325880"/>
            <a:ext cx="8382000" cy="369332"/>
          </a:xfrm>
          <a:prstGeom prst="rect">
            <a:avLst/>
          </a:prstGeom>
          <a:noFill/>
        </p:spPr>
        <p:txBody>
          <a:bodyPr wrap="square" rtlCol="0">
            <a:spAutoFit/>
          </a:bodyPr>
          <a:lstStyle/>
          <a:p>
            <a:pPr marL="914400" indent="-914400"/>
            <a:r>
              <a:rPr lang="en-US" b="1" dirty="0" smtClean="0"/>
              <a:t>Video:  	</a:t>
            </a:r>
            <a:r>
              <a:rPr lang="en-US" dirty="0" smtClean="0"/>
              <a:t>Using Facilitation Skills as a Manager – What is Facilitation, 1 minute</a:t>
            </a:r>
            <a:endParaRPr lang="en-US" sz="1400" baseline="60000" dirty="0" smtClean="0"/>
          </a:p>
        </p:txBody>
      </p:sp>
      <p:sp>
        <p:nvSpPr>
          <p:cNvPr id="5" name="Rectangle 4"/>
          <p:cNvSpPr/>
          <p:nvPr/>
        </p:nvSpPr>
        <p:spPr>
          <a:xfrm>
            <a:off x="228600" y="3493008"/>
            <a:ext cx="8686800" cy="1077218"/>
          </a:xfrm>
          <a:prstGeom prst="rect">
            <a:avLst/>
          </a:prstGeom>
        </p:spPr>
        <p:txBody>
          <a:bodyPr wrap="square">
            <a:spAutoFit/>
          </a:bodyPr>
          <a:lstStyle/>
          <a:p>
            <a:pPr marL="339725" indent="-339725">
              <a:spcAft>
                <a:spcPts val="600"/>
              </a:spcAft>
              <a:buClr>
                <a:srgbClr val="3333CC"/>
              </a:buClr>
            </a:pPr>
            <a:r>
              <a:rPr lang="en-US" b="1" dirty="0" smtClean="0"/>
              <a:t>Discussion questions:</a:t>
            </a:r>
          </a:p>
          <a:p>
            <a:pPr marL="684213" lvl="1" indent="-233363">
              <a:spcAft>
                <a:spcPts val="600"/>
              </a:spcAft>
              <a:buClr>
                <a:srgbClr val="3333CC"/>
              </a:buClr>
              <a:buFont typeface="Wingdings" pitchFamily="2" charset="2"/>
              <a:buChar char="§"/>
            </a:pPr>
            <a:r>
              <a:rPr lang="en-US" dirty="0" smtClean="0"/>
              <a:t>What skills did Roger utilize to facilitate the conversation?</a:t>
            </a:r>
          </a:p>
          <a:p>
            <a:pPr marL="684213" lvl="1" indent="-233363">
              <a:spcAft>
                <a:spcPts val="600"/>
              </a:spcAft>
              <a:buClr>
                <a:srgbClr val="3333CC"/>
              </a:buClr>
            </a:pPr>
            <a:endParaRPr lang="en-US" dirty="0" smtClean="0"/>
          </a:p>
        </p:txBody>
      </p:sp>
      <p:sp>
        <p:nvSpPr>
          <p:cNvPr id="9" name="Title 8"/>
          <p:cNvSpPr>
            <a:spLocks noGrp="1"/>
          </p:cNvSpPr>
          <p:nvPr>
            <p:ph type="title"/>
          </p:nvPr>
        </p:nvSpPr>
        <p:spPr/>
        <p:txBody>
          <a:bodyPr/>
          <a:lstStyle/>
          <a:p>
            <a:r>
              <a:rPr lang="en-US" dirty="0" smtClean="0"/>
              <a:t>	Defining Facilitation:  Video</a:t>
            </a:r>
            <a:endParaRPr lang="en-US" dirty="0"/>
          </a:p>
        </p:txBody>
      </p:sp>
      <p:sp>
        <p:nvSpPr>
          <p:cNvPr id="10" name="TextBox 9"/>
          <p:cNvSpPr txBox="1"/>
          <p:nvPr/>
        </p:nvSpPr>
        <p:spPr>
          <a:xfrm>
            <a:off x="237744" y="6309359"/>
            <a:ext cx="8907698" cy="310896"/>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11</a:t>
            </a:fld>
            <a:endParaRPr lang="en-US" kern="0" dirty="0">
              <a:solidFill>
                <a:sysClr val="windowText" lastClr="000000"/>
              </a:solidFill>
            </a:endParaRPr>
          </a:p>
        </p:txBody>
      </p:sp>
      <p:sp>
        <p:nvSpPr>
          <p:cNvPr id="8" name="TextBox 7"/>
          <p:cNvSpPr txBox="1"/>
          <p:nvPr/>
        </p:nvSpPr>
        <p:spPr>
          <a:xfrm>
            <a:off x="228600" y="1325880"/>
            <a:ext cx="8382000" cy="369332"/>
          </a:xfrm>
          <a:prstGeom prst="rect">
            <a:avLst/>
          </a:prstGeom>
          <a:noFill/>
        </p:spPr>
        <p:txBody>
          <a:bodyPr wrap="square" rtlCol="0">
            <a:spAutoFit/>
          </a:bodyPr>
          <a:lstStyle/>
          <a:p>
            <a:pPr marL="914400" indent="-914400"/>
            <a:r>
              <a:rPr lang="en-US" b="1" dirty="0" smtClean="0"/>
              <a:t>Video:  	</a:t>
            </a:r>
            <a:r>
              <a:rPr lang="en-US" dirty="0" smtClean="0"/>
              <a:t>Using Facilitation Skills as a Manager – Facilitation Isn’t Easy, 1 minute</a:t>
            </a:r>
            <a:endParaRPr lang="en-US" sz="1400" baseline="60000" dirty="0" smtClean="0"/>
          </a:p>
        </p:txBody>
      </p:sp>
      <p:sp>
        <p:nvSpPr>
          <p:cNvPr id="5" name="Rectangle 4"/>
          <p:cNvSpPr/>
          <p:nvPr/>
        </p:nvSpPr>
        <p:spPr>
          <a:xfrm>
            <a:off x="228600" y="3493008"/>
            <a:ext cx="8686800" cy="1077218"/>
          </a:xfrm>
          <a:prstGeom prst="rect">
            <a:avLst/>
          </a:prstGeom>
        </p:spPr>
        <p:txBody>
          <a:bodyPr wrap="square">
            <a:spAutoFit/>
          </a:bodyPr>
          <a:lstStyle/>
          <a:p>
            <a:pPr marL="339725" indent="-339725">
              <a:spcAft>
                <a:spcPts val="600"/>
              </a:spcAft>
              <a:buClr>
                <a:srgbClr val="3333CC"/>
              </a:buClr>
            </a:pPr>
            <a:r>
              <a:rPr lang="en-US" b="1" dirty="0" smtClean="0"/>
              <a:t>Discussion questions:</a:t>
            </a:r>
          </a:p>
          <a:p>
            <a:pPr marL="684213" lvl="1" indent="-233363">
              <a:spcAft>
                <a:spcPts val="600"/>
              </a:spcAft>
              <a:buClr>
                <a:srgbClr val="3333CC"/>
              </a:buClr>
              <a:buFont typeface="Wingdings" pitchFamily="2" charset="2"/>
              <a:buChar char="§"/>
            </a:pPr>
            <a:r>
              <a:rPr lang="en-US" dirty="0" smtClean="0"/>
              <a:t>What Facilitation skills could Roger improve upon?</a:t>
            </a:r>
          </a:p>
          <a:p>
            <a:pPr marL="684213" lvl="1" indent="-233363">
              <a:spcAft>
                <a:spcPts val="600"/>
              </a:spcAft>
              <a:buClr>
                <a:srgbClr val="3333CC"/>
              </a:buClr>
            </a:pPr>
            <a:endParaRPr lang="en-US" dirty="0" smtClean="0"/>
          </a:p>
        </p:txBody>
      </p:sp>
      <p:sp>
        <p:nvSpPr>
          <p:cNvPr id="9" name="Title 8"/>
          <p:cNvSpPr>
            <a:spLocks noGrp="1"/>
          </p:cNvSpPr>
          <p:nvPr>
            <p:ph type="title"/>
          </p:nvPr>
        </p:nvSpPr>
        <p:spPr/>
        <p:txBody>
          <a:bodyPr/>
          <a:lstStyle/>
          <a:p>
            <a:r>
              <a:rPr lang="en-US" dirty="0" smtClean="0"/>
              <a:t>	Defining Facilitation:  Video</a:t>
            </a:r>
            <a:endParaRPr lang="en-US" dirty="0"/>
          </a:p>
        </p:txBody>
      </p:sp>
      <p:sp>
        <p:nvSpPr>
          <p:cNvPr id="10" name="TextBox 9"/>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28, 2015, from </a:t>
            </a:r>
            <a:r>
              <a:rPr lang="en-US" sz="700" dirty="0" smtClean="0"/>
              <a:t>http://library.web.boeing.com/wsso/skillsoft.asp</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12</a:t>
            </a:fld>
            <a:endParaRPr lang="en-US" kern="0" dirty="0">
              <a:solidFill>
                <a:sysClr val="windowText" lastClr="000000"/>
              </a:solidFill>
            </a:endParaRPr>
          </a:p>
        </p:txBody>
      </p:sp>
      <p:sp>
        <p:nvSpPr>
          <p:cNvPr id="9" name="Text Placeholder 8"/>
          <p:cNvSpPr>
            <a:spLocks noGrp="1"/>
          </p:cNvSpPr>
          <p:nvPr>
            <p:ph type="body" sz="quarter" idx="11"/>
          </p:nvPr>
        </p:nvSpPr>
        <p:spPr>
          <a:xfrm>
            <a:off x="0" y="3172968"/>
            <a:ext cx="9144000" cy="615553"/>
          </a:xfrm>
        </p:spPr>
        <p:txBody>
          <a:bodyPr/>
          <a:lstStyle/>
          <a:p>
            <a:r>
              <a:rPr lang="en-US" dirty="0" smtClean="0"/>
              <a:t>Chapter 2:  Facilitation Foundation</a:t>
            </a:r>
            <a:endParaRPr lang="en-US" dirty="0"/>
          </a:p>
        </p:txBody>
      </p:sp>
      <p:sp>
        <p:nvSpPr>
          <p:cNvPr id="7" name="Title 6"/>
          <p:cNvSpPr>
            <a:spLocks noGrp="1"/>
          </p:cNvSpPr>
          <p:nvPr>
            <p:ph type="title"/>
          </p:nvPr>
        </p:nvSpPr>
        <p:spPr/>
        <p:txBody>
          <a:bodyPr/>
          <a:lstStyle/>
          <a:p>
            <a:r>
              <a:rPr lang="en-US" dirty="0" smtClean="0"/>
              <a:t>	Facilitation Foundation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610600" cy="1077218"/>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What are the benefits of proper Facilitation?</a:t>
            </a:r>
          </a:p>
          <a:p>
            <a:pPr marL="690563" lvl="1" indent="-233363">
              <a:spcAft>
                <a:spcPts val="600"/>
              </a:spcAft>
              <a:buClr>
                <a:srgbClr val="0038A8"/>
              </a:buClr>
              <a:buFont typeface="Wingdings" pitchFamily="2" charset="2"/>
              <a:buChar char="§"/>
            </a:pPr>
            <a:r>
              <a:rPr lang="en-US" dirty="0" smtClean="0"/>
              <a:t>What skills are necessary for effective Facilitation?</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13</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Foundation:  Discussion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14</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Foundation:  Benefits</a:t>
            </a:r>
            <a:endParaRPr lang="en-US" sz="1800" b="0" baseline="60000" dirty="0"/>
          </a:p>
        </p:txBody>
      </p:sp>
      <p:sp>
        <p:nvSpPr>
          <p:cNvPr id="8" name="Rectangle 7"/>
          <p:cNvSpPr/>
          <p:nvPr/>
        </p:nvSpPr>
        <p:spPr>
          <a:xfrm>
            <a:off x="320040" y="1325880"/>
            <a:ext cx="8519160" cy="2923877"/>
          </a:xfrm>
          <a:prstGeom prst="rect">
            <a:avLst/>
          </a:prstGeom>
        </p:spPr>
        <p:txBody>
          <a:bodyPr wrap="square">
            <a:spAutoFit/>
          </a:bodyPr>
          <a:lstStyle/>
          <a:p>
            <a:pPr marL="225425" lvl="2" indent="-225425" defTabSz="820738" fontAlgn="base">
              <a:spcBef>
                <a:spcPts val="600"/>
              </a:spcBef>
              <a:spcAft>
                <a:spcPts val="600"/>
              </a:spcAft>
              <a:buClr>
                <a:schemeClr val="hlink"/>
              </a:buClr>
            </a:pPr>
            <a:r>
              <a:rPr lang="en-US" b="1" dirty="0" smtClean="0"/>
              <a:t>Benefits of proper Facilitation:</a:t>
            </a:r>
          </a:p>
          <a:p>
            <a:pPr marL="688975" lvl="2" indent="-227013">
              <a:spcBef>
                <a:spcPts val="600"/>
              </a:spcBef>
              <a:spcAft>
                <a:spcPts val="600"/>
              </a:spcAft>
              <a:buClr>
                <a:srgbClr val="0038A8"/>
              </a:buClr>
              <a:buFont typeface="Wingdings" pitchFamily="2" charset="2"/>
              <a:buChar char="§"/>
            </a:pPr>
            <a:r>
              <a:rPr lang="en-US" dirty="0" smtClean="0"/>
              <a:t>Fosters healthy teams and participation</a:t>
            </a:r>
          </a:p>
          <a:p>
            <a:pPr marL="688975" lvl="2" indent="-227013">
              <a:spcAft>
                <a:spcPts val="600"/>
              </a:spcAft>
              <a:buClr>
                <a:srgbClr val="0038A8"/>
              </a:buClr>
              <a:buFont typeface="Wingdings" pitchFamily="2" charset="2"/>
              <a:buChar char="§"/>
            </a:pPr>
            <a:r>
              <a:rPr lang="en-US" dirty="0" smtClean="0"/>
              <a:t>Builds individual and team skills</a:t>
            </a:r>
          </a:p>
          <a:p>
            <a:pPr marL="688975" lvl="2" indent="-227013">
              <a:spcAft>
                <a:spcPts val="600"/>
              </a:spcAft>
              <a:buClr>
                <a:srgbClr val="0038A8"/>
              </a:buClr>
              <a:buFont typeface="Wingdings" pitchFamily="2" charset="2"/>
              <a:buChar char="§"/>
            </a:pPr>
            <a:r>
              <a:rPr lang="en-US" dirty="0" smtClean="0"/>
              <a:t>Empowers people to take responsibility/ownership</a:t>
            </a:r>
          </a:p>
          <a:p>
            <a:pPr marL="688975" lvl="2" indent="-227013">
              <a:spcAft>
                <a:spcPts val="600"/>
              </a:spcAft>
              <a:buClr>
                <a:srgbClr val="0038A8"/>
              </a:buClr>
              <a:buFont typeface="Wingdings" pitchFamily="2" charset="2"/>
              <a:buChar char="§"/>
            </a:pPr>
            <a:r>
              <a:rPr lang="en-US" dirty="0" smtClean="0"/>
              <a:t>Enables people to collaborate in making complex decisions</a:t>
            </a:r>
          </a:p>
          <a:p>
            <a:pPr marL="688975" lvl="2" indent="-227013">
              <a:spcAft>
                <a:spcPts val="600"/>
              </a:spcAft>
              <a:buClr>
                <a:srgbClr val="0038A8"/>
              </a:buClr>
              <a:buFont typeface="Wingdings" pitchFamily="2" charset="2"/>
              <a:buChar char="§"/>
            </a:pPr>
            <a:r>
              <a:rPr lang="en-US" dirty="0" smtClean="0"/>
              <a:t>Encourages more informed decision-making</a:t>
            </a:r>
          </a:p>
          <a:p>
            <a:pPr marL="688975" lvl="2" indent="-227013">
              <a:spcAft>
                <a:spcPts val="600"/>
              </a:spcAft>
              <a:buClr>
                <a:srgbClr val="0038A8"/>
              </a:buClr>
              <a:buFont typeface="Wingdings" pitchFamily="2" charset="2"/>
              <a:buChar char="§"/>
            </a:pPr>
            <a:r>
              <a:rPr lang="en-US" dirty="0" smtClean="0"/>
              <a:t>Satisfies the needs of the group (not just the majority)</a:t>
            </a:r>
          </a:p>
          <a:p>
            <a:pPr marL="688975" lvl="2" indent="-227013">
              <a:spcAft>
                <a:spcPts val="600"/>
              </a:spcAft>
              <a:buClr>
                <a:srgbClr val="0038A8"/>
              </a:buClr>
              <a:buFont typeface="Wingdings" pitchFamily="2" charset="2"/>
              <a:buChar char="§"/>
            </a:pPr>
            <a:r>
              <a:rPr lang="en-US" dirty="0" smtClean="0"/>
              <a:t>Achieves commitment and sustainable agreements</a:t>
            </a:r>
          </a:p>
        </p:txBody>
      </p:sp>
      <p:sp>
        <p:nvSpPr>
          <p:cNvPr id="7"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Facilitators Empower People…Nurture Leadership Talent!</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9" name="TextBox 8"/>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15</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Foundation:  Facilitator Values</a:t>
            </a:r>
            <a:endParaRPr lang="en-US" sz="1800" b="0" baseline="60000" dirty="0"/>
          </a:p>
        </p:txBody>
      </p:sp>
      <p:sp>
        <p:nvSpPr>
          <p:cNvPr id="8" name="Rectangle 7"/>
          <p:cNvSpPr/>
          <p:nvPr/>
        </p:nvSpPr>
        <p:spPr>
          <a:xfrm>
            <a:off x="320040" y="1325880"/>
            <a:ext cx="8519160" cy="1862048"/>
          </a:xfrm>
          <a:prstGeom prst="rect">
            <a:avLst/>
          </a:prstGeom>
        </p:spPr>
        <p:txBody>
          <a:bodyPr wrap="square">
            <a:spAutoFit/>
          </a:bodyPr>
          <a:lstStyle/>
          <a:p>
            <a:pPr marL="225425" lvl="2" indent="-225425" defTabSz="820738" fontAlgn="base">
              <a:spcBef>
                <a:spcPts val="600"/>
              </a:spcBef>
              <a:spcAft>
                <a:spcPts val="600"/>
              </a:spcAft>
              <a:buClr>
                <a:schemeClr val="hlink"/>
              </a:buClr>
            </a:pPr>
            <a:r>
              <a:rPr lang="en-US" b="1" dirty="0" smtClean="0"/>
              <a:t>Successful facilitators embrace these values:</a:t>
            </a:r>
          </a:p>
          <a:p>
            <a:pPr marL="688975" lvl="2" indent="-227013">
              <a:spcBef>
                <a:spcPts val="600"/>
              </a:spcBef>
              <a:spcAft>
                <a:spcPts val="600"/>
              </a:spcAft>
              <a:buClr>
                <a:srgbClr val="0038A8"/>
              </a:buClr>
              <a:buFont typeface="Wingdings" pitchFamily="2" charset="2"/>
              <a:buChar char="§"/>
            </a:pPr>
            <a:r>
              <a:rPr lang="en-US" dirty="0" smtClean="0"/>
              <a:t>People are smart and like to do the right thing</a:t>
            </a:r>
          </a:p>
          <a:p>
            <a:pPr marL="688975" lvl="2" indent="-227013">
              <a:spcAft>
                <a:spcPts val="600"/>
              </a:spcAft>
              <a:buClr>
                <a:srgbClr val="0038A8"/>
              </a:buClr>
              <a:buFont typeface="Wingdings" pitchFamily="2" charset="2"/>
              <a:buChar char="§"/>
            </a:pPr>
            <a:r>
              <a:rPr lang="en-US" dirty="0" smtClean="0"/>
              <a:t>Mutual understanding and respect are essential</a:t>
            </a:r>
          </a:p>
          <a:p>
            <a:pPr marL="688975" lvl="2" indent="-227013">
              <a:spcAft>
                <a:spcPts val="600"/>
              </a:spcAft>
              <a:buClr>
                <a:srgbClr val="0038A8"/>
              </a:buClr>
              <a:buFont typeface="Wingdings" pitchFamily="2" charset="2"/>
              <a:buChar char="§"/>
            </a:pPr>
            <a:r>
              <a:rPr lang="en-US" dirty="0" smtClean="0"/>
              <a:t>Everyone’s input has merit, regardless of seniority or title </a:t>
            </a:r>
          </a:p>
          <a:p>
            <a:pPr marL="688975" lvl="2" indent="-227013">
              <a:spcAft>
                <a:spcPts val="600"/>
              </a:spcAft>
              <a:buClr>
                <a:srgbClr val="0038A8"/>
              </a:buClr>
              <a:buFont typeface="Wingdings" pitchFamily="2" charset="2"/>
              <a:buChar char="§"/>
            </a:pPr>
            <a:r>
              <a:rPr lang="en-US" dirty="0" smtClean="0"/>
              <a:t>People can take ownership, and are accountable for their performance   </a:t>
            </a:r>
          </a:p>
        </p:txBody>
      </p:sp>
      <p:sp>
        <p:nvSpPr>
          <p:cNvPr id="7"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rPr>
              <a:t>Facilitator’s </a:t>
            </a:r>
            <a:r>
              <a:rPr lang="en-US" b="1" i="1" kern="0" dirty="0" smtClean="0">
                <a:solidFill>
                  <a:srgbClr val="FFFFFF"/>
                </a:solidFill>
                <a:effectLst>
                  <a:outerShdw blurRad="38100" dist="38100" dir="2700000" algn="tl">
                    <a:srgbClr val="000000"/>
                  </a:outerShdw>
                </a:effectLst>
                <a:latin typeface="Arial" charset="0"/>
              </a:rPr>
              <a:t>Goal:  G</a:t>
            </a:r>
            <a:r>
              <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rPr>
              <a:t>et Optimum </a:t>
            </a:r>
            <a:r>
              <a:rPr lang="en-US" b="1" i="1" kern="0" dirty="0" smtClean="0">
                <a:solidFill>
                  <a:srgbClr val="FFFFFF"/>
                </a:solidFill>
                <a:effectLst>
                  <a:outerShdw blurRad="38100" dist="38100" dir="2700000" algn="tl">
                    <a:srgbClr val="000000"/>
                  </a:outerShdw>
                </a:effectLst>
                <a:latin typeface="Arial" charset="0"/>
              </a:rPr>
              <a:t>Engagement</a:t>
            </a:r>
            <a:r>
              <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rPr>
              <a:t> From </a:t>
            </a:r>
            <a:r>
              <a:rPr lang="en-US" b="1" i="1" kern="0" dirty="0" smtClean="0">
                <a:solidFill>
                  <a:srgbClr val="FFFFFF"/>
                </a:solidFill>
                <a:effectLst>
                  <a:outerShdw blurRad="38100" dist="38100" dir="2700000" algn="tl">
                    <a:srgbClr val="000000"/>
                  </a:outerShdw>
                </a:effectLst>
                <a:latin typeface="Arial" charset="0"/>
              </a:rPr>
              <a:t>E</a:t>
            </a:r>
            <a:r>
              <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rPr>
              <a:t>ach </a:t>
            </a:r>
            <a:r>
              <a:rPr lang="en-US" b="1" i="1" kern="0" noProof="0" dirty="0" smtClean="0">
                <a:solidFill>
                  <a:srgbClr val="FFFFFF"/>
                </a:solidFill>
                <a:effectLst>
                  <a:outerShdw blurRad="38100" dist="38100" dir="2700000" algn="tl">
                    <a:srgbClr val="000000"/>
                  </a:outerShdw>
                </a:effectLst>
                <a:latin typeface="Arial" charset="0"/>
              </a:rPr>
              <a:t>Team </a:t>
            </a:r>
            <a:r>
              <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rPr>
              <a:t>Member!</a:t>
            </a:r>
          </a:p>
        </p:txBody>
      </p:sp>
      <p:sp>
        <p:nvSpPr>
          <p:cNvPr id="9" name="TextBox 8"/>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16</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Foundation:  Skills of Successful Facilitator</a:t>
            </a:r>
            <a:endParaRPr lang="en-US" sz="1800" b="0" baseline="60000" dirty="0"/>
          </a:p>
        </p:txBody>
      </p:sp>
      <p:sp>
        <p:nvSpPr>
          <p:cNvPr id="10"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Must Master Both Skills To Be Successful!</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8" name="Rectangle 7"/>
          <p:cNvSpPr/>
          <p:nvPr/>
        </p:nvSpPr>
        <p:spPr>
          <a:xfrm>
            <a:off x="320040" y="1325880"/>
            <a:ext cx="8519160" cy="4180632"/>
          </a:xfrm>
          <a:prstGeom prst="rect">
            <a:avLst/>
          </a:prstGeom>
        </p:spPr>
        <p:txBody>
          <a:bodyPr wrap="square">
            <a:spAutoFit/>
          </a:bodyPr>
          <a:lstStyle/>
          <a:p>
            <a:pPr marL="225425" lvl="2" indent="-225425" defTabSz="820738" fontAlgn="base">
              <a:spcBef>
                <a:spcPts val="300"/>
              </a:spcBef>
              <a:spcAft>
                <a:spcPts val="300"/>
              </a:spcAft>
              <a:buClr>
                <a:schemeClr val="hlink"/>
              </a:buClr>
            </a:pPr>
            <a:r>
              <a:rPr lang="en-US" b="1" dirty="0" smtClean="0"/>
              <a:t>“Process” Skills:</a:t>
            </a:r>
          </a:p>
          <a:p>
            <a:pPr marL="688975" lvl="2" indent="-227013">
              <a:spcBef>
                <a:spcPts val="300"/>
              </a:spcBef>
              <a:spcAft>
                <a:spcPts val="300"/>
              </a:spcAft>
              <a:buClr>
                <a:srgbClr val="0038A8"/>
              </a:buClr>
              <a:buFont typeface="Wingdings" pitchFamily="2" charset="2"/>
              <a:buChar char="§"/>
            </a:pPr>
            <a:r>
              <a:rPr lang="en-US" dirty="0" smtClean="0"/>
              <a:t>Problem Solving Model:  Recognize/utilize methodology to resolve issue</a:t>
            </a:r>
          </a:p>
          <a:p>
            <a:pPr marL="688975" lvl="2" indent="-227013">
              <a:spcBef>
                <a:spcPts val="300"/>
              </a:spcBef>
              <a:spcAft>
                <a:spcPts val="300"/>
              </a:spcAft>
              <a:buClr>
                <a:srgbClr val="0038A8"/>
              </a:buClr>
              <a:buFont typeface="Wingdings" pitchFamily="2" charset="2"/>
              <a:buChar char="§"/>
            </a:pPr>
            <a:r>
              <a:rPr lang="en-US" dirty="0" smtClean="0"/>
              <a:t>Problem Solving Phase:  Identify/explain phases to resolve issue </a:t>
            </a:r>
          </a:p>
          <a:p>
            <a:pPr marL="688975" lvl="2" indent="-227013">
              <a:spcBef>
                <a:spcPts val="300"/>
              </a:spcBef>
              <a:spcAft>
                <a:spcPts val="300"/>
              </a:spcAft>
              <a:buClr>
                <a:srgbClr val="0038A8"/>
              </a:buClr>
              <a:buFont typeface="Wingdings" pitchFamily="2" charset="2"/>
              <a:buChar char="§"/>
            </a:pPr>
            <a:r>
              <a:rPr lang="en-US" dirty="0" smtClean="0"/>
              <a:t>Problem Solving Step:  Identify/explain/guide team to resolve issue</a:t>
            </a:r>
          </a:p>
          <a:p>
            <a:pPr marL="231775" lvl="1" indent="-227013">
              <a:spcBef>
                <a:spcPts val="200"/>
              </a:spcBef>
              <a:buClr>
                <a:srgbClr val="0038A8"/>
              </a:buClr>
            </a:pPr>
            <a:endParaRPr lang="en-US" sz="800" b="1" dirty="0" smtClean="0"/>
          </a:p>
          <a:p>
            <a:pPr marL="231775" lvl="1" indent="-227013">
              <a:spcBef>
                <a:spcPts val="300"/>
              </a:spcBef>
              <a:spcAft>
                <a:spcPts val="300"/>
              </a:spcAft>
              <a:buClr>
                <a:srgbClr val="0038A8"/>
              </a:buClr>
            </a:pPr>
            <a:r>
              <a:rPr lang="en-US" b="1" dirty="0" smtClean="0"/>
              <a:t>“People” Skills:</a:t>
            </a:r>
          </a:p>
          <a:p>
            <a:pPr marL="688975" lvl="2" indent="-227013">
              <a:spcBef>
                <a:spcPts val="300"/>
              </a:spcBef>
              <a:spcAft>
                <a:spcPts val="300"/>
              </a:spcAft>
              <a:buClr>
                <a:srgbClr val="0038A8"/>
              </a:buClr>
              <a:buFont typeface="Wingdings" pitchFamily="2" charset="2"/>
              <a:buChar char="§"/>
            </a:pPr>
            <a:r>
              <a:rPr lang="en-US" dirty="0" smtClean="0"/>
              <a:t>Active Listening: Demonstrating interest by your body language </a:t>
            </a:r>
          </a:p>
          <a:p>
            <a:pPr marL="688975" lvl="2" indent="-227013">
              <a:spcBef>
                <a:spcPts val="300"/>
              </a:spcBef>
              <a:spcAft>
                <a:spcPts val="300"/>
              </a:spcAft>
              <a:buClr>
                <a:srgbClr val="0038A8"/>
              </a:buClr>
              <a:buFont typeface="Wingdings" pitchFamily="2" charset="2"/>
              <a:buChar char="§"/>
            </a:pPr>
            <a:r>
              <a:rPr lang="en-US" dirty="0" smtClean="0"/>
              <a:t>Building Rapport:  Establishing credibility to enable people to         contribute with ease</a:t>
            </a:r>
          </a:p>
          <a:p>
            <a:pPr marL="688975" lvl="2" indent="-227013">
              <a:spcBef>
                <a:spcPts val="300"/>
              </a:spcBef>
              <a:spcAft>
                <a:spcPts val="300"/>
              </a:spcAft>
              <a:buClr>
                <a:srgbClr val="0038A8"/>
              </a:buClr>
              <a:buFont typeface="Wingdings" pitchFamily="2" charset="2"/>
              <a:buChar char="§"/>
            </a:pPr>
            <a:r>
              <a:rPr lang="en-US" dirty="0" smtClean="0"/>
              <a:t>Communicating Effectively:  Being supportive and engaged to enable       an open and safe environment</a:t>
            </a:r>
          </a:p>
          <a:p>
            <a:pPr marL="688975" lvl="2" indent="-227013">
              <a:spcBef>
                <a:spcPts val="300"/>
              </a:spcBef>
              <a:spcAft>
                <a:spcPts val="300"/>
              </a:spcAft>
              <a:buClr>
                <a:srgbClr val="0038A8"/>
              </a:buClr>
              <a:buFont typeface="Wingdings" pitchFamily="2" charset="2"/>
              <a:buChar char="§"/>
            </a:pPr>
            <a:r>
              <a:rPr lang="en-US" dirty="0" smtClean="0"/>
              <a:t>Questioning Techniques:  Utilizing questions to check understanding,      ask for clarification or expand a view</a:t>
            </a:r>
          </a:p>
        </p:txBody>
      </p:sp>
      <p:pic>
        <p:nvPicPr>
          <p:cNvPr id="18" name="Picture 2"/>
          <p:cNvPicPr>
            <a:picLocks noChangeAspect="1" noChangeArrowheads="1"/>
          </p:cNvPicPr>
          <p:nvPr/>
        </p:nvPicPr>
        <p:blipFill>
          <a:blip r:embed="rId3" cstate="print"/>
          <a:srcRect/>
          <a:stretch>
            <a:fillRect/>
          </a:stretch>
        </p:blipFill>
        <p:spPr bwMode="auto">
          <a:xfrm>
            <a:off x="7284432" y="1264688"/>
            <a:ext cx="1345406" cy="442645"/>
          </a:xfrm>
          <a:prstGeom prst="rect">
            <a:avLst/>
          </a:prstGeom>
          <a:noFill/>
          <a:ln w="9525">
            <a:noFill/>
            <a:miter lim="800000"/>
            <a:headEnd/>
            <a:tailEnd/>
          </a:ln>
          <a:effectLst/>
        </p:spPr>
      </p:pic>
      <p:grpSp>
        <p:nvGrpSpPr>
          <p:cNvPr id="2" name="Group 18"/>
          <p:cNvGrpSpPr/>
          <p:nvPr/>
        </p:nvGrpSpPr>
        <p:grpSpPr>
          <a:xfrm>
            <a:off x="152400" y="4019557"/>
            <a:ext cx="662050" cy="905693"/>
            <a:chOff x="533400" y="2867851"/>
            <a:chExt cx="662050" cy="905693"/>
          </a:xfrm>
        </p:grpSpPr>
        <p:pic>
          <p:nvPicPr>
            <p:cNvPr id="20" name="Picture 6"/>
            <p:cNvPicPr>
              <a:picLocks noChangeAspect="1" noChangeArrowheads="1"/>
            </p:cNvPicPr>
            <p:nvPr/>
          </p:nvPicPr>
          <p:blipFill>
            <a:blip r:embed="rId4" cstate="print"/>
            <a:srcRect/>
            <a:stretch>
              <a:fillRect/>
            </a:stretch>
          </p:blipFill>
          <p:spPr bwMode="auto">
            <a:xfrm>
              <a:off x="533400" y="286785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1" name="TextBox 20"/>
            <p:cNvSpPr txBox="1"/>
            <p:nvPr/>
          </p:nvSpPr>
          <p:spPr>
            <a:xfrm>
              <a:off x="662050" y="306082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3" name="Group 24"/>
          <p:cNvGrpSpPr/>
          <p:nvPr/>
        </p:nvGrpSpPr>
        <p:grpSpPr>
          <a:xfrm>
            <a:off x="7911337" y="3321831"/>
            <a:ext cx="546863" cy="923544"/>
            <a:chOff x="2590801" y="3026175"/>
            <a:chExt cx="646816" cy="923544"/>
          </a:xfrm>
        </p:grpSpPr>
        <p:pic>
          <p:nvPicPr>
            <p:cNvPr id="26" name="Picture 3"/>
            <p:cNvPicPr>
              <a:picLocks noChangeAspect="1" noChangeArrowheads="1"/>
            </p:cNvPicPr>
            <p:nvPr/>
          </p:nvPicPr>
          <p:blipFill>
            <a:blip r:embed="rId5" cstate="print"/>
            <a:srcRect/>
            <a:stretch>
              <a:fillRect/>
            </a:stretch>
          </p:blipFill>
          <p:spPr bwMode="auto">
            <a:xfrm flipH="1">
              <a:off x="2590801" y="3026175"/>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7" name="TextBox 26"/>
            <p:cNvSpPr txBox="1"/>
            <p:nvPr/>
          </p:nvSpPr>
          <p:spPr>
            <a:xfrm>
              <a:off x="2704216" y="3244304"/>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17</a:t>
            </a:fld>
            <a:endParaRPr lang="en-US" kern="0" dirty="0">
              <a:solidFill>
                <a:sysClr val="windowText" lastClr="000000"/>
              </a:solidFill>
            </a:endParaRPr>
          </a:p>
        </p:txBody>
      </p:sp>
      <p:sp>
        <p:nvSpPr>
          <p:cNvPr id="10" name="Title 9"/>
          <p:cNvSpPr>
            <a:spLocks noGrp="1"/>
          </p:cNvSpPr>
          <p:nvPr>
            <p:ph type="title"/>
          </p:nvPr>
        </p:nvSpPr>
        <p:spPr/>
        <p:txBody>
          <a:bodyPr/>
          <a:lstStyle/>
          <a:p>
            <a:r>
              <a:rPr lang="en-US" dirty="0" smtClean="0"/>
              <a:t>	Facilitation Foundation:  What Did You Learn?</a:t>
            </a:r>
            <a:endParaRPr lang="en-US" dirty="0"/>
          </a:p>
        </p:txBody>
      </p:sp>
      <p:sp>
        <p:nvSpPr>
          <p:cNvPr id="8" name="TextBox 7"/>
          <p:cNvSpPr txBox="1"/>
          <p:nvPr/>
        </p:nvSpPr>
        <p:spPr>
          <a:xfrm>
            <a:off x="236302" y="6309684"/>
            <a:ext cx="4628190" cy="200055"/>
          </a:xfrm>
          <a:prstGeom prst="rect">
            <a:avLst/>
          </a:prstGeom>
          <a:noFill/>
        </p:spPr>
        <p:txBody>
          <a:bodyPr wrap="none" rtlCol="0">
            <a:spAutoFit/>
          </a:bodyPr>
          <a:lstStyle/>
          <a:p>
            <a:r>
              <a:rPr lang="en-US" sz="700" dirty="0" smtClean="0"/>
              <a:t>Knowledge Check questions are from Skillport.  Using Facilitation Skills as a Manager.  Retrieved July 28, 2015.</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200876"/>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What are some specific benefits of adopting a Facilitative approach?</a:t>
            </a:r>
            <a:endParaRPr lang="en-US" dirty="0" smtClean="0">
              <a:solidFill>
                <a:srgbClr val="FF0000"/>
              </a:solidFill>
              <a:latin typeface="Arial" pitchFamily="34" charset="0"/>
              <a:cs typeface="Arial" pitchFamily="34" charset="0"/>
            </a:endParaRP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Empowers people to take responsibility; nurtures leadership talent</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Team members all agree on the selected solution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Fosters healthy team dialogue and participation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Team works better together to make complex decisions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Projects always completed on time</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18</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Foundation:  What Did You Learn?</a:t>
            </a:r>
            <a:endParaRPr lang="en-US" dirty="0"/>
          </a:p>
        </p:txBody>
      </p:sp>
      <p:sp>
        <p:nvSpPr>
          <p:cNvPr id="8" name="Rectangle 7"/>
          <p:cNvSpPr/>
          <p:nvPr/>
        </p:nvSpPr>
        <p:spPr>
          <a:xfrm>
            <a:off x="228600" y="5943600"/>
            <a:ext cx="2249334"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#1, #3, #4</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200876"/>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What are the values Facilitators embrace?</a:t>
            </a:r>
            <a:endParaRPr lang="en-US" dirty="0" smtClean="0">
              <a:solidFill>
                <a:srgbClr val="FF0000"/>
              </a:solidFill>
              <a:latin typeface="Arial" pitchFamily="34" charset="0"/>
              <a:cs typeface="Arial" pitchFamily="34" charset="0"/>
            </a:endParaRP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Telling others what to think and do</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Helping people work effectively</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Achieving optimum engagement from people</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Value of participant input determined by who is speaking</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Building confidence and accountability</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19</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Foundation:  What Did You Learn?</a:t>
            </a:r>
            <a:endParaRPr lang="en-US" dirty="0"/>
          </a:p>
        </p:txBody>
      </p:sp>
      <p:sp>
        <p:nvSpPr>
          <p:cNvPr id="8" name="Rectangle 7"/>
          <p:cNvSpPr/>
          <p:nvPr/>
        </p:nvSpPr>
        <p:spPr>
          <a:xfrm>
            <a:off x="228600" y="5943600"/>
            <a:ext cx="2249334"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#2, #3, #5</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a:t>
            </a:fld>
            <a:endParaRPr lang="en-US" kern="0" dirty="0">
              <a:solidFill>
                <a:sysClr val="windowText" lastClr="000000"/>
              </a:solidFill>
            </a:endParaRPr>
          </a:p>
        </p:txBody>
      </p:sp>
      <p:sp>
        <p:nvSpPr>
          <p:cNvPr id="11" name="Title 10"/>
          <p:cNvSpPr>
            <a:spLocks noGrp="1"/>
          </p:cNvSpPr>
          <p:nvPr>
            <p:ph type="title"/>
          </p:nvPr>
        </p:nvSpPr>
        <p:spPr/>
        <p:txBody>
          <a:bodyPr/>
          <a:lstStyle/>
          <a:p>
            <a:r>
              <a:rPr lang="en-US" dirty="0" smtClean="0"/>
              <a:t>	Facilitation:  Instructor Led Agenda</a:t>
            </a:r>
            <a:endParaRPr lang="en-US" dirty="0"/>
          </a:p>
        </p:txBody>
      </p:sp>
      <p:sp>
        <p:nvSpPr>
          <p:cNvPr id="6" name="Content Placeholder 2"/>
          <p:cNvSpPr txBox="1">
            <a:spLocks/>
          </p:cNvSpPr>
          <p:nvPr/>
        </p:nvSpPr>
        <p:spPr bwMode="auto">
          <a:xfrm>
            <a:off x="304800" y="1349891"/>
            <a:ext cx="8077200" cy="72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2517775" marR="0" lvl="0" indent="-231775" algn="l" defTabSz="820738" rtl="0" eaLnBrk="1" fontAlgn="base" latinLnBrk="0" hangingPunct="1">
              <a:spcAft>
                <a:spcPts val="600"/>
              </a:spcAft>
              <a:buClr>
                <a:srgbClr val="0038A8"/>
              </a:buClr>
              <a:buSzTx/>
              <a:buFont typeface="Wingdings" pitchFamily="2" charset="2"/>
              <a:buChar char="§"/>
              <a:tabLst/>
              <a:defRPr/>
            </a:pPr>
            <a:r>
              <a:rPr kumimoji="0" lang="en-US" sz="2000" b="1" i="0" u="none" strike="noStrike" kern="0" cap="none" spc="0" normalizeH="0" baseline="0" noProof="0" dirty="0" smtClean="0">
                <a:ln>
                  <a:noFill/>
                </a:ln>
                <a:solidFill>
                  <a:schemeClr val="tx1"/>
                </a:solidFill>
                <a:effectLst/>
                <a:uLnTx/>
                <a:uFillTx/>
                <a:latin typeface="+mn-lt"/>
                <a:ea typeface="+mn-ea"/>
                <a:cs typeface="+mn-cs"/>
              </a:rPr>
              <a:t>Objectives </a:t>
            </a:r>
            <a:r>
              <a:rPr kumimoji="0" lang="en-US" sz="1100" b="0" i="0" u="none" strike="noStrike" kern="0" cap="none" spc="0" normalizeH="0" baseline="0" noProof="0" dirty="0" smtClean="0">
                <a:ln>
                  <a:noFill/>
                </a:ln>
                <a:solidFill>
                  <a:srgbClr val="000000"/>
                </a:solidFill>
                <a:effectLst/>
                <a:uLnTx/>
                <a:uFillTx/>
                <a:latin typeface="+mn-lt"/>
                <a:ea typeface="+mn-ea"/>
                <a:cs typeface="+mn-cs"/>
              </a:rPr>
              <a:t>(5 minutes)</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a:p>
            <a:pPr marL="2517775" marR="0" lvl="0" indent="-231775" algn="l" defTabSz="820738" rtl="0" eaLnBrk="1" fontAlgn="base" latinLnBrk="0" hangingPunct="1">
              <a:spcAft>
                <a:spcPts val="600"/>
              </a:spcAft>
              <a:buClr>
                <a:srgbClr val="0038A8"/>
              </a:buClr>
              <a:buSzTx/>
              <a:buFont typeface="Wingdings" pitchFamily="2" charset="2"/>
              <a:buChar char="§"/>
              <a:tabLst/>
              <a:defRPr/>
            </a:pPr>
            <a:r>
              <a:rPr kumimoji="0" lang="en-US" sz="2000" b="1" i="0" u="none" strike="noStrike" kern="0" cap="none" spc="0" normalizeH="0" baseline="0" noProof="0" dirty="0" smtClean="0">
                <a:ln>
                  <a:noFill/>
                </a:ln>
                <a:solidFill>
                  <a:schemeClr val="tx1"/>
                </a:solidFill>
                <a:effectLst/>
                <a:uLnTx/>
                <a:uFillTx/>
                <a:latin typeface="+mn-lt"/>
                <a:ea typeface="+mn-ea"/>
                <a:cs typeface="+mn-cs"/>
              </a:rPr>
              <a:t>Chapter 1:</a:t>
            </a:r>
            <a:r>
              <a:rPr kumimoji="0" lang="en-US"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sz="2000" b="1" i="0" u="none" strike="noStrike" kern="0" cap="none" spc="0" normalizeH="0" baseline="0" noProof="0" dirty="0" smtClean="0">
                <a:ln>
                  <a:noFill/>
                </a:ln>
                <a:solidFill>
                  <a:schemeClr val="tx1"/>
                </a:solidFill>
                <a:effectLst/>
                <a:uLnTx/>
                <a:uFillTx/>
                <a:latin typeface="+mn-lt"/>
                <a:ea typeface="+mn-ea"/>
                <a:cs typeface="+mn-cs"/>
              </a:rPr>
              <a:t>Defining Facilitation</a:t>
            </a:r>
            <a:endParaRPr kumimoji="0" lang="en-US" sz="1100" b="0" i="0" u="none" strike="noStrike" kern="0" cap="none" spc="0" normalizeH="0" baseline="0" noProof="0" dirty="0" smtClean="0">
              <a:ln>
                <a:noFill/>
              </a:ln>
              <a:solidFill>
                <a:schemeClr val="tx1"/>
              </a:solidFill>
              <a:effectLst/>
              <a:uLnTx/>
              <a:uFillTx/>
              <a:latin typeface="+mn-lt"/>
            </a:endParaRPr>
          </a:p>
          <a:p>
            <a:pPr marL="2517775" lvl="0" indent="-231775" defTabSz="820738" fontAlgn="base">
              <a:spcAft>
                <a:spcPts val="600"/>
              </a:spcAft>
              <a:buClr>
                <a:srgbClr val="0038A8"/>
              </a:buClr>
              <a:buFont typeface="Wingdings" pitchFamily="2" charset="2"/>
              <a:buChar char="§"/>
            </a:pPr>
            <a:r>
              <a:rPr kumimoji="0" lang="en-US" sz="2000" b="1" i="0" u="none" strike="noStrike" kern="0" cap="none" spc="0" normalizeH="0" baseline="0" noProof="0" dirty="0" smtClean="0">
                <a:ln>
                  <a:noFill/>
                </a:ln>
                <a:solidFill>
                  <a:schemeClr val="tx1"/>
                </a:solidFill>
                <a:effectLst/>
                <a:uLnTx/>
                <a:uFillTx/>
                <a:latin typeface="+mn-lt"/>
                <a:ea typeface="+mn-ea"/>
                <a:cs typeface="+mn-cs"/>
              </a:rPr>
              <a:t>Chapter 2: Facilitation </a:t>
            </a:r>
            <a:r>
              <a:rPr lang="en-US" sz="2000" b="1" kern="0" dirty="0" smtClean="0"/>
              <a:t>Foundation</a:t>
            </a:r>
            <a:endParaRPr kumimoji="0" lang="en-US" sz="1100" b="0" i="0" u="none" strike="noStrike" kern="0" cap="none" spc="0" normalizeH="0" baseline="0" noProof="0" dirty="0" smtClean="0">
              <a:ln>
                <a:noFill/>
              </a:ln>
              <a:solidFill>
                <a:schemeClr val="tx1"/>
              </a:solidFill>
              <a:effectLst/>
              <a:uLnTx/>
              <a:uFillTx/>
              <a:latin typeface="+mn-lt"/>
            </a:endParaRPr>
          </a:p>
          <a:p>
            <a:pPr marL="2517775" lvl="0" indent="-231775" defTabSz="820738" fontAlgn="base">
              <a:spcAft>
                <a:spcPts val="600"/>
              </a:spcAft>
              <a:buClr>
                <a:srgbClr val="0038A8"/>
              </a:buClr>
              <a:buFont typeface="Wingdings" pitchFamily="2" charset="2"/>
              <a:buChar char="§"/>
            </a:pPr>
            <a:r>
              <a:rPr kumimoji="0" lang="en-US" sz="2000" b="1" i="0" u="none" strike="noStrike" kern="0" cap="none" spc="0" normalizeH="0" baseline="0" noProof="0" dirty="0" smtClean="0">
                <a:ln>
                  <a:noFill/>
                </a:ln>
                <a:solidFill>
                  <a:schemeClr val="tx1"/>
                </a:solidFill>
                <a:effectLst/>
                <a:uLnTx/>
                <a:uFillTx/>
                <a:latin typeface="+mn-lt"/>
                <a:ea typeface="+mn-ea"/>
                <a:cs typeface="+mn-cs"/>
              </a:rPr>
              <a:t>Chapter 3: Facilitation </a:t>
            </a:r>
            <a:r>
              <a:rPr lang="en-US" sz="2000" b="1" kern="0" dirty="0" smtClean="0"/>
              <a:t>Challenges</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a:p>
            <a:pPr marL="2517775" marR="0" lvl="1" indent="-231775" algn="l" defTabSz="820738" rtl="0" eaLnBrk="1" fontAlgn="base" latinLnBrk="0" hangingPunct="1">
              <a:spcAft>
                <a:spcPts val="600"/>
              </a:spcAft>
              <a:buClr>
                <a:srgbClr val="0038A8"/>
              </a:buClr>
              <a:buSzTx/>
              <a:tabLst/>
              <a:defRPr/>
            </a:pPr>
            <a:r>
              <a:rPr kumimoji="0" lang="en-US" sz="1800" b="0" i="0" u="none" strike="noStrike" kern="0" cap="none" spc="0" normalizeH="0" baseline="0" noProof="0" dirty="0" smtClean="0">
                <a:ln>
                  <a:noFill/>
                </a:ln>
                <a:solidFill>
                  <a:schemeClr val="tx1"/>
                </a:solidFill>
                <a:effectLst/>
                <a:uLnTx/>
                <a:uFillTx/>
                <a:latin typeface="+mn-lt"/>
              </a:rPr>
              <a:t>		Break </a:t>
            </a:r>
            <a:r>
              <a:rPr kumimoji="0" lang="en-US" sz="1100" b="0" i="0" u="none" strike="noStrike" kern="0" cap="none" spc="0" normalizeH="0" baseline="0" noProof="0" dirty="0" smtClean="0">
                <a:ln>
                  <a:noFill/>
                </a:ln>
                <a:solidFill>
                  <a:srgbClr val="000000"/>
                </a:solidFill>
                <a:effectLst/>
                <a:uLnTx/>
                <a:uFillTx/>
                <a:latin typeface="+mn-lt"/>
              </a:rPr>
              <a:t>(10 minutes)</a:t>
            </a:r>
            <a:endParaRPr kumimoji="0" lang="en-US" sz="1100" b="0" i="0" u="none" strike="noStrike" kern="0" cap="none" spc="0" normalizeH="0" baseline="0" noProof="0" dirty="0" smtClean="0">
              <a:ln>
                <a:noFill/>
              </a:ln>
              <a:solidFill>
                <a:schemeClr val="tx1"/>
              </a:solidFill>
              <a:effectLst/>
              <a:uLnTx/>
              <a:uFillTx/>
              <a:latin typeface="+mn-lt"/>
            </a:endParaRPr>
          </a:p>
          <a:p>
            <a:pPr marL="2517775" lvl="1" indent="-231775" defTabSz="820738" fontAlgn="base">
              <a:spcAft>
                <a:spcPts val="600"/>
              </a:spcAft>
              <a:buClr>
                <a:srgbClr val="0038A8"/>
              </a:buClr>
              <a:buFont typeface="Wingdings" pitchFamily="2" charset="2"/>
              <a:buChar char="§"/>
            </a:pPr>
            <a:r>
              <a:rPr kumimoji="0" lang="en-US" sz="2000" b="1" i="0" u="none" strike="noStrike" kern="0" cap="none" spc="0" normalizeH="0" baseline="0" noProof="0" dirty="0" smtClean="0">
                <a:ln>
                  <a:noFill/>
                </a:ln>
                <a:solidFill>
                  <a:schemeClr val="tx1"/>
                </a:solidFill>
                <a:effectLst/>
                <a:uLnTx/>
                <a:uFillTx/>
                <a:latin typeface="+mn-lt"/>
                <a:ea typeface="+mn-ea"/>
                <a:cs typeface="+mn-cs"/>
              </a:rPr>
              <a:t>Chapter 4:  Facilitation </a:t>
            </a:r>
            <a:r>
              <a:rPr lang="en-US" sz="2000" b="1" kern="0" noProof="0" dirty="0" smtClean="0"/>
              <a:t>Te</a:t>
            </a:r>
            <a:r>
              <a:rPr kumimoji="0" lang="en-US" sz="2000" b="1" i="0" u="none" strike="noStrike" kern="0" cap="none" spc="0" normalizeH="0" baseline="0" noProof="0" dirty="0" smtClean="0">
                <a:ln>
                  <a:noFill/>
                </a:ln>
                <a:solidFill>
                  <a:schemeClr val="tx1"/>
                </a:solidFill>
                <a:effectLst/>
                <a:uLnTx/>
                <a:uFillTx/>
                <a:latin typeface="+mn-lt"/>
                <a:ea typeface="+mn-ea"/>
                <a:cs typeface="+mn-cs"/>
              </a:rPr>
              <a:t>chniques</a:t>
            </a:r>
            <a:endParaRPr kumimoji="0" lang="en-US" sz="2000" b="1" i="0" u="none" strike="noStrike" kern="0" cap="none" spc="0" normalizeH="0" baseline="0" noProof="0" dirty="0" smtClean="0">
              <a:ln>
                <a:noFill/>
              </a:ln>
              <a:effectLst/>
              <a:uLnTx/>
              <a:uFillTx/>
              <a:latin typeface="+mn-lt"/>
              <a:ea typeface="+mn-ea"/>
              <a:cs typeface="+mn-cs"/>
            </a:endParaRPr>
          </a:p>
          <a:p>
            <a:pPr marL="2517775" marR="0" lvl="1" indent="-231775" algn="l" defTabSz="820738" rtl="0" eaLnBrk="1" fontAlgn="base" latinLnBrk="0" hangingPunct="1">
              <a:spcAft>
                <a:spcPts val="600"/>
              </a:spcAft>
              <a:buClr>
                <a:srgbClr val="0038A8"/>
              </a:buClr>
              <a:buSzTx/>
              <a:buFont typeface="Wingdings" pitchFamily="2" charset="2"/>
              <a:buChar char="§"/>
              <a:tabLst/>
              <a:defRPr/>
            </a:pPr>
            <a:r>
              <a:rPr kumimoji="0" lang="en-US" sz="2000" b="1" i="0" u="none" strike="noStrike" kern="0" cap="none" spc="0" normalizeH="0" baseline="0" noProof="0" dirty="0" smtClean="0">
                <a:ln>
                  <a:noFill/>
                </a:ln>
                <a:solidFill>
                  <a:schemeClr val="tx1"/>
                </a:solidFill>
                <a:effectLst/>
                <a:uLnTx/>
                <a:uFillTx/>
                <a:latin typeface="+mn-lt"/>
                <a:ea typeface="+mn-ea"/>
                <a:cs typeface="+mn-cs"/>
              </a:rPr>
              <a:t>Review</a:t>
            </a:r>
            <a:endParaRPr kumimoji="0" lang="en-US" sz="1200" b="0" i="0" u="none" strike="noStrike" kern="0" cap="none" spc="0" normalizeH="0" baseline="0" noProof="0" dirty="0" smtClean="0">
              <a:ln>
                <a:noFill/>
              </a:ln>
              <a:solidFill>
                <a:schemeClr val="tx1"/>
              </a:solidFill>
              <a:effectLst/>
              <a:uLnTx/>
              <a:uFillTx/>
              <a:latin typeface="+mn-lt"/>
              <a:ea typeface="+mn-ea"/>
              <a:cs typeface="+mn-cs"/>
            </a:endParaRPr>
          </a:p>
          <a:p>
            <a:pPr marL="3084513" marR="0" lvl="1" indent="-341313" algn="l" defTabSz="820738" rtl="0" eaLnBrk="1" fontAlgn="base" latinLnBrk="0" hangingPunct="1">
              <a:spcAft>
                <a:spcPts val="600"/>
              </a:spcAft>
              <a:buClrTx/>
              <a:buSzTx/>
              <a:tabLst/>
              <a:defRPr/>
            </a:pP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a:p>
            <a:pPr marL="461963" marR="0" lvl="1" indent="-236538" algn="l" defTabSz="820738" rtl="0" eaLnBrk="1" fontAlgn="base" latinLnBrk="0" hangingPunct="1">
              <a:spcAft>
                <a:spcPts val="600"/>
              </a:spcAft>
              <a:buClr>
                <a:schemeClr val="hlink"/>
              </a:buClr>
              <a:buSzTx/>
              <a:tabLst/>
              <a:defRPr/>
            </a:pPr>
            <a:endParaRPr kumimoji="0" lang="en-US" sz="1800" b="0" i="0" u="none" strike="noStrike" kern="0" cap="none" spc="0" normalizeH="0" baseline="0" noProof="0" dirty="0" smtClean="0">
              <a:ln>
                <a:noFill/>
              </a:ln>
              <a:solidFill>
                <a:schemeClr val="tx1"/>
              </a:solidFill>
              <a:effectLst/>
              <a:uLnTx/>
              <a:uFillTx/>
              <a:latin typeface="+mn-l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20</a:t>
            </a:fld>
            <a:endParaRPr lang="en-US" kern="0" dirty="0">
              <a:solidFill>
                <a:sysClr val="windowText" lastClr="000000"/>
              </a:solidFill>
            </a:endParaRPr>
          </a:p>
        </p:txBody>
      </p:sp>
      <p:sp>
        <p:nvSpPr>
          <p:cNvPr id="9" name="Text Placeholder 8"/>
          <p:cNvSpPr>
            <a:spLocks noGrp="1"/>
          </p:cNvSpPr>
          <p:nvPr>
            <p:ph type="body" sz="quarter" idx="11"/>
          </p:nvPr>
        </p:nvSpPr>
        <p:spPr>
          <a:xfrm>
            <a:off x="0" y="3172968"/>
            <a:ext cx="9144000" cy="615553"/>
          </a:xfrm>
        </p:spPr>
        <p:txBody>
          <a:bodyPr/>
          <a:lstStyle/>
          <a:p>
            <a:r>
              <a:rPr lang="en-US" dirty="0" smtClean="0"/>
              <a:t>Chapter 3:  Facilitation Challenges</a:t>
            </a:r>
            <a:endParaRPr lang="en-US" dirty="0"/>
          </a:p>
        </p:txBody>
      </p:sp>
      <p:sp>
        <p:nvSpPr>
          <p:cNvPr id="7" name="Title 6"/>
          <p:cNvSpPr>
            <a:spLocks noGrp="1"/>
          </p:cNvSpPr>
          <p:nvPr>
            <p:ph type="title"/>
          </p:nvPr>
        </p:nvSpPr>
        <p:spPr/>
        <p:txBody>
          <a:bodyPr/>
          <a:lstStyle/>
          <a:p>
            <a:r>
              <a:rPr lang="en-US" dirty="0" smtClean="0"/>
              <a:t>	Facilitation Challenges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610600" cy="2339102"/>
          </a:xfrm>
          <a:prstGeom prst="rect">
            <a:avLst/>
          </a:prstGeom>
          <a:noFill/>
        </p:spPr>
        <p:txBody>
          <a:bodyPr wrap="square" rtlCol="0">
            <a:spAutoFit/>
          </a:bodyPr>
          <a:lstStyle/>
          <a:p>
            <a:pPr marL="233363" indent="-233363">
              <a:spcAft>
                <a:spcPts val="600"/>
              </a:spcAft>
            </a:pPr>
            <a:r>
              <a:rPr lang="en-US" b="1" dirty="0" smtClean="0"/>
              <a:t>Discussion points:</a:t>
            </a:r>
            <a:endParaRPr lang="en-US" dirty="0" smtClean="0"/>
          </a:p>
          <a:p>
            <a:pPr marL="690563" lvl="1" indent="-233363">
              <a:spcAft>
                <a:spcPts val="600"/>
              </a:spcAft>
              <a:buClr>
                <a:srgbClr val="0038A8"/>
              </a:buClr>
              <a:buFont typeface="Wingdings" pitchFamily="2" charset="2"/>
              <a:buChar char="§"/>
            </a:pPr>
            <a:r>
              <a:rPr lang="en-US" dirty="0" smtClean="0"/>
              <a:t>When problem solving:</a:t>
            </a:r>
          </a:p>
          <a:p>
            <a:pPr marL="1147763" lvl="2" indent="-233363" defTabSz="820738" fontAlgn="base">
              <a:spcAft>
                <a:spcPts val="300"/>
              </a:spcAft>
              <a:buClr>
                <a:srgbClr val="0038A8"/>
              </a:buClr>
              <a:buFont typeface="Symbol" pitchFamily="18" charset="2"/>
              <a:buChar char="-"/>
            </a:pPr>
            <a:r>
              <a:rPr lang="en-US" dirty="0" smtClean="0"/>
              <a:t>What process challenges have you encountered?</a:t>
            </a:r>
          </a:p>
          <a:p>
            <a:pPr marL="1147763" lvl="2" indent="-233363" defTabSz="820738" fontAlgn="base">
              <a:spcAft>
                <a:spcPts val="300"/>
              </a:spcAft>
              <a:buClr>
                <a:srgbClr val="0038A8"/>
              </a:buClr>
              <a:buFont typeface="Symbol" pitchFamily="18" charset="2"/>
              <a:buChar char="-"/>
            </a:pPr>
            <a:r>
              <a:rPr lang="en-US" dirty="0" smtClean="0"/>
              <a:t>What team behavioral challenges have you encountered?</a:t>
            </a:r>
          </a:p>
          <a:p>
            <a:pPr marL="1147763" lvl="2" indent="-233363" defTabSz="820738" fontAlgn="base">
              <a:spcAft>
                <a:spcPts val="300"/>
              </a:spcAft>
              <a:buClr>
                <a:srgbClr val="0038A8"/>
              </a:buClr>
              <a:buFont typeface="Symbol" pitchFamily="18" charset="2"/>
              <a:buChar char="-"/>
            </a:pPr>
            <a:r>
              <a:rPr lang="en-US" dirty="0" smtClean="0"/>
              <a:t>What Facilitator behavioral challenges have you encountered?</a:t>
            </a:r>
          </a:p>
          <a:p>
            <a:pPr marL="1147763" lvl="2" indent="-233363" defTabSz="820738" fontAlgn="base">
              <a:spcAft>
                <a:spcPts val="300"/>
              </a:spcAft>
              <a:buClr>
                <a:srgbClr val="0038A8"/>
              </a:buClr>
              <a:buFont typeface="Symbol" pitchFamily="18" charset="2"/>
              <a:buChar char="-"/>
            </a:pPr>
            <a:endParaRPr lang="en-US" dirty="0" smtClean="0"/>
          </a:p>
          <a:p>
            <a:pPr marL="1147763" lvl="2" indent="-233363">
              <a:spcAft>
                <a:spcPts val="600"/>
              </a:spcAft>
              <a:buClr>
                <a:srgbClr val="0038A8"/>
              </a:buClr>
              <a:buFont typeface="Wingdings" pitchFamily="2" charset="2"/>
              <a:buChar char="§"/>
            </a:pPr>
            <a:endParaRPr lang="en-US" dirty="0" smtClean="0">
              <a:solidFill>
                <a:srgbClr val="FF0000"/>
              </a:solidFill>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21</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Challenges:  Discussion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22</a:t>
            </a:fld>
            <a:endParaRPr lang="en-US" kern="0" dirty="0">
              <a:solidFill>
                <a:sysClr val="windowText" lastClr="000000"/>
              </a:solidFill>
            </a:endParaRPr>
          </a:p>
        </p:txBody>
      </p:sp>
      <p:sp>
        <p:nvSpPr>
          <p:cNvPr id="7" name="Title 3"/>
          <p:cNvSpPr>
            <a:spLocks noGrp="1"/>
          </p:cNvSpPr>
          <p:nvPr>
            <p:ph type="title"/>
          </p:nvPr>
        </p:nvSpPr>
        <p:spPr>
          <a:xfrm>
            <a:off x="0" y="741072"/>
            <a:ext cx="9144000" cy="447675"/>
          </a:xfrm>
        </p:spPr>
        <p:txBody>
          <a:bodyPr/>
          <a:lstStyle/>
          <a:p>
            <a:r>
              <a:rPr lang="en-US" dirty="0" smtClean="0"/>
              <a:t>	Facilitation Challenges:  Team Behaviors (“The Bad”)</a:t>
            </a:r>
            <a:endParaRPr lang="en-US" dirty="0"/>
          </a:p>
        </p:txBody>
      </p:sp>
      <p:sp>
        <p:nvSpPr>
          <p:cNvPr id="16" name="Rectangle 15"/>
          <p:cNvSpPr/>
          <p:nvPr/>
        </p:nvSpPr>
        <p:spPr bwMode="auto">
          <a:xfrm>
            <a:off x="228600" y="1231552"/>
            <a:ext cx="3752850" cy="5029200"/>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17" name="Rectangle 16"/>
          <p:cNvSpPr/>
          <p:nvPr/>
        </p:nvSpPr>
        <p:spPr bwMode="auto">
          <a:xfrm>
            <a:off x="428625" y="1363640"/>
            <a:ext cx="3362325" cy="48006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nvGrpSpPr>
          <p:cNvPr id="2" name="Group 42"/>
          <p:cNvGrpSpPr/>
          <p:nvPr/>
        </p:nvGrpSpPr>
        <p:grpSpPr>
          <a:xfrm>
            <a:off x="600075" y="1431880"/>
            <a:ext cx="3126800" cy="581025"/>
            <a:chOff x="600075" y="1790700"/>
            <a:chExt cx="3126800" cy="581025"/>
          </a:xfrm>
        </p:grpSpPr>
        <p:grpSp>
          <p:nvGrpSpPr>
            <p:cNvPr id="3" name="Group 35"/>
            <p:cNvGrpSpPr/>
            <p:nvPr/>
          </p:nvGrpSpPr>
          <p:grpSpPr>
            <a:xfrm>
              <a:off x="600075" y="1790700"/>
              <a:ext cx="3019425" cy="581025"/>
              <a:chOff x="4657725" y="1952625"/>
              <a:chExt cx="3019425" cy="581025"/>
            </a:xfrm>
            <a:solidFill>
              <a:srgbClr val="961B4E"/>
            </a:solidFill>
          </p:grpSpPr>
          <p:sp>
            <p:nvSpPr>
              <p:cNvPr id="31" name="Pentagon 30"/>
              <p:cNvSpPr/>
              <p:nvPr/>
            </p:nvSpPr>
            <p:spPr bwMode="auto">
              <a:xfrm rot="10800000">
                <a:off x="4657725"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0" name="Pentagon 29"/>
              <p:cNvSpPr/>
              <p:nvPr/>
            </p:nvSpPr>
            <p:spPr bwMode="auto">
              <a:xfrm>
                <a:off x="4972050"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4" name="TextBox 23"/>
            <p:cNvSpPr txBox="1"/>
            <p:nvPr/>
          </p:nvSpPr>
          <p:spPr>
            <a:xfrm>
              <a:off x="602675" y="1901505"/>
              <a:ext cx="3124200" cy="338554"/>
            </a:xfrm>
            <a:prstGeom prst="rect">
              <a:avLst/>
            </a:prstGeom>
            <a:noFill/>
          </p:spPr>
          <p:txBody>
            <a:bodyPr wrap="square" rtlCol="0">
              <a:spAutoFit/>
            </a:bodyPr>
            <a:lstStyle/>
            <a:p>
              <a:pPr algn="ctr"/>
              <a:r>
                <a:rPr lang="en-US" sz="1600" dirty="0">
                  <a:solidFill>
                    <a:srgbClr val="FFFFFF"/>
                  </a:solidFill>
                </a:rPr>
                <a:t>Not Knowing Process</a:t>
              </a:r>
            </a:p>
          </p:txBody>
        </p:sp>
      </p:grpSp>
      <p:grpSp>
        <p:nvGrpSpPr>
          <p:cNvPr id="5" name="Group 43"/>
          <p:cNvGrpSpPr/>
          <p:nvPr/>
        </p:nvGrpSpPr>
        <p:grpSpPr>
          <a:xfrm>
            <a:off x="619125" y="2103505"/>
            <a:ext cx="3019425" cy="594361"/>
            <a:chOff x="619125" y="2461268"/>
            <a:chExt cx="3019425" cy="581026"/>
          </a:xfrm>
        </p:grpSpPr>
        <p:grpSp>
          <p:nvGrpSpPr>
            <p:cNvPr id="6" name="Group 19"/>
            <p:cNvGrpSpPr/>
            <p:nvPr/>
          </p:nvGrpSpPr>
          <p:grpSpPr>
            <a:xfrm>
              <a:off x="619125" y="2461268"/>
              <a:ext cx="3019425" cy="581026"/>
              <a:chOff x="4657725" y="1965968"/>
              <a:chExt cx="3019425" cy="581026"/>
            </a:xfrm>
          </p:grpSpPr>
          <p:sp>
            <p:nvSpPr>
              <p:cNvPr id="40" name="Pentagon 39"/>
              <p:cNvSpPr/>
              <p:nvPr/>
            </p:nvSpPr>
            <p:spPr bwMode="auto">
              <a:xfrm>
                <a:off x="4972050" y="196596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41" name="Pentagon 40"/>
              <p:cNvSpPr/>
              <p:nvPr/>
            </p:nvSpPr>
            <p:spPr bwMode="auto">
              <a:xfrm rot="10800000">
                <a:off x="4657725" y="1965968"/>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5" name="TextBox 24"/>
            <p:cNvSpPr txBox="1"/>
            <p:nvPr/>
          </p:nvSpPr>
          <p:spPr>
            <a:xfrm>
              <a:off x="860560" y="2579383"/>
              <a:ext cx="2569534" cy="338554"/>
            </a:xfrm>
            <a:prstGeom prst="rect">
              <a:avLst/>
            </a:prstGeom>
            <a:noFill/>
          </p:spPr>
          <p:txBody>
            <a:bodyPr wrap="square" rtlCol="0">
              <a:spAutoFit/>
            </a:bodyPr>
            <a:lstStyle/>
            <a:p>
              <a:pPr algn="ctr"/>
              <a:r>
                <a:rPr lang="en-US" sz="1600" dirty="0">
                  <a:solidFill>
                    <a:srgbClr val="FFFFFF"/>
                  </a:solidFill>
                </a:rPr>
                <a:t>Not Following Process</a:t>
              </a:r>
            </a:p>
          </p:txBody>
        </p:sp>
      </p:grpSp>
      <p:grpSp>
        <p:nvGrpSpPr>
          <p:cNvPr id="8" name="Group 45"/>
          <p:cNvGrpSpPr/>
          <p:nvPr/>
        </p:nvGrpSpPr>
        <p:grpSpPr>
          <a:xfrm>
            <a:off x="619125" y="3508319"/>
            <a:ext cx="3393749" cy="564188"/>
            <a:chOff x="619125" y="3847984"/>
            <a:chExt cx="3393749" cy="581025"/>
          </a:xfrm>
        </p:grpSpPr>
        <p:grpSp>
          <p:nvGrpSpPr>
            <p:cNvPr id="9" name="Group 29"/>
            <p:cNvGrpSpPr/>
            <p:nvPr/>
          </p:nvGrpSpPr>
          <p:grpSpPr>
            <a:xfrm>
              <a:off x="619125" y="3847984"/>
              <a:ext cx="3019425" cy="581025"/>
              <a:chOff x="4657725" y="2026327"/>
              <a:chExt cx="3019425" cy="581025"/>
            </a:xfrm>
          </p:grpSpPr>
          <p:sp>
            <p:nvSpPr>
              <p:cNvPr id="34" name="Pentagon 33"/>
              <p:cNvSpPr/>
              <p:nvPr/>
            </p:nvSpPr>
            <p:spPr bwMode="auto">
              <a:xfrm>
                <a:off x="4972050" y="2026327"/>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5" name="Pentagon 34"/>
              <p:cNvSpPr/>
              <p:nvPr/>
            </p:nvSpPr>
            <p:spPr bwMode="auto">
              <a:xfrm rot="10800000">
                <a:off x="4657725" y="2026327"/>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6" name="TextBox 25"/>
            <p:cNvSpPr txBox="1"/>
            <p:nvPr/>
          </p:nvSpPr>
          <p:spPr>
            <a:xfrm>
              <a:off x="707005" y="3926979"/>
              <a:ext cx="3305869" cy="348657"/>
            </a:xfrm>
            <a:prstGeom prst="rect">
              <a:avLst/>
            </a:prstGeom>
            <a:noFill/>
          </p:spPr>
          <p:txBody>
            <a:bodyPr wrap="square" rtlCol="0">
              <a:spAutoFit/>
            </a:bodyPr>
            <a:lstStyle/>
            <a:p>
              <a:r>
                <a:rPr lang="en-US" sz="1600" dirty="0">
                  <a:solidFill>
                    <a:srgbClr val="FFFFFF"/>
                  </a:solidFill>
                </a:rPr>
                <a:t>Stating Assumptions as Facts</a:t>
              </a:r>
            </a:p>
          </p:txBody>
        </p:sp>
      </p:grpSp>
      <p:grpSp>
        <p:nvGrpSpPr>
          <p:cNvPr id="10" name="Group 55"/>
          <p:cNvGrpSpPr/>
          <p:nvPr/>
        </p:nvGrpSpPr>
        <p:grpSpPr>
          <a:xfrm>
            <a:off x="647700" y="4163111"/>
            <a:ext cx="3019425" cy="594360"/>
            <a:chOff x="647700" y="4163111"/>
            <a:chExt cx="3019425" cy="594360"/>
          </a:xfrm>
        </p:grpSpPr>
        <p:grpSp>
          <p:nvGrpSpPr>
            <p:cNvPr id="11" name="Group 32"/>
            <p:cNvGrpSpPr/>
            <p:nvPr/>
          </p:nvGrpSpPr>
          <p:grpSpPr>
            <a:xfrm>
              <a:off x="647700" y="4163111"/>
              <a:ext cx="3019425" cy="594360"/>
              <a:chOff x="4657725" y="1952625"/>
              <a:chExt cx="3019425" cy="582960"/>
            </a:xfrm>
          </p:grpSpPr>
          <p:sp>
            <p:nvSpPr>
              <p:cNvPr id="32" name="Pentagon 31"/>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3" name="Pentagon 32"/>
              <p:cNvSpPr/>
              <p:nvPr/>
            </p:nvSpPr>
            <p:spPr bwMode="auto">
              <a:xfrm rot="10800000">
                <a:off x="4657725" y="1954560"/>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7" name="TextBox 26"/>
            <p:cNvSpPr txBox="1"/>
            <p:nvPr/>
          </p:nvSpPr>
          <p:spPr>
            <a:xfrm>
              <a:off x="1048369" y="4276308"/>
              <a:ext cx="2236510" cy="338554"/>
            </a:xfrm>
            <a:prstGeom prst="rect">
              <a:avLst/>
            </a:prstGeom>
            <a:noFill/>
          </p:spPr>
          <p:txBody>
            <a:bodyPr wrap="none" rtlCol="0">
              <a:spAutoFit/>
            </a:bodyPr>
            <a:lstStyle/>
            <a:p>
              <a:r>
                <a:rPr lang="en-US" sz="1600" dirty="0">
                  <a:solidFill>
                    <a:srgbClr val="FFFFFF"/>
                  </a:solidFill>
                </a:rPr>
                <a:t>Manipulating Outcome</a:t>
              </a:r>
            </a:p>
          </p:txBody>
        </p:sp>
      </p:grpSp>
      <p:grpSp>
        <p:nvGrpSpPr>
          <p:cNvPr id="12" name="Group 43"/>
          <p:cNvGrpSpPr/>
          <p:nvPr/>
        </p:nvGrpSpPr>
        <p:grpSpPr>
          <a:xfrm>
            <a:off x="657225" y="4848072"/>
            <a:ext cx="3019425" cy="594360"/>
            <a:chOff x="657225" y="5083969"/>
            <a:chExt cx="3019425" cy="581025"/>
          </a:xfrm>
        </p:grpSpPr>
        <p:grpSp>
          <p:nvGrpSpPr>
            <p:cNvPr id="13" name="Group 23"/>
            <p:cNvGrpSpPr/>
            <p:nvPr/>
          </p:nvGrpSpPr>
          <p:grpSpPr>
            <a:xfrm>
              <a:off x="657225" y="5083969"/>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9" name="Pentagon 38"/>
              <p:cNvSpPr/>
              <p:nvPr/>
            </p:nvSpPr>
            <p:spPr bwMode="auto">
              <a:xfrm rot="10800000">
                <a:off x="4657725"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8" name="TextBox 27"/>
            <p:cNvSpPr txBox="1"/>
            <p:nvPr/>
          </p:nvSpPr>
          <p:spPr>
            <a:xfrm>
              <a:off x="729779" y="5197155"/>
              <a:ext cx="2784624" cy="338554"/>
            </a:xfrm>
            <a:prstGeom prst="rect">
              <a:avLst/>
            </a:prstGeom>
            <a:noFill/>
          </p:spPr>
          <p:txBody>
            <a:bodyPr wrap="square" rtlCol="0">
              <a:spAutoFit/>
            </a:bodyPr>
            <a:lstStyle/>
            <a:p>
              <a:pPr algn="ctr"/>
              <a:r>
                <a:rPr lang="en-US" sz="1600" dirty="0">
                  <a:solidFill>
                    <a:srgbClr val="FFFFFF"/>
                  </a:solidFill>
                </a:rPr>
                <a:t>Emotions/Objections</a:t>
              </a:r>
            </a:p>
          </p:txBody>
        </p:sp>
      </p:grpSp>
      <p:grpSp>
        <p:nvGrpSpPr>
          <p:cNvPr id="14" name="Group 57"/>
          <p:cNvGrpSpPr/>
          <p:nvPr/>
        </p:nvGrpSpPr>
        <p:grpSpPr>
          <a:xfrm>
            <a:off x="619125" y="2802114"/>
            <a:ext cx="3019425" cy="596407"/>
            <a:chOff x="619125" y="2774818"/>
            <a:chExt cx="3019425" cy="596407"/>
          </a:xfrm>
        </p:grpSpPr>
        <p:grpSp>
          <p:nvGrpSpPr>
            <p:cNvPr id="15" name="Group 26"/>
            <p:cNvGrpSpPr/>
            <p:nvPr/>
          </p:nvGrpSpPr>
          <p:grpSpPr>
            <a:xfrm>
              <a:off x="619125" y="2774818"/>
              <a:ext cx="3019425" cy="585435"/>
              <a:chOff x="4657725" y="1536179"/>
              <a:chExt cx="3019425" cy="585435"/>
            </a:xfrm>
          </p:grpSpPr>
          <p:sp>
            <p:nvSpPr>
              <p:cNvPr id="36" name="Pentagon 35"/>
              <p:cNvSpPr/>
              <p:nvPr/>
            </p:nvSpPr>
            <p:spPr bwMode="auto">
              <a:xfrm>
                <a:off x="4972050" y="154058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7" name="Pentagon 36"/>
              <p:cNvSpPr/>
              <p:nvPr/>
            </p:nvSpPr>
            <p:spPr bwMode="auto">
              <a:xfrm rot="10800000">
                <a:off x="4657725" y="153617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9" name="TextBox 28"/>
            <p:cNvSpPr txBox="1"/>
            <p:nvPr/>
          </p:nvSpPr>
          <p:spPr>
            <a:xfrm>
              <a:off x="691300" y="2786450"/>
              <a:ext cx="2847974" cy="584775"/>
            </a:xfrm>
            <a:prstGeom prst="rect">
              <a:avLst/>
            </a:prstGeom>
            <a:noFill/>
          </p:spPr>
          <p:txBody>
            <a:bodyPr wrap="square" rtlCol="0">
              <a:spAutoFit/>
            </a:bodyPr>
            <a:lstStyle/>
            <a:p>
              <a:pPr algn="ctr"/>
              <a:r>
                <a:rPr lang="en-US" sz="1600" dirty="0">
                  <a:solidFill>
                    <a:srgbClr val="FFFFFF"/>
                  </a:solidFill>
                </a:rPr>
                <a:t>Not Able to Guide Team Through Process</a:t>
              </a:r>
            </a:p>
          </p:txBody>
        </p:sp>
      </p:grpSp>
      <p:sp>
        <p:nvSpPr>
          <p:cNvPr id="50" name="Freeform 49"/>
          <p:cNvSpPr/>
          <p:nvPr/>
        </p:nvSpPr>
        <p:spPr bwMode="auto">
          <a:xfrm rot="16200000">
            <a:off x="1766162" y="3392238"/>
            <a:ext cx="5061499" cy="669021"/>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5000165"/>
              <a:gd name="connsiteY0" fmla="*/ 1149887 h 1149886"/>
              <a:gd name="connsiteX1" fmla="*/ 214510 w 5000165"/>
              <a:gd name="connsiteY1" fmla="*/ 2216 h 1149886"/>
              <a:gd name="connsiteX2" fmla="*/ 4773948 w 5000165"/>
              <a:gd name="connsiteY2" fmla="*/ 0 h 1149886"/>
              <a:gd name="connsiteX3" fmla="*/ 5000165 w 5000165"/>
              <a:gd name="connsiteY3" fmla="*/ 1128540 h 1149886"/>
              <a:gd name="connsiteX4" fmla="*/ 0 w 5000165"/>
              <a:gd name="connsiteY4" fmla="*/ 1149887 h 1149886"/>
              <a:gd name="connsiteX0" fmla="*/ 0 w 5000165"/>
              <a:gd name="connsiteY0" fmla="*/ 1204222 h 1204223"/>
              <a:gd name="connsiteX1" fmla="*/ 185270 w 5000165"/>
              <a:gd name="connsiteY1" fmla="*/ 0 h 1204223"/>
              <a:gd name="connsiteX2" fmla="*/ 4773948 w 5000165"/>
              <a:gd name="connsiteY2" fmla="*/ 54335 h 1204223"/>
              <a:gd name="connsiteX3" fmla="*/ 5000165 w 5000165"/>
              <a:gd name="connsiteY3" fmla="*/ 1182875 h 1204223"/>
              <a:gd name="connsiteX4" fmla="*/ 0 w 5000165"/>
              <a:gd name="connsiteY4" fmla="*/ 1204222 h 1204223"/>
              <a:gd name="connsiteX0" fmla="*/ 0 w 5035475"/>
              <a:gd name="connsiteY0" fmla="*/ 1238366 h 1238366"/>
              <a:gd name="connsiteX1" fmla="*/ 220580 w 5035475"/>
              <a:gd name="connsiteY1" fmla="*/ 0 h 1238366"/>
              <a:gd name="connsiteX2" fmla="*/ 4809258 w 5035475"/>
              <a:gd name="connsiteY2" fmla="*/ 54335 h 1238366"/>
              <a:gd name="connsiteX3" fmla="*/ 5035475 w 5035475"/>
              <a:gd name="connsiteY3" fmla="*/ 1182875 h 1238366"/>
              <a:gd name="connsiteX4" fmla="*/ 0 w 5035475"/>
              <a:gd name="connsiteY4" fmla="*/ 1238366 h 1238366"/>
              <a:gd name="connsiteX0" fmla="*/ 0 w 5044303"/>
              <a:gd name="connsiteY0" fmla="*/ 1238366 h 1238366"/>
              <a:gd name="connsiteX1" fmla="*/ 220580 w 5044303"/>
              <a:gd name="connsiteY1" fmla="*/ 0 h 1238366"/>
              <a:gd name="connsiteX2" fmla="*/ 4809258 w 5044303"/>
              <a:gd name="connsiteY2" fmla="*/ 54335 h 1238366"/>
              <a:gd name="connsiteX3" fmla="*/ 5044303 w 5044303"/>
              <a:gd name="connsiteY3" fmla="*/ 1234091 h 1238366"/>
              <a:gd name="connsiteX4" fmla="*/ 0 w 5044303"/>
              <a:gd name="connsiteY4" fmla="*/ 1238366 h 1238366"/>
              <a:gd name="connsiteX0" fmla="*/ 0 w 5061958"/>
              <a:gd name="connsiteY0" fmla="*/ 1238367 h 1238368"/>
              <a:gd name="connsiteX1" fmla="*/ 238235 w 5061958"/>
              <a:gd name="connsiteY1" fmla="*/ 0 h 1238368"/>
              <a:gd name="connsiteX2" fmla="*/ 4826913 w 5061958"/>
              <a:gd name="connsiteY2" fmla="*/ 54335 h 1238368"/>
              <a:gd name="connsiteX3" fmla="*/ 5061958 w 5061958"/>
              <a:gd name="connsiteY3" fmla="*/ 1234091 h 1238368"/>
              <a:gd name="connsiteX4" fmla="*/ 0 w 5061958"/>
              <a:gd name="connsiteY4" fmla="*/ 1238367 h 1238368"/>
              <a:gd name="connsiteX0" fmla="*/ 0 w 5061958"/>
              <a:gd name="connsiteY0" fmla="*/ 1256610 h 1256609"/>
              <a:gd name="connsiteX1" fmla="*/ 361258 w 5061958"/>
              <a:gd name="connsiteY1" fmla="*/ 0 h 1256609"/>
              <a:gd name="connsiteX2" fmla="*/ 4826913 w 5061958"/>
              <a:gd name="connsiteY2" fmla="*/ 72578 h 1256609"/>
              <a:gd name="connsiteX3" fmla="*/ 5061958 w 5061958"/>
              <a:gd name="connsiteY3" fmla="*/ 1252334 h 1256609"/>
              <a:gd name="connsiteX4" fmla="*/ 0 w 5061958"/>
              <a:gd name="connsiteY4" fmla="*/ 1256610 h 1256609"/>
              <a:gd name="connsiteX0" fmla="*/ 0 w 5061958"/>
              <a:gd name="connsiteY0" fmla="*/ 1243291 h 1243292"/>
              <a:gd name="connsiteX1" fmla="*/ 368166 w 5061958"/>
              <a:gd name="connsiteY1" fmla="*/ 0 h 1243292"/>
              <a:gd name="connsiteX2" fmla="*/ 4826913 w 5061958"/>
              <a:gd name="connsiteY2" fmla="*/ 59259 h 1243292"/>
              <a:gd name="connsiteX3" fmla="*/ 5061958 w 5061958"/>
              <a:gd name="connsiteY3" fmla="*/ 1239015 h 1243292"/>
              <a:gd name="connsiteX4" fmla="*/ 0 w 5061958"/>
              <a:gd name="connsiteY4" fmla="*/ 1243291 h 1243292"/>
              <a:gd name="connsiteX0" fmla="*/ 0 w 5061958"/>
              <a:gd name="connsiteY0" fmla="*/ 1243289 h 1243288"/>
              <a:gd name="connsiteX1" fmla="*/ 378528 w 5061958"/>
              <a:gd name="connsiteY1" fmla="*/ -1 h 1243288"/>
              <a:gd name="connsiteX2" fmla="*/ 4826913 w 5061958"/>
              <a:gd name="connsiteY2" fmla="*/ 59257 h 1243288"/>
              <a:gd name="connsiteX3" fmla="*/ 5061958 w 5061958"/>
              <a:gd name="connsiteY3" fmla="*/ 1239013 h 1243288"/>
              <a:gd name="connsiteX4" fmla="*/ 0 w 5061958"/>
              <a:gd name="connsiteY4" fmla="*/ 1243289 h 1243288"/>
              <a:gd name="connsiteX0" fmla="*/ 0 w 5061958"/>
              <a:gd name="connsiteY0" fmla="*/ 1243283 h 1243284"/>
              <a:gd name="connsiteX1" fmla="*/ 541872 w 5061958"/>
              <a:gd name="connsiteY1" fmla="*/ -1 h 1243284"/>
              <a:gd name="connsiteX2" fmla="*/ 4826913 w 5061958"/>
              <a:gd name="connsiteY2" fmla="*/ 59251 h 1243284"/>
              <a:gd name="connsiteX3" fmla="*/ 5061958 w 5061958"/>
              <a:gd name="connsiteY3" fmla="*/ 1239007 h 1243284"/>
              <a:gd name="connsiteX4" fmla="*/ 0 w 5061958"/>
              <a:gd name="connsiteY4" fmla="*/ 1243283 h 1243284"/>
              <a:gd name="connsiteX0" fmla="*/ 0 w 5061958"/>
              <a:gd name="connsiteY0" fmla="*/ 1243277 h 1243276"/>
              <a:gd name="connsiteX1" fmla="*/ 578170 w 5061958"/>
              <a:gd name="connsiteY1" fmla="*/ -1 h 1243276"/>
              <a:gd name="connsiteX2" fmla="*/ 4826913 w 5061958"/>
              <a:gd name="connsiteY2" fmla="*/ 59245 h 1243276"/>
              <a:gd name="connsiteX3" fmla="*/ 5061958 w 5061958"/>
              <a:gd name="connsiteY3" fmla="*/ 1239001 h 1243276"/>
              <a:gd name="connsiteX4" fmla="*/ 0 w 5061958"/>
              <a:gd name="connsiteY4" fmla="*/ 1243277 h 1243276"/>
              <a:gd name="connsiteX0" fmla="*/ 0 w 5061958"/>
              <a:gd name="connsiteY0" fmla="*/ 1184031 h 1184030"/>
              <a:gd name="connsiteX1" fmla="*/ 255571 w 5061958"/>
              <a:gd name="connsiteY1" fmla="*/ 36167 h 1184030"/>
              <a:gd name="connsiteX2" fmla="*/ 4826913 w 5061958"/>
              <a:gd name="connsiteY2" fmla="*/ -1 h 1184030"/>
              <a:gd name="connsiteX3" fmla="*/ 5061958 w 5061958"/>
              <a:gd name="connsiteY3" fmla="*/ 1179755 h 1184030"/>
              <a:gd name="connsiteX4" fmla="*/ 0 w 5061958"/>
              <a:gd name="connsiteY4" fmla="*/ 1184031 h 1184030"/>
              <a:gd name="connsiteX0" fmla="*/ 0 w 5061958"/>
              <a:gd name="connsiteY0" fmla="*/ 1186028 h 1186027"/>
              <a:gd name="connsiteX1" fmla="*/ 216468 w 5061958"/>
              <a:gd name="connsiteY1" fmla="*/ -1 h 1186027"/>
              <a:gd name="connsiteX2" fmla="*/ 4826913 w 5061958"/>
              <a:gd name="connsiteY2" fmla="*/ 1996 h 1186027"/>
              <a:gd name="connsiteX3" fmla="*/ 5061958 w 5061958"/>
              <a:gd name="connsiteY3" fmla="*/ 1181752 h 1186027"/>
              <a:gd name="connsiteX4" fmla="*/ 0 w 5061958"/>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817566 w 4826913"/>
              <a:gd name="connsiteY3" fmla="*/ 1162669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78463 w 4826913"/>
              <a:gd name="connsiteY3" fmla="*/ 1124508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88239 w 4826913"/>
              <a:gd name="connsiteY3" fmla="*/ 1181763 h 1186027"/>
              <a:gd name="connsiteX4" fmla="*/ 0 w 4826913"/>
              <a:gd name="connsiteY4" fmla="*/ 1186028 h 1186027"/>
              <a:gd name="connsiteX0" fmla="*/ 0 w 4826913"/>
              <a:gd name="connsiteY0" fmla="*/ 1186028 h 1200850"/>
              <a:gd name="connsiteX1" fmla="*/ 216468 w 4826913"/>
              <a:gd name="connsiteY1" fmla="*/ -1 h 1200850"/>
              <a:gd name="connsiteX2" fmla="*/ 4826913 w 4826913"/>
              <a:gd name="connsiteY2" fmla="*/ 1996 h 1200850"/>
              <a:gd name="connsiteX3" fmla="*/ 4817566 w 4826913"/>
              <a:gd name="connsiteY3" fmla="*/ 1200851 h 1200850"/>
              <a:gd name="connsiteX4" fmla="*/ 0 w 4826913"/>
              <a:gd name="connsiteY4" fmla="*/ 1186028 h 1200850"/>
              <a:gd name="connsiteX0" fmla="*/ 0 w 5006420"/>
              <a:gd name="connsiteY0" fmla="*/ 1186028 h 1200852"/>
              <a:gd name="connsiteX1" fmla="*/ 216468 w 5006420"/>
              <a:gd name="connsiteY1" fmla="*/ -1 h 1200852"/>
              <a:gd name="connsiteX2" fmla="*/ 4826913 w 5006420"/>
              <a:gd name="connsiteY2" fmla="*/ 1996 h 1200852"/>
              <a:gd name="connsiteX3" fmla="*/ 5003304 w 5006420"/>
              <a:gd name="connsiteY3" fmla="*/ 1200852 h 1200852"/>
              <a:gd name="connsiteX4" fmla="*/ 0 w 5006420"/>
              <a:gd name="connsiteY4" fmla="*/ 1186028 h 1200852"/>
              <a:gd name="connsiteX0" fmla="*/ 0 w 5035747"/>
              <a:gd name="connsiteY0" fmla="*/ 1186028 h 1219941"/>
              <a:gd name="connsiteX1" fmla="*/ 216468 w 5035747"/>
              <a:gd name="connsiteY1" fmla="*/ -1 h 1219941"/>
              <a:gd name="connsiteX2" fmla="*/ 4826913 w 5035747"/>
              <a:gd name="connsiteY2" fmla="*/ 1996 h 1219941"/>
              <a:gd name="connsiteX3" fmla="*/ 5032631 w 5035747"/>
              <a:gd name="connsiteY3" fmla="*/ 1219940 h 1219941"/>
              <a:gd name="connsiteX4" fmla="*/ 0 w 5035747"/>
              <a:gd name="connsiteY4" fmla="*/ 1186028 h 1219941"/>
              <a:gd name="connsiteX0" fmla="*/ 0 w 4928214"/>
              <a:gd name="connsiteY0" fmla="*/ 1186027 h 1219941"/>
              <a:gd name="connsiteX1" fmla="*/ 108935 w 4928214"/>
              <a:gd name="connsiteY1" fmla="*/ -1 h 1219941"/>
              <a:gd name="connsiteX2" fmla="*/ 4719380 w 4928214"/>
              <a:gd name="connsiteY2" fmla="*/ 1996 h 1219941"/>
              <a:gd name="connsiteX3" fmla="*/ 4925098 w 4928214"/>
              <a:gd name="connsiteY3" fmla="*/ 1219940 h 1219941"/>
              <a:gd name="connsiteX4" fmla="*/ 0 w 4928214"/>
              <a:gd name="connsiteY4" fmla="*/ 1186027 h 1219941"/>
              <a:gd name="connsiteX0" fmla="*/ 0 w 4720120"/>
              <a:gd name="connsiteY0" fmla="*/ 1186027 h 1224176"/>
              <a:gd name="connsiteX1" fmla="*/ 108935 w 4720120"/>
              <a:gd name="connsiteY1" fmla="*/ -1 h 1224176"/>
              <a:gd name="connsiteX2" fmla="*/ 4719380 w 4720120"/>
              <a:gd name="connsiteY2" fmla="*/ 1996 h 1224176"/>
              <a:gd name="connsiteX3" fmla="*/ 4717004 w 4720120"/>
              <a:gd name="connsiteY3" fmla="*/ 1224177 h 1224176"/>
              <a:gd name="connsiteX4" fmla="*/ 0 w 4720120"/>
              <a:gd name="connsiteY4" fmla="*/ 1186027 h 1224176"/>
              <a:gd name="connsiteX0" fmla="*/ 0 w 4720120"/>
              <a:gd name="connsiteY0" fmla="*/ 1186027 h 1224176"/>
              <a:gd name="connsiteX1" fmla="*/ 108935 w 4720120"/>
              <a:gd name="connsiteY1" fmla="*/ -1 h 1224176"/>
              <a:gd name="connsiteX2" fmla="*/ 4646601 w 4720120"/>
              <a:gd name="connsiteY2" fmla="*/ 2876 h 1224176"/>
              <a:gd name="connsiteX3" fmla="*/ 4717004 w 4720120"/>
              <a:gd name="connsiteY3" fmla="*/ 1224177 h 1224176"/>
              <a:gd name="connsiteX4" fmla="*/ 0 w 4720120"/>
              <a:gd name="connsiteY4" fmla="*/ 1186027 h 1224176"/>
              <a:gd name="connsiteX0" fmla="*/ 0 w 4720120"/>
              <a:gd name="connsiteY0" fmla="*/ 1186027 h 1224176"/>
              <a:gd name="connsiteX1" fmla="*/ 108935 w 4720120"/>
              <a:gd name="connsiteY1" fmla="*/ -1 h 1224176"/>
              <a:gd name="connsiteX2" fmla="*/ 4717004 w 4720120"/>
              <a:gd name="connsiteY2" fmla="*/ 2876 h 1224176"/>
              <a:gd name="connsiteX3" fmla="*/ 4717004 w 4720120"/>
              <a:gd name="connsiteY3" fmla="*/ 1224177 h 1224176"/>
              <a:gd name="connsiteX4" fmla="*/ 0 w 4720120"/>
              <a:gd name="connsiteY4" fmla="*/ 1186027 h 1224176"/>
              <a:gd name="connsiteX0" fmla="*/ 0 w 4790523"/>
              <a:gd name="connsiteY0" fmla="*/ 1186027 h 1224176"/>
              <a:gd name="connsiteX1" fmla="*/ 108935 w 4790523"/>
              <a:gd name="connsiteY1" fmla="*/ -1 h 1224176"/>
              <a:gd name="connsiteX2" fmla="*/ 4717004 w 4790523"/>
              <a:gd name="connsiteY2" fmla="*/ 2876 h 1224176"/>
              <a:gd name="connsiteX3" fmla="*/ 4787407 w 4790523"/>
              <a:gd name="connsiteY3" fmla="*/ 1224177 h 1224176"/>
              <a:gd name="connsiteX4" fmla="*/ 0 w 4790523"/>
              <a:gd name="connsiteY4" fmla="*/ 1186027 h 1224176"/>
              <a:gd name="connsiteX0" fmla="*/ 0 w 4790523"/>
              <a:gd name="connsiteY0" fmla="*/ 1183150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183150 h 1221299"/>
              <a:gd name="connsiteX0" fmla="*/ 0 w 4720120"/>
              <a:gd name="connsiteY0" fmla="*/ 1068634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068634 h 1221299"/>
              <a:gd name="connsiteX0" fmla="*/ 0 w 4720120"/>
              <a:gd name="connsiteY0" fmla="*/ 1068634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068634 h 1221299"/>
              <a:gd name="connsiteX0" fmla="*/ 0 w 4790524"/>
              <a:gd name="connsiteY0" fmla="*/ 1068634 h 1221299"/>
              <a:gd name="connsiteX1" fmla="*/ 70404 w 4790524"/>
              <a:gd name="connsiteY1" fmla="*/ -1 h 1221299"/>
              <a:gd name="connsiteX2" fmla="*/ 4717005 w 4790524"/>
              <a:gd name="connsiteY2" fmla="*/ -1 h 1221299"/>
              <a:gd name="connsiteX3" fmla="*/ 4787408 w 4790524"/>
              <a:gd name="connsiteY3" fmla="*/ 1221300 h 1221299"/>
              <a:gd name="connsiteX4" fmla="*/ 0 w 4790524"/>
              <a:gd name="connsiteY4" fmla="*/ 1068634 h 1221299"/>
              <a:gd name="connsiteX0" fmla="*/ 0 w 4790524"/>
              <a:gd name="connsiteY0" fmla="*/ 1068634 h 1221299"/>
              <a:gd name="connsiteX1" fmla="*/ 70404 w 4790524"/>
              <a:gd name="connsiteY1" fmla="*/ -1 h 1221299"/>
              <a:gd name="connsiteX2" fmla="*/ 4717005 w 4790524"/>
              <a:gd name="connsiteY2" fmla="*/ 0 h 1221299"/>
              <a:gd name="connsiteX3" fmla="*/ 4787408 w 4790524"/>
              <a:gd name="connsiteY3" fmla="*/ 1221300 h 1221299"/>
              <a:gd name="connsiteX4" fmla="*/ 0 w 4790524"/>
              <a:gd name="connsiteY4" fmla="*/ 1068634 h 1221299"/>
              <a:gd name="connsiteX0" fmla="*/ 0 w 4790524"/>
              <a:gd name="connsiteY0" fmla="*/ 1068634 h 1221299"/>
              <a:gd name="connsiteX1" fmla="*/ 70404 w 4790524"/>
              <a:gd name="connsiteY1" fmla="*/ -1 h 1221299"/>
              <a:gd name="connsiteX2" fmla="*/ 4646602 w 4790524"/>
              <a:gd name="connsiteY2" fmla="*/ 0 h 1221299"/>
              <a:gd name="connsiteX3" fmla="*/ 4787408 w 4790524"/>
              <a:gd name="connsiteY3" fmla="*/ 1221300 h 1221299"/>
              <a:gd name="connsiteX4" fmla="*/ 0 w 4790524"/>
              <a:gd name="connsiteY4" fmla="*/ 1068634 h 1221299"/>
              <a:gd name="connsiteX0" fmla="*/ 0 w 4790523"/>
              <a:gd name="connsiteY0" fmla="*/ 1068635 h 1221299"/>
              <a:gd name="connsiteX1" fmla="*/ 70403 w 4790523"/>
              <a:gd name="connsiteY1" fmla="*/ -1 h 1221299"/>
              <a:gd name="connsiteX2" fmla="*/ 4646601 w 4790523"/>
              <a:gd name="connsiteY2" fmla="*/ 0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646601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646601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20120"/>
              <a:gd name="connsiteY0" fmla="*/ 1221296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25570 w 4745690"/>
              <a:gd name="connsiteY0" fmla="*/ 1221296 h 1221299"/>
              <a:gd name="connsiteX1" fmla="*/ 95973 w 4745690"/>
              <a:gd name="connsiteY1" fmla="*/ -1 h 1221299"/>
              <a:gd name="connsiteX2" fmla="*/ 4672171 w 4745690"/>
              <a:gd name="connsiteY2" fmla="*/ -1 h 1221299"/>
              <a:gd name="connsiteX3" fmla="*/ 4742574 w 4745690"/>
              <a:gd name="connsiteY3" fmla="*/ 1221300 h 1221299"/>
              <a:gd name="connsiteX4" fmla="*/ 25570 w 4745690"/>
              <a:gd name="connsiteY4" fmla="*/ 1221296 h 1221299"/>
              <a:gd name="connsiteX0" fmla="*/ 25570 w 4745690"/>
              <a:gd name="connsiteY0" fmla="*/ 1221296 h 1221299"/>
              <a:gd name="connsiteX1" fmla="*/ 95973 w 4745690"/>
              <a:gd name="connsiteY1" fmla="*/ 0 h 1221299"/>
              <a:gd name="connsiteX2" fmla="*/ 4672171 w 4745690"/>
              <a:gd name="connsiteY2" fmla="*/ -1 h 1221299"/>
              <a:gd name="connsiteX3" fmla="*/ 4742574 w 4745690"/>
              <a:gd name="connsiteY3" fmla="*/ 1221300 h 1221299"/>
              <a:gd name="connsiteX4" fmla="*/ 25570 w 4745690"/>
              <a:gd name="connsiteY4" fmla="*/ 1221296 h 1221299"/>
              <a:gd name="connsiteX0" fmla="*/ 95973 w 4816093"/>
              <a:gd name="connsiteY0" fmla="*/ 1221296 h 1221299"/>
              <a:gd name="connsiteX1" fmla="*/ 95973 w 4816093"/>
              <a:gd name="connsiteY1" fmla="*/ 0 h 1221299"/>
              <a:gd name="connsiteX2" fmla="*/ 4742574 w 4816093"/>
              <a:gd name="connsiteY2" fmla="*/ -1 h 1221299"/>
              <a:gd name="connsiteX3" fmla="*/ 4812977 w 4816093"/>
              <a:gd name="connsiteY3" fmla="*/ 1221300 h 1221299"/>
              <a:gd name="connsiteX4" fmla="*/ 95973 w 4816093"/>
              <a:gd name="connsiteY4" fmla="*/ 1221296 h 1221299"/>
              <a:gd name="connsiteX0" fmla="*/ 27672 w 4747792"/>
              <a:gd name="connsiteY0" fmla="*/ 1221296 h 1221299"/>
              <a:gd name="connsiteX1" fmla="*/ 27672 w 4747792"/>
              <a:gd name="connsiteY1" fmla="*/ 0 h 1221299"/>
              <a:gd name="connsiteX2" fmla="*/ 4674273 w 4747792"/>
              <a:gd name="connsiteY2" fmla="*/ -1 h 1221299"/>
              <a:gd name="connsiteX3" fmla="*/ 4744676 w 4747792"/>
              <a:gd name="connsiteY3" fmla="*/ 1221300 h 1221299"/>
              <a:gd name="connsiteX4" fmla="*/ 27672 w 4747792"/>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15063 w 4735183"/>
              <a:gd name="connsiteY0" fmla="*/ 1221296 h 1221299"/>
              <a:gd name="connsiteX1" fmla="*/ 27672 w 4735183"/>
              <a:gd name="connsiteY1" fmla="*/ -1 h 1221299"/>
              <a:gd name="connsiteX2" fmla="*/ 4661664 w 4735183"/>
              <a:gd name="connsiteY2" fmla="*/ -1 h 1221299"/>
              <a:gd name="connsiteX3" fmla="*/ 4732067 w 4735183"/>
              <a:gd name="connsiteY3" fmla="*/ 1221300 h 1221299"/>
              <a:gd name="connsiteX4" fmla="*/ 15063 w 4735183"/>
              <a:gd name="connsiteY4" fmla="*/ 1221296 h 1221299"/>
              <a:gd name="connsiteX0" fmla="*/ 0 w 4720120"/>
              <a:gd name="connsiteY0" fmla="*/ 1221298 h 1221303"/>
              <a:gd name="connsiteX1" fmla="*/ 83012 w 4720120"/>
              <a:gd name="connsiteY1" fmla="*/ 3 h 1221303"/>
              <a:gd name="connsiteX2" fmla="*/ 4646601 w 4720120"/>
              <a:gd name="connsiteY2" fmla="*/ 1 h 1221303"/>
              <a:gd name="connsiteX3" fmla="*/ 4717004 w 4720120"/>
              <a:gd name="connsiteY3" fmla="*/ 1221302 h 1221303"/>
              <a:gd name="connsiteX4" fmla="*/ 0 w 4720120"/>
              <a:gd name="connsiteY4" fmla="*/ 1221298 h 1221303"/>
              <a:gd name="connsiteX0" fmla="*/ 0 w 4720120"/>
              <a:gd name="connsiteY0" fmla="*/ 1221296 h 1221299"/>
              <a:gd name="connsiteX1" fmla="*/ 83012 w 4720120"/>
              <a:gd name="connsiteY1" fmla="*/ 0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690250"/>
              <a:gd name="connsiteY0" fmla="*/ 1308537 h 1308537"/>
              <a:gd name="connsiteX1" fmla="*/ 53142 w 4690250"/>
              <a:gd name="connsiteY1" fmla="*/ 2 h 1308537"/>
              <a:gd name="connsiteX2" fmla="*/ 4616731 w 4690250"/>
              <a:gd name="connsiteY2" fmla="*/ 1 h 1308537"/>
              <a:gd name="connsiteX3" fmla="*/ 4687134 w 4690250"/>
              <a:gd name="connsiteY3" fmla="*/ 1221302 h 1308537"/>
              <a:gd name="connsiteX4" fmla="*/ 0 w 4690250"/>
              <a:gd name="connsiteY4" fmla="*/ 1308537 h 1308537"/>
              <a:gd name="connsiteX0" fmla="*/ 0 w 4690250"/>
              <a:gd name="connsiteY0" fmla="*/ 1308535 h 1308535"/>
              <a:gd name="connsiteX1" fmla="*/ 69007 w 4690250"/>
              <a:gd name="connsiteY1" fmla="*/ 2 h 1308535"/>
              <a:gd name="connsiteX2" fmla="*/ 4616731 w 4690250"/>
              <a:gd name="connsiteY2" fmla="*/ -1 h 1308535"/>
              <a:gd name="connsiteX3" fmla="*/ 4687134 w 4690250"/>
              <a:gd name="connsiteY3" fmla="*/ 1221300 h 1308535"/>
              <a:gd name="connsiteX4" fmla="*/ 0 w 4690250"/>
              <a:gd name="connsiteY4" fmla="*/ 1308535 h 1308535"/>
              <a:gd name="connsiteX0" fmla="*/ 0 w 4687134"/>
              <a:gd name="connsiteY0" fmla="*/ 1308537 h 1308537"/>
              <a:gd name="connsiteX1" fmla="*/ 69007 w 4687134"/>
              <a:gd name="connsiteY1" fmla="*/ 4 h 1308537"/>
              <a:gd name="connsiteX2" fmla="*/ 4616731 w 4687134"/>
              <a:gd name="connsiteY2" fmla="*/ 1 h 1308537"/>
              <a:gd name="connsiteX3" fmla="*/ 4687134 w 4687134"/>
              <a:gd name="connsiteY3" fmla="*/ 1221302 h 1308537"/>
              <a:gd name="connsiteX4" fmla="*/ 0 w 4687134"/>
              <a:gd name="connsiteY4" fmla="*/ 1308537 h 1308537"/>
              <a:gd name="connsiteX0" fmla="*/ 0 w 4692517"/>
              <a:gd name="connsiteY0" fmla="*/ 1308535 h 1308541"/>
              <a:gd name="connsiteX1" fmla="*/ 69007 w 4692517"/>
              <a:gd name="connsiteY1" fmla="*/ 2 h 1308541"/>
              <a:gd name="connsiteX2" fmla="*/ 4616731 w 4692517"/>
              <a:gd name="connsiteY2" fmla="*/ -1 h 1308541"/>
              <a:gd name="connsiteX3" fmla="*/ 4692517 w 4692517"/>
              <a:gd name="connsiteY3" fmla="*/ 1308540 h 1308541"/>
              <a:gd name="connsiteX4" fmla="*/ 0 w 4692517"/>
              <a:gd name="connsiteY4" fmla="*/ 1308535 h 1308541"/>
              <a:gd name="connsiteX0" fmla="*/ 0 w 4624122"/>
              <a:gd name="connsiteY0" fmla="*/ 1308537 h 1308539"/>
              <a:gd name="connsiteX1" fmla="*/ 69007 w 4624122"/>
              <a:gd name="connsiteY1" fmla="*/ 4 h 1308539"/>
              <a:gd name="connsiteX2" fmla="*/ 4616731 w 4624122"/>
              <a:gd name="connsiteY2" fmla="*/ 1 h 1308539"/>
              <a:gd name="connsiteX3" fmla="*/ 4579221 w 4624122"/>
              <a:gd name="connsiteY3" fmla="*/ 1308540 h 1308539"/>
              <a:gd name="connsiteX4" fmla="*/ 0 w 4624122"/>
              <a:gd name="connsiteY4" fmla="*/ 1308537 h 1308539"/>
              <a:gd name="connsiteX0" fmla="*/ 0 w 4648229"/>
              <a:gd name="connsiteY0" fmla="*/ 1308535 h 1308535"/>
              <a:gd name="connsiteX1" fmla="*/ 69007 w 4648229"/>
              <a:gd name="connsiteY1" fmla="*/ 2 h 1308535"/>
              <a:gd name="connsiteX2" fmla="*/ 4616731 w 4648229"/>
              <a:gd name="connsiteY2" fmla="*/ -1 h 1308535"/>
              <a:gd name="connsiteX3" fmla="*/ 4648229 w 4648229"/>
              <a:gd name="connsiteY3" fmla="*/ 1308535 h 1308535"/>
              <a:gd name="connsiteX4" fmla="*/ 0 w 4648229"/>
              <a:gd name="connsiteY4" fmla="*/ 1308535 h 1308535"/>
              <a:gd name="connsiteX0" fmla="*/ 121400 w 4606894"/>
              <a:gd name="connsiteY0" fmla="*/ 1308537 h 1308537"/>
              <a:gd name="connsiteX1" fmla="*/ 27672 w 4606894"/>
              <a:gd name="connsiteY1" fmla="*/ 4 h 1308537"/>
              <a:gd name="connsiteX2" fmla="*/ 4575396 w 4606894"/>
              <a:gd name="connsiteY2" fmla="*/ 1 h 1308537"/>
              <a:gd name="connsiteX3" fmla="*/ 4606894 w 4606894"/>
              <a:gd name="connsiteY3" fmla="*/ 1308537 h 1308537"/>
              <a:gd name="connsiteX4" fmla="*/ 121400 w 4606894"/>
              <a:gd name="connsiteY4" fmla="*/ 1308537 h 1308537"/>
              <a:gd name="connsiteX0" fmla="*/ 851034 w 5336528"/>
              <a:gd name="connsiteY0" fmla="*/ 1381230 h 1381230"/>
              <a:gd name="connsiteX1" fmla="*/ 713018 w 5336528"/>
              <a:gd name="connsiteY1" fmla="*/ 218090 h 1381230"/>
              <a:gd name="connsiteX2" fmla="*/ 757306 w 5336528"/>
              <a:gd name="connsiteY2" fmla="*/ 72697 h 1381230"/>
              <a:gd name="connsiteX3" fmla="*/ 5305030 w 5336528"/>
              <a:gd name="connsiteY3" fmla="*/ 72694 h 1381230"/>
              <a:gd name="connsiteX4" fmla="*/ 5336528 w 5336528"/>
              <a:gd name="connsiteY4" fmla="*/ 1381230 h 1381230"/>
              <a:gd name="connsiteX5" fmla="*/ 851034 w 5336528"/>
              <a:gd name="connsiteY5" fmla="*/ 1381230 h 1381230"/>
              <a:gd name="connsiteX0" fmla="*/ 851034 w 5336528"/>
              <a:gd name="connsiteY0" fmla="*/ 1381228 h 1381228"/>
              <a:gd name="connsiteX1" fmla="*/ 713018 w 5336528"/>
              <a:gd name="connsiteY1" fmla="*/ 218088 h 1381228"/>
              <a:gd name="connsiteX2" fmla="*/ 757306 w 5336528"/>
              <a:gd name="connsiteY2" fmla="*/ 72695 h 1381228"/>
              <a:gd name="connsiteX3" fmla="*/ 5305030 w 5336528"/>
              <a:gd name="connsiteY3" fmla="*/ 72692 h 1381228"/>
              <a:gd name="connsiteX4" fmla="*/ 5336528 w 5336528"/>
              <a:gd name="connsiteY4" fmla="*/ 1381228 h 1381228"/>
              <a:gd name="connsiteX5" fmla="*/ 851034 w 5336528"/>
              <a:gd name="connsiteY5" fmla="*/ 1381228 h 1381228"/>
              <a:gd name="connsiteX0" fmla="*/ 851034 w 5336528"/>
              <a:gd name="connsiteY0" fmla="*/ 1381230 h 1381230"/>
              <a:gd name="connsiteX1" fmla="*/ 713018 w 5336528"/>
              <a:gd name="connsiteY1" fmla="*/ 218090 h 1381230"/>
              <a:gd name="connsiteX2" fmla="*/ 757306 w 5336528"/>
              <a:gd name="connsiteY2" fmla="*/ 72697 h 1381230"/>
              <a:gd name="connsiteX3" fmla="*/ 5305030 w 5336528"/>
              <a:gd name="connsiteY3" fmla="*/ 72694 h 1381230"/>
              <a:gd name="connsiteX4" fmla="*/ 5336528 w 5336528"/>
              <a:gd name="connsiteY4" fmla="*/ 1381230 h 1381230"/>
              <a:gd name="connsiteX5" fmla="*/ 851034 w 5336528"/>
              <a:gd name="connsiteY5" fmla="*/ 1381230 h 1381230"/>
              <a:gd name="connsiteX0" fmla="*/ 138016 w 4623510"/>
              <a:gd name="connsiteY0" fmla="*/ 1308535 h 1308535"/>
              <a:gd name="connsiteX1" fmla="*/ 0 w 4623510"/>
              <a:gd name="connsiteY1" fmla="*/ 145395 h 1308535"/>
              <a:gd name="connsiteX2" fmla="*/ 44288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93728 w 4579222"/>
              <a:gd name="connsiteY0" fmla="*/ 1308537 h 1308537"/>
              <a:gd name="connsiteX1" fmla="*/ 24720 w 4579222"/>
              <a:gd name="connsiteY1" fmla="*/ 3 h 1308537"/>
              <a:gd name="connsiteX2" fmla="*/ 0 w 4579222"/>
              <a:gd name="connsiteY2" fmla="*/ 4 h 1308537"/>
              <a:gd name="connsiteX3" fmla="*/ 4547724 w 4579222"/>
              <a:gd name="connsiteY3" fmla="*/ 1 h 1308537"/>
              <a:gd name="connsiteX4" fmla="*/ 4579222 w 4579222"/>
              <a:gd name="connsiteY4" fmla="*/ 1308537 h 1308537"/>
              <a:gd name="connsiteX5" fmla="*/ 93728 w 4579222"/>
              <a:gd name="connsiteY5" fmla="*/ 1308537 h 1308537"/>
              <a:gd name="connsiteX0" fmla="*/ 138016 w 4623510"/>
              <a:gd name="connsiteY0" fmla="*/ 1308535 h 1308535"/>
              <a:gd name="connsiteX1" fmla="*/ 69008 w 4623510"/>
              <a:gd name="connsiteY1" fmla="*/ 1 h 1308535"/>
              <a:gd name="connsiteX2" fmla="*/ 0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138016 w 4623510"/>
              <a:gd name="connsiteY0" fmla="*/ 1308537 h 1308537"/>
              <a:gd name="connsiteX1" fmla="*/ 0 w 4623510"/>
              <a:gd name="connsiteY1" fmla="*/ 3 h 1308537"/>
              <a:gd name="connsiteX2" fmla="*/ 0 w 4623510"/>
              <a:gd name="connsiteY2" fmla="*/ 4 h 1308537"/>
              <a:gd name="connsiteX3" fmla="*/ 4592012 w 4623510"/>
              <a:gd name="connsiteY3" fmla="*/ 1 h 1308537"/>
              <a:gd name="connsiteX4" fmla="*/ 4623510 w 4623510"/>
              <a:gd name="connsiteY4" fmla="*/ 1308537 h 1308537"/>
              <a:gd name="connsiteX5" fmla="*/ 138016 w 4623510"/>
              <a:gd name="connsiteY5" fmla="*/ 1308537 h 1308537"/>
              <a:gd name="connsiteX0" fmla="*/ 138016 w 4623510"/>
              <a:gd name="connsiteY0" fmla="*/ 1308535 h 1308535"/>
              <a:gd name="connsiteX1" fmla="*/ 0 w 4623510"/>
              <a:gd name="connsiteY1" fmla="*/ 1 h 1308535"/>
              <a:gd name="connsiteX2" fmla="*/ 69008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69008 w 4554502"/>
              <a:gd name="connsiteY0" fmla="*/ 1308537 h 1308537"/>
              <a:gd name="connsiteX1" fmla="*/ 0 w 4554502"/>
              <a:gd name="connsiteY1" fmla="*/ 3 h 1308537"/>
              <a:gd name="connsiteX2" fmla="*/ 0 w 4554502"/>
              <a:gd name="connsiteY2" fmla="*/ 4 h 1308537"/>
              <a:gd name="connsiteX3" fmla="*/ 4523004 w 4554502"/>
              <a:gd name="connsiteY3" fmla="*/ 1 h 1308537"/>
              <a:gd name="connsiteX4" fmla="*/ 4554502 w 4554502"/>
              <a:gd name="connsiteY4" fmla="*/ 1308537 h 1308537"/>
              <a:gd name="connsiteX5" fmla="*/ 69008 w 4554502"/>
              <a:gd name="connsiteY5" fmla="*/ 1308537 h 1308537"/>
              <a:gd name="connsiteX0" fmla="*/ 69008 w 4554502"/>
              <a:gd name="connsiteY0" fmla="*/ 1308533 h 1308533"/>
              <a:gd name="connsiteX1" fmla="*/ 0 w 4554502"/>
              <a:gd name="connsiteY1" fmla="*/ -1 h 1308533"/>
              <a:gd name="connsiteX2" fmla="*/ 0 w 4554502"/>
              <a:gd name="connsiteY2" fmla="*/ 0 h 1308533"/>
              <a:gd name="connsiteX3" fmla="*/ 4508929 w 4554502"/>
              <a:gd name="connsiteY3" fmla="*/ 0 h 1308533"/>
              <a:gd name="connsiteX4" fmla="*/ 4554502 w 4554502"/>
              <a:gd name="connsiteY4" fmla="*/ 1308533 h 1308533"/>
              <a:gd name="connsiteX5" fmla="*/ 69008 w 4554502"/>
              <a:gd name="connsiteY5" fmla="*/ 1308533 h 1308533"/>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2 h 1308537"/>
              <a:gd name="connsiteX4" fmla="*/ 4577937 w 4577937"/>
              <a:gd name="connsiteY4" fmla="*/ 1308537 h 1308537"/>
              <a:gd name="connsiteX5" fmla="*/ 69008 w 4577937"/>
              <a:gd name="connsiteY5" fmla="*/ 1308535 h 1308537"/>
              <a:gd name="connsiteX0" fmla="*/ 69008 w 4585327"/>
              <a:gd name="connsiteY0" fmla="*/ 1308533 h 1308535"/>
              <a:gd name="connsiteX1" fmla="*/ 0 w 4585327"/>
              <a:gd name="connsiteY1" fmla="*/ -1 h 1308535"/>
              <a:gd name="connsiteX2" fmla="*/ 0 w 4585327"/>
              <a:gd name="connsiteY2" fmla="*/ 0 h 1308535"/>
              <a:gd name="connsiteX3" fmla="*/ 4577936 w 4585327"/>
              <a:gd name="connsiteY3" fmla="*/ 0 h 1308535"/>
              <a:gd name="connsiteX4" fmla="*/ 4577937 w 4585327"/>
              <a:gd name="connsiteY4" fmla="*/ 1308535 h 1308535"/>
              <a:gd name="connsiteX5" fmla="*/ 69008 w 4585327"/>
              <a:gd name="connsiteY5" fmla="*/ 1308533 h 1308535"/>
              <a:gd name="connsiteX0" fmla="*/ 69008 w 4585328"/>
              <a:gd name="connsiteY0" fmla="*/ 1308535 h 1308537"/>
              <a:gd name="connsiteX1" fmla="*/ 0 w 4585328"/>
              <a:gd name="connsiteY1" fmla="*/ 1 h 1308537"/>
              <a:gd name="connsiteX2" fmla="*/ 0 w 4585328"/>
              <a:gd name="connsiteY2" fmla="*/ 2 h 1308537"/>
              <a:gd name="connsiteX3" fmla="*/ 4577937 w 4585328"/>
              <a:gd name="connsiteY3" fmla="*/ 1 h 1308537"/>
              <a:gd name="connsiteX4" fmla="*/ 4577937 w 4585328"/>
              <a:gd name="connsiteY4" fmla="*/ 1308537 h 1308537"/>
              <a:gd name="connsiteX5" fmla="*/ 69008 w 4585328"/>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7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77937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6 w 4577937"/>
              <a:gd name="connsiteY3" fmla="*/ 0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0 h 1308535"/>
              <a:gd name="connsiteX4" fmla="*/ 4577937 w 4577937"/>
              <a:gd name="connsiteY4" fmla="*/ 1308535 h 1308535"/>
              <a:gd name="connsiteX5" fmla="*/ 69008 w 4577937"/>
              <a:gd name="connsiteY5" fmla="*/ 1308533 h 1308535"/>
              <a:gd name="connsiteX0" fmla="*/ 69008 w 4590536"/>
              <a:gd name="connsiteY0" fmla="*/ 1308535 h 1308537"/>
              <a:gd name="connsiteX1" fmla="*/ 0 w 4590536"/>
              <a:gd name="connsiteY1" fmla="*/ 1 h 1308537"/>
              <a:gd name="connsiteX2" fmla="*/ 0 w 4590536"/>
              <a:gd name="connsiteY2" fmla="*/ 2 h 1308537"/>
              <a:gd name="connsiteX3" fmla="*/ 4577937 w 4590536"/>
              <a:gd name="connsiteY3" fmla="*/ 1 h 1308537"/>
              <a:gd name="connsiteX4" fmla="*/ 4577937 w 4590536"/>
              <a:gd name="connsiteY4" fmla="*/ 1308537 h 1308537"/>
              <a:gd name="connsiteX5" fmla="*/ 69008 w 4590536"/>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7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77937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0 h 1308535"/>
              <a:gd name="connsiteX4" fmla="*/ 4577937 w 4577937"/>
              <a:gd name="connsiteY4" fmla="*/ 1308535 h 1308535"/>
              <a:gd name="connsiteX5" fmla="*/ 69008 w 4577937"/>
              <a:gd name="connsiteY5" fmla="*/ 1308533 h 1308535"/>
              <a:gd name="connsiteX0" fmla="*/ 84631 w 4593560"/>
              <a:gd name="connsiteY0" fmla="*/ 1308535 h 1308537"/>
              <a:gd name="connsiteX1" fmla="*/ 15623 w 4593560"/>
              <a:gd name="connsiteY1" fmla="*/ 1 h 1308537"/>
              <a:gd name="connsiteX2" fmla="*/ 0 w 4593560"/>
              <a:gd name="connsiteY2" fmla="*/ 1 h 1308537"/>
              <a:gd name="connsiteX3" fmla="*/ 4524552 w 4593560"/>
              <a:gd name="connsiteY3" fmla="*/ 2 h 1308537"/>
              <a:gd name="connsiteX4" fmla="*/ 4593560 w 4593560"/>
              <a:gd name="connsiteY4" fmla="*/ 1308537 h 1308537"/>
              <a:gd name="connsiteX5" fmla="*/ 84631 w 4593560"/>
              <a:gd name="connsiteY5" fmla="*/ 1308535 h 1308537"/>
              <a:gd name="connsiteX0" fmla="*/ 138015 w 4593560"/>
              <a:gd name="connsiteY0" fmla="*/ 1308534 h 1308535"/>
              <a:gd name="connsiteX1" fmla="*/ 15623 w 4593560"/>
              <a:gd name="connsiteY1" fmla="*/ -1 h 1308535"/>
              <a:gd name="connsiteX2" fmla="*/ 0 w 4593560"/>
              <a:gd name="connsiteY2" fmla="*/ -1 h 1308535"/>
              <a:gd name="connsiteX3" fmla="*/ 4524552 w 4593560"/>
              <a:gd name="connsiteY3" fmla="*/ 0 h 1308535"/>
              <a:gd name="connsiteX4" fmla="*/ 4593560 w 4593560"/>
              <a:gd name="connsiteY4" fmla="*/ 1308535 h 1308535"/>
              <a:gd name="connsiteX5" fmla="*/ 138015 w 4593560"/>
              <a:gd name="connsiteY5" fmla="*/ 1308534 h 1308535"/>
              <a:gd name="connsiteX0" fmla="*/ 138015 w 4593560"/>
              <a:gd name="connsiteY0" fmla="*/ 1308536 h 1308537"/>
              <a:gd name="connsiteX1" fmla="*/ 15623 w 4593560"/>
              <a:gd name="connsiteY1" fmla="*/ 1 h 1308537"/>
              <a:gd name="connsiteX2" fmla="*/ 0 w 4593560"/>
              <a:gd name="connsiteY2" fmla="*/ 0 h 1308537"/>
              <a:gd name="connsiteX3" fmla="*/ 4524552 w 4593560"/>
              <a:gd name="connsiteY3" fmla="*/ 2 h 1308537"/>
              <a:gd name="connsiteX4" fmla="*/ 4593560 w 4593560"/>
              <a:gd name="connsiteY4" fmla="*/ 1308537 h 1308537"/>
              <a:gd name="connsiteX5" fmla="*/ 138015 w 4593560"/>
              <a:gd name="connsiteY5" fmla="*/ 1308536 h 1308537"/>
              <a:gd name="connsiteX0" fmla="*/ 138015 w 4593560"/>
              <a:gd name="connsiteY0" fmla="*/ 1308534 h 1308535"/>
              <a:gd name="connsiteX1" fmla="*/ 15623 w 4593560"/>
              <a:gd name="connsiteY1" fmla="*/ -1 h 1308535"/>
              <a:gd name="connsiteX2" fmla="*/ 0 w 4593560"/>
              <a:gd name="connsiteY2" fmla="*/ -1 h 1308535"/>
              <a:gd name="connsiteX3" fmla="*/ 4524552 w 4593560"/>
              <a:gd name="connsiteY3" fmla="*/ 0 h 1308535"/>
              <a:gd name="connsiteX4" fmla="*/ 4593560 w 4593560"/>
              <a:gd name="connsiteY4" fmla="*/ 1308535 h 1308535"/>
              <a:gd name="connsiteX5" fmla="*/ 138015 w 4593560"/>
              <a:gd name="connsiteY5" fmla="*/ 1308534 h 1308535"/>
              <a:gd name="connsiteX0" fmla="*/ 207023 w 4662568"/>
              <a:gd name="connsiteY0" fmla="*/ 1308536 h 1308537"/>
              <a:gd name="connsiteX1" fmla="*/ 84631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6 h 1308537"/>
              <a:gd name="connsiteX1" fmla="*/ 69007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6 h 1308537"/>
              <a:gd name="connsiteX1" fmla="*/ 0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4 h 1308535"/>
              <a:gd name="connsiteX1" fmla="*/ 0 w 4662568"/>
              <a:gd name="connsiteY1" fmla="*/ -1 h 1308535"/>
              <a:gd name="connsiteX2" fmla="*/ 69007 w 4662568"/>
              <a:gd name="connsiteY2" fmla="*/ -1 h 1308535"/>
              <a:gd name="connsiteX3" fmla="*/ 4593560 w 4662568"/>
              <a:gd name="connsiteY3" fmla="*/ 0 h 1308535"/>
              <a:gd name="connsiteX4" fmla="*/ 4662568 w 4662568"/>
              <a:gd name="connsiteY4" fmla="*/ 1308535 h 1308535"/>
              <a:gd name="connsiteX5" fmla="*/ 207023 w 4662568"/>
              <a:gd name="connsiteY5" fmla="*/ 1308534 h 1308535"/>
              <a:gd name="connsiteX0" fmla="*/ 138016 w 4593561"/>
              <a:gd name="connsiteY0" fmla="*/ 1308536 h 1308537"/>
              <a:gd name="connsiteX1" fmla="*/ 1 w 4593561"/>
              <a:gd name="connsiteY1" fmla="*/ 0 h 1308537"/>
              <a:gd name="connsiteX2" fmla="*/ 0 w 4593561"/>
              <a:gd name="connsiteY2" fmla="*/ 1 h 1308537"/>
              <a:gd name="connsiteX3" fmla="*/ 452455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663256"/>
              <a:gd name="connsiteY0" fmla="*/ 1308536 h 1308537"/>
              <a:gd name="connsiteX1" fmla="*/ 1 w 4663256"/>
              <a:gd name="connsiteY1" fmla="*/ 0 h 1308537"/>
              <a:gd name="connsiteX2" fmla="*/ 0 w 4663256"/>
              <a:gd name="connsiteY2" fmla="*/ 1 h 1308537"/>
              <a:gd name="connsiteX3" fmla="*/ 4567750 w 4663256"/>
              <a:gd name="connsiteY3" fmla="*/ 2 h 1308537"/>
              <a:gd name="connsiteX4" fmla="*/ 4663256 w 4663256"/>
              <a:gd name="connsiteY4" fmla="*/ 1308537 h 1308537"/>
              <a:gd name="connsiteX5" fmla="*/ 138016 w 4663256"/>
              <a:gd name="connsiteY5" fmla="*/ 1308536 h 1308537"/>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5 w 4663255"/>
              <a:gd name="connsiteY0" fmla="*/ 1308536 h 1308541"/>
              <a:gd name="connsiteX1" fmla="*/ 0 w 4663255"/>
              <a:gd name="connsiteY1" fmla="*/ 0 h 1308541"/>
              <a:gd name="connsiteX2" fmla="*/ 108754 w 4663255"/>
              <a:gd name="connsiteY2" fmla="*/ 2 h 1308541"/>
              <a:gd name="connsiteX3" fmla="*/ 4567749 w 4663255"/>
              <a:gd name="connsiteY3" fmla="*/ 2 h 1308541"/>
              <a:gd name="connsiteX4" fmla="*/ 4663255 w 4663255"/>
              <a:gd name="connsiteY4" fmla="*/ 1308540 h 1308541"/>
              <a:gd name="connsiteX5" fmla="*/ 138015 w 4663255"/>
              <a:gd name="connsiteY5" fmla="*/ 1308536 h 1308541"/>
              <a:gd name="connsiteX0" fmla="*/ 98270 w 4623510"/>
              <a:gd name="connsiteY0" fmla="*/ 1308534 h 1308537"/>
              <a:gd name="connsiteX1" fmla="*/ 0 w 4623510"/>
              <a:gd name="connsiteY1" fmla="*/ 0 h 1308537"/>
              <a:gd name="connsiteX2" fmla="*/ 69009 w 4623510"/>
              <a:gd name="connsiteY2" fmla="*/ 0 h 1308537"/>
              <a:gd name="connsiteX3" fmla="*/ 4528004 w 4623510"/>
              <a:gd name="connsiteY3" fmla="*/ 0 h 1308537"/>
              <a:gd name="connsiteX4" fmla="*/ 4623510 w 4623510"/>
              <a:gd name="connsiteY4" fmla="*/ 1308538 h 1308537"/>
              <a:gd name="connsiteX5" fmla="*/ 98270 w 4623510"/>
              <a:gd name="connsiteY5" fmla="*/ 1308534 h 1308537"/>
              <a:gd name="connsiteX0" fmla="*/ 13250 w 4623510"/>
              <a:gd name="connsiteY0" fmla="*/ 1308534 h 1308539"/>
              <a:gd name="connsiteX1" fmla="*/ 0 w 4623510"/>
              <a:gd name="connsiteY1" fmla="*/ 0 h 1308539"/>
              <a:gd name="connsiteX2" fmla="*/ 69009 w 4623510"/>
              <a:gd name="connsiteY2" fmla="*/ 0 h 1308539"/>
              <a:gd name="connsiteX3" fmla="*/ 4528004 w 4623510"/>
              <a:gd name="connsiteY3" fmla="*/ 0 h 1308539"/>
              <a:gd name="connsiteX4" fmla="*/ 4623510 w 4623510"/>
              <a:gd name="connsiteY4" fmla="*/ 1308538 h 1308539"/>
              <a:gd name="connsiteX5" fmla="*/ 13250 w 4623510"/>
              <a:gd name="connsiteY5" fmla="*/ 1308534 h 1308539"/>
              <a:gd name="connsiteX0" fmla="*/ 13250 w 4623510"/>
              <a:gd name="connsiteY0" fmla="*/ 1308536 h 1308539"/>
              <a:gd name="connsiteX1" fmla="*/ 0 w 4623510"/>
              <a:gd name="connsiteY1" fmla="*/ 2 h 1308539"/>
              <a:gd name="connsiteX2" fmla="*/ 13250 w 4623510"/>
              <a:gd name="connsiteY2" fmla="*/ 0 h 1308539"/>
              <a:gd name="connsiteX3" fmla="*/ 4528004 w 4623510"/>
              <a:gd name="connsiteY3" fmla="*/ 2 h 1308539"/>
              <a:gd name="connsiteX4" fmla="*/ 4623510 w 4623510"/>
              <a:gd name="connsiteY4" fmla="*/ 1308540 h 1308539"/>
              <a:gd name="connsiteX5" fmla="*/ 13250 w 4623510"/>
              <a:gd name="connsiteY5" fmla="*/ 1308536 h 1308539"/>
              <a:gd name="connsiteX0" fmla="*/ 69008 w 4679268"/>
              <a:gd name="connsiteY0" fmla="*/ 1308534 h 1308539"/>
              <a:gd name="connsiteX1" fmla="*/ 55758 w 4679268"/>
              <a:gd name="connsiteY1" fmla="*/ 0 h 1308539"/>
              <a:gd name="connsiteX2" fmla="*/ 0 w 4679268"/>
              <a:gd name="connsiteY2" fmla="*/ 0 h 1308539"/>
              <a:gd name="connsiteX3" fmla="*/ 4583762 w 4679268"/>
              <a:gd name="connsiteY3" fmla="*/ 0 h 1308539"/>
              <a:gd name="connsiteX4" fmla="*/ 4679268 w 4679268"/>
              <a:gd name="connsiteY4" fmla="*/ 1308538 h 1308539"/>
              <a:gd name="connsiteX5" fmla="*/ 69008 w 4679268"/>
              <a:gd name="connsiteY5" fmla="*/ 1308534 h 1308539"/>
              <a:gd name="connsiteX0" fmla="*/ 138016 w 4679268"/>
              <a:gd name="connsiteY0" fmla="*/ 1308534 h 1308537"/>
              <a:gd name="connsiteX1" fmla="*/ 55758 w 4679268"/>
              <a:gd name="connsiteY1" fmla="*/ 0 h 1308537"/>
              <a:gd name="connsiteX2" fmla="*/ 0 w 4679268"/>
              <a:gd name="connsiteY2" fmla="*/ 0 h 1308537"/>
              <a:gd name="connsiteX3" fmla="*/ 4583762 w 4679268"/>
              <a:gd name="connsiteY3" fmla="*/ 0 h 1308537"/>
              <a:gd name="connsiteX4" fmla="*/ 4679268 w 4679268"/>
              <a:gd name="connsiteY4" fmla="*/ 1308538 h 1308537"/>
              <a:gd name="connsiteX5" fmla="*/ 138016 w 4679268"/>
              <a:gd name="connsiteY5" fmla="*/ 1308534 h 1308537"/>
              <a:gd name="connsiteX0" fmla="*/ 138016 w 4679268"/>
              <a:gd name="connsiteY0" fmla="*/ 1308534 h 1308539"/>
              <a:gd name="connsiteX1" fmla="*/ 0 w 4679268"/>
              <a:gd name="connsiteY1" fmla="*/ 0 h 1308539"/>
              <a:gd name="connsiteX2" fmla="*/ 0 w 4679268"/>
              <a:gd name="connsiteY2" fmla="*/ 0 h 1308539"/>
              <a:gd name="connsiteX3" fmla="*/ 4583762 w 4679268"/>
              <a:gd name="connsiteY3" fmla="*/ 0 h 1308539"/>
              <a:gd name="connsiteX4" fmla="*/ 4679268 w 4679268"/>
              <a:gd name="connsiteY4" fmla="*/ 1308538 h 1308539"/>
              <a:gd name="connsiteX5" fmla="*/ 138016 w 4679268"/>
              <a:gd name="connsiteY5" fmla="*/ 1308534 h 1308539"/>
              <a:gd name="connsiteX0" fmla="*/ 138016 w 4679268"/>
              <a:gd name="connsiteY0" fmla="*/ 1308536 h 1308539"/>
              <a:gd name="connsiteX1" fmla="*/ 0 w 4679268"/>
              <a:gd name="connsiteY1" fmla="*/ 2 h 1308539"/>
              <a:gd name="connsiteX2" fmla="*/ 69008 w 4679268"/>
              <a:gd name="connsiteY2" fmla="*/ 1 h 1308539"/>
              <a:gd name="connsiteX3" fmla="*/ 4583762 w 4679268"/>
              <a:gd name="connsiteY3" fmla="*/ 2 h 1308539"/>
              <a:gd name="connsiteX4" fmla="*/ 4679268 w 4679268"/>
              <a:gd name="connsiteY4" fmla="*/ 1308540 h 1308539"/>
              <a:gd name="connsiteX5" fmla="*/ 138016 w 4679268"/>
              <a:gd name="connsiteY5" fmla="*/ 1308536 h 1308539"/>
              <a:gd name="connsiteX0" fmla="*/ 69008 w 4610260"/>
              <a:gd name="connsiteY0" fmla="*/ 1308534 h 1308539"/>
              <a:gd name="connsiteX1" fmla="*/ 0 w 4610260"/>
              <a:gd name="connsiteY1" fmla="*/ 1 h 1308539"/>
              <a:gd name="connsiteX2" fmla="*/ 0 w 4610260"/>
              <a:gd name="connsiteY2" fmla="*/ -1 h 1308539"/>
              <a:gd name="connsiteX3" fmla="*/ 4514754 w 4610260"/>
              <a:gd name="connsiteY3" fmla="*/ 0 h 1308539"/>
              <a:gd name="connsiteX4" fmla="*/ 4610260 w 4610260"/>
              <a:gd name="connsiteY4" fmla="*/ 1308538 h 1308539"/>
              <a:gd name="connsiteX5" fmla="*/ 69008 w 4610260"/>
              <a:gd name="connsiteY5" fmla="*/ 1308534 h 1308539"/>
              <a:gd name="connsiteX0" fmla="*/ 69008 w 4610260"/>
              <a:gd name="connsiteY0" fmla="*/ 1308536 h 1308539"/>
              <a:gd name="connsiteX1" fmla="*/ 0 w 4610260"/>
              <a:gd name="connsiteY1" fmla="*/ 3 h 1308539"/>
              <a:gd name="connsiteX2" fmla="*/ 0 w 4610260"/>
              <a:gd name="connsiteY2" fmla="*/ 1 h 1308539"/>
              <a:gd name="connsiteX3" fmla="*/ 4514754 w 4610260"/>
              <a:gd name="connsiteY3" fmla="*/ 2 h 1308539"/>
              <a:gd name="connsiteX4" fmla="*/ 4610260 w 4610260"/>
              <a:gd name="connsiteY4" fmla="*/ 1308540 h 1308539"/>
              <a:gd name="connsiteX5" fmla="*/ 69008 w 4610260"/>
              <a:gd name="connsiteY5" fmla="*/ 1308536 h 1308539"/>
              <a:gd name="connsiteX0" fmla="*/ 138015 w 4679267"/>
              <a:gd name="connsiteY0" fmla="*/ 1308534 h 1308539"/>
              <a:gd name="connsiteX1" fmla="*/ 69007 w 4679267"/>
              <a:gd name="connsiteY1" fmla="*/ 1 h 1308539"/>
              <a:gd name="connsiteX2" fmla="*/ 0 w 4679267"/>
              <a:gd name="connsiteY2" fmla="*/ 1 h 1308539"/>
              <a:gd name="connsiteX3" fmla="*/ 4583761 w 4679267"/>
              <a:gd name="connsiteY3" fmla="*/ 0 h 1308539"/>
              <a:gd name="connsiteX4" fmla="*/ 4679267 w 4679267"/>
              <a:gd name="connsiteY4" fmla="*/ 1308538 h 1308539"/>
              <a:gd name="connsiteX5" fmla="*/ 138015 w 4679267"/>
              <a:gd name="connsiteY5" fmla="*/ 1308534 h 1308539"/>
              <a:gd name="connsiteX0" fmla="*/ 138015 w 4679267"/>
              <a:gd name="connsiteY0" fmla="*/ 1308536 h 1308539"/>
              <a:gd name="connsiteX1" fmla="*/ 69008 w 4679267"/>
              <a:gd name="connsiteY1" fmla="*/ 0 h 1308539"/>
              <a:gd name="connsiteX2" fmla="*/ 0 w 4679267"/>
              <a:gd name="connsiteY2" fmla="*/ 3 h 1308539"/>
              <a:gd name="connsiteX3" fmla="*/ 4583761 w 4679267"/>
              <a:gd name="connsiteY3" fmla="*/ 2 h 1308539"/>
              <a:gd name="connsiteX4" fmla="*/ 4679267 w 4679267"/>
              <a:gd name="connsiteY4" fmla="*/ 1308540 h 1308539"/>
              <a:gd name="connsiteX5" fmla="*/ 138015 w 4679267"/>
              <a:gd name="connsiteY5" fmla="*/ 1308536 h 1308539"/>
              <a:gd name="connsiteX0" fmla="*/ 138015 w 4679267"/>
              <a:gd name="connsiteY0" fmla="*/ 1308536 h 1308541"/>
              <a:gd name="connsiteX1" fmla="*/ 69008 w 4679267"/>
              <a:gd name="connsiteY1" fmla="*/ 0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08534 h 1308537"/>
              <a:gd name="connsiteX1" fmla="*/ 69007 w 4679267"/>
              <a:gd name="connsiteY1" fmla="*/ -1 h 1308537"/>
              <a:gd name="connsiteX2" fmla="*/ 0 w 4679267"/>
              <a:gd name="connsiteY2" fmla="*/ 1 h 1308537"/>
              <a:gd name="connsiteX3" fmla="*/ 4583761 w 4679267"/>
              <a:gd name="connsiteY3" fmla="*/ 0 h 1308537"/>
              <a:gd name="connsiteX4" fmla="*/ 4679267 w 4679267"/>
              <a:gd name="connsiteY4" fmla="*/ 1308538 h 1308537"/>
              <a:gd name="connsiteX5" fmla="*/ 138015 w 4679267"/>
              <a:gd name="connsiteY5" fmla="*/ 1308534 h 1308537"/>
              <a:gd name="connsiteX0" fmla="*/ 138015 w 4679267"/>
              <a:gd name="connsiteY0" fmla="*/ 1308536 h 1308541"/>
              <a:gd name="connsiteX1" fmla="*/ 69007 w 4679267"/>
              <a:gd name="connsiteY1" fmla="*/ 1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08534 h 1308537"/>
              <a:gd name="connsiteX1" fmla="*/ 0 w 4679267"/>
              <a:gd name="connsiteY1" fmla="*/ -1 h 1308537"/>
              <a:gd name="connsiteX2" fmla="*/ 0 w 4679267"/>
              <a:gd name="connsiteY2" fmla="*/ 1 h 1308537"/>
              <a:gd name="connsiteX3" fmla="*/ 4583761 w 4679267"/>
              <a:gd name="connsiteY3" fmla="*/ 0 h 1308537"/>
              <a:gd name="connsiteX4" fmla="*/ 4679267 w 4679267"/>
              <a:gd name="connsiteY4" fmla="*/ 1308538 h 1308537"/>
              <a:gd name="connsiteX5" fmla="*/ 138015 w 4679267"/>
              <a:gd name="connsiteY5" fmla="*/ 1308534 h 1308537"/>
              <a:gd name="connsiteX0" fmla="*/ 138015 w 4679267"/>
              <a:gd name="connsiteY0" fmla="*/ 1308536 h 1308541"/>
              <a:gd name="connsiteX1" fmla="*/ 0 w 4679267"/>
              <a:gd name="connsiteY1" fmla="*/ 1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24514 h 1324517"/>
              <a:gd name="connsiteX1" fmla="*/ 0 w 4679267"/>
              <a:gd name="connsiteY1" fmla="*/ 15979 h 1324517"/>
              <a:gd name="connsiteX2" fmla="*/ 0 w 4679267"/>
              <a:gd name="connsiteY2" fmla="*/ 15981 h 1324517"/>
              <a:gd name="connsiteX3" fmla="*/ 4583761 w 4679267"/>
              <a:gd name="connsiteY3" fmla="*/ 15980 h 1324517"/>
              <a:gd name="connsiteX4" fmla="*/ 4679267 w 4679267"/>
              <a:gd name="connsiteY4" fmla="*/ 1324518 h 1324517"/>
              <a:gd name="connsiteX5" fmla="*/ 138015 w 4679267"/>
              <a:gd name="connsiteY5" fmla="*/ 1324514 h 1324517"/>
              <a:gd name="connsiteX0" fmla="*/ 138015 w 4679267"/>
              <a:gd name="connsiteY0" fmla="*/ 1324512 h 1324517"/>
              <a:gd name="connsiteX1" fmla="*/ 0 w 4679267"/>
              <a:gd name="connsiteY1" fmla="*/ 15977 h 1324517"/>
              <a:gd name="connsiteX2" fmla="*/ 69008 w 4679267"/>
              <a:gd name="connsiteY2" fmla="*/ 15978 h 1324517"/>
              <a:gd name="connsiteX3" fmla="*/ 4583761 w 4679267"/>
              <a:gd name="connsiteY3" fmla="*/ 15978 h 1324517"/>
              <a:gd name="connsiteX4" fmla="*/ 4679267 w 4679267"/>
              <a:gd name="connsiteY4" fmla="*/ 1324516 h 1324517"/>
              <a:gd name="connsiteX5" fmla="*/ 138015 w 4679267"/>
              <a:gd name="connsiteY5" fmla="*/ 1324512 h 1324517"/>
              <a:gd name="connsiteX0" fmla="*/ 138015 w 4679267"/>
              <a:gd name="connsiteY0" fmla="*/ 1324514 h 1324517"/>
              <a:gd name="connsiteX1" fmla="*/ 0 w 4679267"/>
              <a:gd name="connsiteY1" fmla="*/ 15978 h 1324517"/>
              <a:gd name="connsiteX2" fmla="*/ 69008 w 4679267"/>
              <a:gd name="connsiteY2" fmla="*/ 15980 h 1324517"/>
              <a:gd name="connsiteX3" fmla="*/ 4583761 w 4679267"/>
              <a:gd name="connsiteY3" fmla="*/ 15980 h 1324517"/>
              <a:gd name="connsiteX4" fmla="*/ 4679267 w 4679267"/>
              <a:gd name="connsiteY4" fmla="*/ 1324518 h 1324517"/>
              <a:gd name="connsiteX5" fmla="*/ 138015 w 4679267"/>
              <a:gd name="connsiteY5" fmla="*/ 1324514 h 1324517"/>
              <a:gd name="connsiteX0" fmla="*/ 116276 w 4657528"/>
              <a:gd name="connsiteY0" fmla="*/ 1324512 h 1324517"/>
              <a:gd name="connsiteX1" fmla="*/ 51818 w 4657528"/>
              <a:gd name="connsiteY1" fmla="*/ 15978 h 1324517"/>
              <a:gd name="connsiteX2" fmla="*/ 47269 w 4657528"/>
              <a:gd name="connsiteY2" fmla="*/ 15978 h 1324517"/>
              <a:gd name="connsiteX3" fmla="*/ 4562022 w 4657528"/>
              <a:gd name="connsiteY3" fmla="*/ 15978 h 1324517"/>
              <a:gd name="connsiteX4" fmla="*/ 4657528 w 4657528"/>
              <a:gd name="connsiteY4" fmla="*/ 1324516 h 1324517"/>
              <a:gd name="connsiteX5" fmla="*/ 116276 w 4657528"/>
              <a:gd name="connsiteY5" fmla="*/ 1324512 h 1324517"/>
              <a:gd name="connsiteX0" fmla="*/ 116276 w 4657528"/>
              <a:gd name="connsiteY0" fmla="*/ 1324514 h 1324517"/>
              <a:gd name="connsiteX1" fmla="*/ 51818 w 4657528"/>
              <a:gd name="connsiteY1" fmla="*/ 15980 h 1324517"/>
              <a:gd name="connsiteX2" fmla="*/ 4562022 w 4657528"/>
              <a:gd name="connsiteY2" fmla="*/ 15980 h 1324517"/>
              <a:gd name="connsiteX3" fmla="*/ 4657528 w 4657528"/>
              <a:gd name="connsiteY3" fmla="*/ 1324518 h 1324517"/>
              <a:gd name="connsiteX4" fmla="*/ 116276 w 4657528"/>
              <a:gd name="connsiteY4" fmla="*/ 1324514 h 1324517"/>
              <a:gd name="connsiteX0" fmla="*/ 116276 w 4657528"/>
              <a:gd name="connsiteY0" fmla="*/ 1324512 h 1324517"/>
              <a:gd name="connsiteX1" fmla="*/ 51818 w 4657528"/>
              <a:gd name="connsiteY1" fmla="*/ 15979 h 1324517"/>
              <a:gd name="connsiteX2" fmla="*/ 4562022 w 4657528"/>
              <a:gd name="connsiteY2" fmla="*/ 15978 h 1324517"/>
              <a:gd name="connsiteX3" fmla="*/ 4657528 w 4657528"/>
              <a:gd name="connsiteY3" fmla="*/ 1324516 h 1324517"/>
              <a:gd name="connsiteX4" fmla="*/ 116276 w 4657528"/>
              <a:gd name="connsiteY4" fmla="*/ 1324512 h 1324517"/>
              <a:gd name="connsiteX0" fmla="*/ 64458 w 4605710"/>
              <a:gd name="connsiteY0" fmla="*/ 1308534 h 1308537"/>
              <a:gd name="connsiteX1" fmla="*/ 0 w 4605710"/>
              <a:gd name="connsiteY1" fmla="*/ 1 h 1308537"/>
              <a:gd name="connsiteX2" fmla="*/ 4510204 w 4605710"/>
              <a:gd name="connsiteY2" fmla="*/ 0 h 1308537"/>
              <a:gd name="connsiteX3" fmla="*/ 4605710 w 4605710"/>
              <a:gd name="connsiteY3" fmla="*/ 1308538 h 1308537"/>
              <a:gd name="connsiteX4" fmla="*/ 64458 w 4605710"/>
              <a:gd name="connsiteY4" fmla="*/ 1308534 h 1308537"/>
              <a:gd name="connsiteX0" fmla="*/ 64459 w 4605711"/>
              <a:gd name="connsiteY0" fmla="*/ 1308536 h 1308541"/>
              <a:gd name="connsiteX1" fmla="*/ 0 w 4605711"/>
              <a:gd name="connsiteY1" fmla="*/ 1 h 1308541"/>
              <a:gd name="connsiteX2" fmla="*/ 4510205 w 4605711"/>
              <a:gd name="connsiteY2" fmla="*/ 2 h 1308541"/>
              <a:gd name="connsiteX3" fmla="*/ 4605711 w 4605711"/>
              <a:gd name="connsiteY3" fmla="*/ 1308540 h 1308541"/>
              <a:gd name="connsiteX4" fmla="*/ 64459 w 4605711"/>
              <a:gd name="connsiteY4" fmla="*/ 1308536 h 1308541"/>
              <a:gd name="connsiteX0" fmla="*/ 133467 w 4674719"/>
              <a:gd name="connsiteY0" fmla="*/ 1308534 h 1308537"/>
              <a:gd name="connsiteX1" fmla="*/ 0 w 4674719"/>
              <a:gd name="connsiteY1" fmla="*/ 0 h 1308537"/>
              <a:gd name="connsiteX2" fmla="*/ 4579213 w 4674719"/>
              <a:gd name="connsiteY2" fmla="*/ 0 h 1308537"/>
              <a:gd name="connsiteX3" fmla="*/ 4674719 w 4674719"/>
              <a:gd name="connsiteY3" fmla="*/ 1308538 h 1308537"/>
              <a:gd name="connsiteX4" fmla="*/ 133467 w 4674719"/>
              <a:gd name="connsiteY4" fmla="*/ 1308534 h 1308537"/>
              <a:gd name="connsiteX0" fmla="*/ 133467 w 4674719"/>
              <a:gd name="connsiteY0" fmla="*/ 1308534 h 1308539"/>
              <a:gd name="connsiteX1" fmla="*/ 0 w 4674719"/>
              <a:gd name="connsiteY1" fmla="*/ 0 h 1308539"/>
              <a:gd name="connsiteX2" fmla="*/ 4513554 w 4674719"/>
              <a:gd name="connsiteY2" fmla="*/ 0 h 1308539"/>
              <a:gd name="connsiteX3" fmla="*/ 4674719 w 4674719"/>
              <a:gd name="connsiteY3" fmla="*/ 1308538 h 1308539"/>
              <a:gd name="connsiteX4" fmla="*/ 133467 w 4674719"/>
              <a:gd name="connsiteY4" fmla="*/ 1308534 h 1308539"/>
              <a:gd name="connsiteX0" fmla="*/ 133467 w 4573462"/>
              <a:gd name="connsiteY0" fmla="*/ 1308534 h 1308537"/>
              <a:gd name="connsiteX1" fmla="*/ 0 w 4573462"/>
              <a:gd name="connsiteY1" fmla="*/ 0 h 1308537"/>
              <a:gd name="connsiteX2" fmla="*/ 4513554 w 4573462"/>
              <a:gd name="connsiteY2" fmla="*/ 0 h 1308537"/>
              <a:gd name="connsiteX3" fmla="*/ 4573462 w 4573462"/>
              <a:gd name="connsiteY3" fmla="*/ 1308538 h 1308537"/>
              <a:gd name="connsiteX4" fmla="*/ 133467 w 4573462"/>
              <a:gd name="connsiteY4" fmla="*/ 1308534 h 1308537"/>
              <a:gd name="connsiteX0" fmla="*/ 133467 w 4573462"/>
              <a:gd name="connsiteY0" fmla="*/ 1308534 h 1308539"/>
              <a:gd name="connsiteX1" fmla="*/ 0 w 4573462"/>
              <a:gd name="connsiteY1" fmla="*/ 0 h 1308539"/>
              <a:gd name="connsiteX2" fmla="*/ 4513554 w 4573462"/>
              <a:gd name="connsiteY2" fmla="*/ 0 h 1308539"/>
              <a:gd name="connsiteX3" fmla="*/ 4573462 w 4573462"/>
              <a:gd name="connsiteY3" fmla="*/ 1308538 h 1308539"/>
              <a:gd name="connsiteX4" fmla="*/ 133467 w 4573462"/>
              <a:gd name="connsiteY4" fmla="*/ 1308534 h 1308539"/>
              <a:gd name="connsiteX0" fmla="*/ 133467 w 4573462"/>
              <a:gd name="connsiteY0" fmla="*/ 1308536 h 1308539"/>
              <a:gd name="connsiteX1" fmla="*/ 0 w 4573462"/>
              <a:gd name="connsiteY1" fmla="*/ 2 h 1308539"/>
              <a:gd name="connsiteX2" fmla="*/ 4504455 w 4573462"/>
              <a:gd name="connsiteY2" fmla="*/ 0 h 1308539"/>
              <a:gd name="connsiteX3" fmla="*/ 4573462 w 4573462"/>
              <a:gd name="connsiteY3" fmla="*/ 1308540 h 1308539"/>
              <a:gd name="connsiteX4" fmla="*/ 133467 w 4573462"/>
              <a:gd name="connsiteY4" fmla="*/ 1308536 h 1308539"/>
              <a:gd name="connsiteX0" fmla="*/ 133467 w 4573462"/>
              <a:gd name="connsiteY0" fmla="*/ 1308534 h 1308539"/>
              <a:gd name="connsiteX1" fmla="*/ 0 w 4573462"/>
              <a:gd name="connsiteY1" fmla="*/ 0 h 1308539"/>
              <a:gd name="connsiteX2" fmla="*/ 4504455 w 4573462"/>
              <a:gd name="connsiteY2" fmla="*/ 0 h 1308539"/>
              <a:gd name="connsiteX3" fmla="*/ 4573462 w 4573462"/>
              <a:gd name="connsiteY3" fmla="*/ 1308538 h 1308539"/>
              <a:gd name="connsiteX4" fmla="*/ 133467 w 4573462"/>
              <a:gd name="connsiteY4" fmla="*/ 1308534 h 1308539"/>
              <a:gd name="connsiteX0" fmla="*/ 70082 w 4510077"/>
              <a:gd name="connsiteY0" fmla="*/ 1308536 h 1308539"/>
              <a:gd name="connsiteX1" fmla="*/ 0 w 4510077"/>
              <a:gd name="connsiteY1" fmla="*/ 1 h 1308539"/>
              <a:gd name="connsiteX2" fmla="*/ 4441070 w 4510077"/>
              <a:gd name="connsiteY2" fmla="*/ 2 h 1308539"/>
              <a:gd name="connsiteX3" fmla="*/ 4510077 w 4510077"/>
              <a:gd name="connsiteY3" fmla="*/ 1308540 h 1308539"/>
              <a:gd name="connsiteX4" fmla="*/ 70082 w 4510077"/>
              <a:gd name="connsiteY4" fmla="*/ 1308536 h 1308539"/>
              <a:gd name="connsiteX0" fmla="*/ 58912 w 4510077"/>
              <a:gd name="connsiteY0" fmla="*/ 1308535 h 1308539"/>
              <a:gd name="connsiteX1" fmla="*/ 0 w 4510077"/>
              <a:gd name="connsiteY1" fmla="*/ -1 h 1308539"/>
              <a:gd name="connsiteX2" fmla="*/ 4441070 w 4510077"/>
              <a:gd name="connsiteY2" fmla="*/ 0 h 1308539"/>
              <a:gd name="connsiteX3" fmla="*/ 4510077 w 4510077"/>
              <a:gd name="connsiteY3" fmla="*/ 1308538 h 1308539"/>
              <a:gd name="connsiteX4" fmla="*/ 58912 w 4510077"/>
              <a:gd name="connsiteY4" fmla="*/ 1308535 h 1308539"/>
              <a:gd name="connsiteX0" fmla="*/ 0 w 4519025"/>
              <a:gd name="connsiteY0" fmla="*/ 1308535 h 1308539"/>
              <a:gd name="connsiteX1" fmla="*/ 8948 w 4519025"/>
              <a:gd name="connsiteY1" fmla="*/ 1 h 1308539"/>
              <a:gd name="connsiteX2" fmla="*/ 4450018 w 4519025"/>
              <a:gd name="connsiteY2" fmla="*/ 2 h 1308539"/>
              <a:gd name="connsiteX3" fmla="*/ 4519025 w 4519025"/>
              <a:gd name="connsiteY3" fmla="*/ 1308540 h 1308539"/>
              <a:gd name="connsiteX4" fmla="*/ 0 w 4519025"/>
              <a:gd name="connsiteY4" fmla="*/ 1308535 h 1308539"/>
              <a:gd name="connsiteX0" fmla="*/ 70843 w 4589868"/>
              <a:gd name="connsiteY0" fmla="*/ 1308533 h 1308539"/>
              <a:gd name="connsiteX1" fmla="*/ 2983 w 4589868"/>
              <a:gd name="connsiteY1" fmla="*/ 0 h 1308539"/>
              <a:gd name="connsiteX2" fmla="*/ 4520861 w 4589868"/>
              <a:gd name="connsiteY2" fmla="*/ 0 h 1308539"/>
              <a:gd name="connsiteX3" fmla="*/ 4589868 w 4589868"/>
              <a:gd name="connsiteY3" fmla="*/ 1308538 h 1308539"/>
              <a:gd name="connsiteX4" fmla="*/ 70843 w 4589868"/>
              <a:gd name="connsiteY4" fmla="*/ 1308533 h 1308539"/>
              <a:gd name="connsiteX0" fmla="*/ 67860 w 4586885"/>
              <a:gd name="connsiteY0" fmla="*/ 1308533 h 1318612"/>
              <a:gd name="connsiteX1" fmla="*/ 0 w 4586885"/>
              <a:gd name="connsiteY1" fmla="*/ 0 h 1318612"/>
              <a:gd name="connsiteX2" fmla="*/ 4517878 w 4586885"/>
              <a:gd name="connsiteY2" fmla="*/ 0 h 1318612"/>
              <a:gd name="connsiteX3" fmla="*/ 4586885 w 4586885"/>
              <a:gd name="connsiteY3" fmla="*/ 1308538 h 1318612"/>
              <a:gd name="connsiteX4" fmla="*/ 67860 w 4586885"/>
              <a:gd name="connsiteY4" fmla="*/ 1308533 h 1318612"/>
              <a:gd name="connsiteX0" fmla="*/ 0 w 4519025"/>
              <a:gd name="connsiteY0" fmla="*/ 1308537 h 1318612"/>
              <a:gd name="connsiteX1" fmla="*/ 0 w 4519025"/>
              <a:gd name="connsiteY1" fmla="*/ 1 h 1318612"/>
              <a:gd name="connsiteX2" fmla="*/ 4450018 w 4519025"/>
              <a:gd name="connsiteY2" fmla="*/ 4 h 1318612"/>
              <a:gd name="connsiteX3" fmla="*/ 4519025 w 4519025"/>
              <a:gd name="connsiteY3" fmla="*/ 1308542 h 1318612"/>
              <a:gd name="connsiteX4" fmla="*/ 0 w 4519025"/>
              <a:gd name="connsiteY4" fmla="*/ 1308537 h 1318612"/>
              <a:gd name="connsiteX0" fmla="*/ 59845 w 4578870"/>
              <a:gd name="connsiteY0" fmla="*/ 1308539 h 1318612"/>
              <a:gd name="connsiteX1" fmla="*/ 0 w 4578870"/>
              <a:gd name="connsiteY1" fmla="*/ 1 h 1318612"/>
              <a:gd name="connsiteX2" fmla="*/ 4509863 w 4578870"/>
              <a:gd name="connsiteY2" fmla="*/ 6 h 1318612"/>
              <a:gd name="connsiteX3" fmla="*/ 4578870 w 4578870"/>
              <a:gd name="connsiteY3" fmla="*/ 1308544 h 1318612"/>
              <a:gd name="connsiteX4" fmla="*/ 59845 w 4578870"/>
              <a:gd name="connsiteY4" fmla="*/ 1308539 h 1318612"/>
              <a:gd name="connsiteX0" fmla="*/ 59845 w 4578870"/>
              <a:gd name="connsiteY0" fmla="*/ 1308535 h 1318612"/>
              <a:gd name="connsiteX1" fmla="*/ 0 w 4578870"/>
              <a:gd name="connsiteY1" fmla="*/ -1 h 1318612"/>
              <a:gd name="connsiteX2" fmla="*/ 4509863 w 4578870"/>
              <a:gd name="connsiteY2" fmla="*/ 2 h 1318612"/>
              <a:gd name="connsiteX3" fmla="*/ 4578870 w 4578870"/>
              <a:gd name="connsiteY3" fmla="*/ 1308540 h 1318612"/>
              <a:gd name="connsiteX4" fmla="*/ 59845 w 4578870"/>
              <a:gd name="connsiteY4" fmla="*/ 1308535 h 1318612"/>
              <a:gd name="connsiteX0" fmla="*/ 0 w 4519025"/>
              <a:gd name="connsiteY0" fmla="*/ 1308537 h 1318612"/>
              <a:gd name="connsiteX1" fmla="*/ 8015 w 4519025"/>
              <a:gd name="connsiteY1" fmla="*/ 1 h 1318612"/>
              <a:gd name="connsiteX2" fmla="*/ 4450018 w 4519025"/>
              <a:gd name="connsiteY2" fmla="*/ 4 h 1318612"/>
              <a:gd name="connsiteX3" fmla="*/ 4519025 w 4519025"/>
              <a:gd name="connsiteY3" fmla="*/ 1308542 h 1318612"/>
              <a:gd name="connsiteX4" fmla="*/ 0 w 4519025"/>
              <a:gd name="connsiteY4" fmla="*/ 1308537 h 1318612"/>
              <a:gd name="connsiteX0" fmla="*/ 67859 w 4511010"/>
              <a:gd name="connsiteY0" fmla="*/ 1308536 h 1318612"/>
              <a:gd name="connsiteX1" fmla="*/ 0 w 4511010"/>
              <a:gd name="connsiteY1" fmla="*/ -1 h 1318612"/>
              <a:gd name="connsiteX2" fmla="*/ 4442003 w 4511010"/>
              <a:gd name="connsiteY2" fmla="*/ 2 h 1318612"/>
              <a:gd name="connsiteX3" fmla="*/ 4511010 w 4511010"/>
              <a:gd name="connsiteY3" fmla="*/ 1308540 h 1318612"/>
              <a:gd name="connsiteX4" fmla="*/ 67859 w 4511010"/>
              <a:gd name="connsiteY4" fmla="*/ 1308536 h 1318612"/>
              <a:gd name="connsiteX0" fmla="*/ 67859 w 4511010"/>
              <a:gd name="connsiteY0" fmla="*/ 1308538 h 1318612"/>
              <a:gd name="connsiteX1" fmla="*/ 0 w 4511010"/>
              <a:gd name="connsiteY1" fmla="*/ 1 h 1318612"/>
              <a:gd name="connsiteX2" fmla="*/ 4442003 w 4511010"/>
              <a:gd name="connsiteY2" fmla="*/ 4 h 1318612"/>
              <a:gd name="connsiteX3" fmla="*/ 4511010 w 4511010"/>
              <a:gd name="connsiteY3" fmla="*/ 1308542 h 1318612"/>
              <a:gd name="connsiteX4" fmla="*/ 67859 w 4511010"/>
              <a:gd name="connsiteY4" fmla="*/ 1308538 h 1318612"/>
              <a:gd name="connsiteX0" fmla="*/ 67859 w 4511010"/>
              <a:gd name="connsiteY0" fmla="*/ 1308536 h 1318612"/>
              <a:gd name="connsiteX1" fmla="*/ 0 w 4511010"/>
              <a:gd name="connsiteY1" fmla="*/ -1 h 1318612"/>
              <a:gd name="connsiteX2" fmla="*/ 4442003 w 4511010"/>
              <a:gd name="connsiteY2" fmla="*/ 2 h 1318612"/>
              <a:gd name="connsiteX3" fmla="*/ 4511010 w 4511010"/>
              <a:gd name="connsiteY3" fmla="*/ 1308540 h 1318612"/>
              <a:gd name="connsiteX4" fmla="*/ 67859 w 4511010"/>
              <a:gd name="connsiteY4" fmla="*/ 1308536 h 1318612"/>
              <a:gd name="connsiteX0" fmla="*/ 135719 w 4578870"/>
              <a:gd name="connsiteY0" fmla="*/ 1308538 h 1318612"/>
              <a:gd name="connsiteX1" fmla="*/ 0 w 4578870"/>
              <a:gd name="connsiteY1" fmla="*/ 1 h 1318612"/>
              <a:gd name="connsiteX2" fmla="*/ 4509863 w 4578870"/>
              <a:gd name="connsiteY2" fmla="*/ 4 h 1318612"/>
              <a:gd name="connsiteX3" fmla="*/ 4578870 w 4578870"/>
              <a:gd name="connsiteY3" fmla="*/ 1308542 h 1318612"/>
              <a:gd name="connsiteX4" fmla="*/ 135719 w 4578870"/>
              <a:gd name="connsiteY4" fmla="*/ 1308538 h 1318612"/>
              <a:gd name="connsiteX0" fmla="*/ 135719 w 4578870"/>
              <a:gd name="connsiteY0" fmla="*/ 1308536 h 1328686"/>
              <a:gd name="connsiteX1" fmla="*/ 0 w 4578870"/>
              <a:gd name="connsiteY1" fmla="*/ -1 h 1328686"/>
              <a:gd name="connsiteX2" fmla="*/ 4509863 w 4578870"/>
              <a:gd name="connsiteY2" fmla="*/ 2 h 1328686"/>
              <a:gd name="connsiteX3" fmla="*/ 4578870 w 4578870"/>
              <a:gd name="connsiteY3" fmla="*/ 1308540 h 1328686"/>
              <a:gd name="connsiteX4" fmla="*/ 135719 w 4578870"/>
              <a:gd name="connsiteY4" fmla="*/ 1308536 h 1328686"/>
              <a:gd name="connsiteX0" fmla="*/ 135719 w 4578870"/>
              <a:gd name="connsiteY0" fmla="*/ 1308538 h 1328690"/>
              <a:gd name="connsiteX1" fmla="*/ 0 w 4578870"/>
              <a:gd name="connsiteY1" fmla="*/ 1 h 1328690"/>
              <a:gd name="connsiteX2" fmla="*/ 4509863 w 4578870"/>
              <a:gd name="connsiteY2" fmla="*/ 4 h 1328690"/>
              <a:gd name="connsiteX3" fmla="*/ 4578870 w 4578870"/>
              <a:gd name="connsiteY3" fmla="*/ 1308542 h 1328690"/>
              <a:gd name="connsiteX4" fmla="*/ 135719 w 457887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67859 w 4511010"/>
              <a:gd name="connsiteY0" fmla="*/ 1308538 h 1328690"/>
              <a:gd name="connsiteX1" fmla="*/ 0 w 4511010"/>
              <a:gd name="connsiteY1" fmla="*/ 1 h 1328690"/>
              <a:gd name="connsiteX2" fmla="*/ 4442003 w 4511010"/>
              <a:gd name="connsiteY2" fmla="*/ 4 h 1328690"/>
              <a:gd name="connsiteX3" fmla="*/ 4511010 w 4511010"/>
              <a:gd name="connsiteY3" fmla="*/ 1308542 h 1328690"/>
              <a:gd name="connsiteX4" fmla="*/ 67859 w 451101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135719 w 4578870"/>
              <a:gd name="connsiteY0" fmla="*/ 1308538 h 1328690"/>
              <a:gd name="connsiteX1" fmla="*/ 0 w 4578870"/>
              <a:gd name="connsiteY1" fmla="*/ 1 h 1328690"/>
              <a:gd name="connsiteX2" fmla="*/ 4509863 w 4578870"/>
              <a:gd name="connsiteY2" fmla="*/ 4 h 1328690"/>
              <a:gd name="connsiteX3" fmla="*/ 4578870 w 4578870"/>
              <a:gd name="connsiteY3" fmla="*/ 1308542 h 1328690"/>
              <a:gd name="connsiteX4" fmla="*/ 135719 w 457887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67860 w 4511010"/>
              <a:gd name="connsiteY0" fmla="*/ 1308536 h 1328690"/>
              <a:gd name="connsiteX1" fmla="*/ 0 w 4511010"/>
              <a:gd name="connsiteY1" fmla="*/ 1 h 1328690"/>
              <a:gd name="connsiteX2" fmla="*/ 4442003 w 4511010"/>
              <a:gd name="connsiteY2" fmla="*/ 4 h 1328690"/>
              <a:gd name="connsiteX3" fmla="*/ 4511010 w 4511010"/>
              <a:gd name="connsiteY3" fmla="*/ 1308542 h 1328690"/>
              <a:gd name="connsiteX4" fmla="*/ 67860 w 4511010"/>
              <a:gd name="connsiteY4" fmla="*/ 1308536 h 1328690"/>
              <a:gd name="connsiteX0" fmla="*/ 68033 w 4511183"/>
              <a:gd name="connsiteY0" fmla="*/ 1308534 h 1328686"/>
              <a:gd name="connsiteX1" fmla="*/ 173 w 4511183"/>
              <a:gd name="connsiteY1" fmla="*/ -1 h 1328686"/>
              <a:gd name="connsiteX2" fmla="*/ 4442176 w 4511183"/>
              <a:gd name="connsiteY2" fmla="*/ 2 h 1328686"/>
              <a:gd name="connsiteX3" fmla="*/ 4511183 w 4511183"/>
              <a:gd name="connsiteY3" fmla="*/ 1308540 h 1328686"/>
              <a:gd name="connsiteX4" fmla="*/ 68033 w 4511183"/>
              <a:gd name="connsiteY4" fmla="*/ 1308534 h 1328686"/>
              <a:gd name="connsiteX0" fmla="*/ 67860 w 4511010"/>
              <a:gd name="connsiteY0" fmla="*/ 1308536 h 1308543"/>
              <a:gd name="connsiteX1" fmla="*/ 0 w 4511010"/>
              <a:gd name="connsiteY1" fmla="*/ 1 h 1308543"/>
              <a:gd name="connsiteX2" fmla="*/ 4442003 w 4511010"/>
              <a:gd name="connsiteY2" fmla="*/ 4 h 1308543"/>
              <a:gd name="connsiteX3" fmla="*/ 4511010 w 4511010"/>
              <a:gd name="connsiteY3" fmla="*/ 1308542 h 1308543"/>
              <a:gd name="connsiteX4" fmla="*/ 67860 w 4511010"/>
              <a:gd name="connsiteY4" fmla="*/ 1308536 h 1308543"/>
              <a:gd name="connsiteX0" fmla="*/ 135720 w 4578870"/>
              <a:gd name="connsiteY0" fmla="*/ 1308534 h 1308539"/>
              <a:gd name="connsiteX1" fmla="*/ 0 w 4578870"/>
              <a:gd name="connsiteY1" fmla="*/ 0 h 1308539"/>
              <a:gd name="connsiteX2" fmla="*/ 4509863 w 4578870"/>
              <a:gd name="connsiteY2" fmla="*/ 2 h 1308539"/>
              <a:gd name="connsiteX3" fmla="*/ 4578870 w 4578870"/>
              <a:gd name="connsiteY3" fmla="*/ 1308540 h 1308539"/>
              <a:gd name="connsiteX4" fmla="*/ 135720 w 4578870"/>
              <a:gd name="connsiteY4" fmla="*/ 1308534 h 1308539"/>
              <a:gd name="connsiteX0" fmla="*/ 163152 w 4606302"/>
              <a:gd name="connsiteY0" fmla="*/ 1308534 h 1308541"/>
              <a:gd name="connsiteX1" fmla="*/ 0 w 4606302"/>
              <a:gd name="connsiteY1" fmla="*/ 0 h 1308541"/>
              <a:gd name="connsiteX2" fmla="*/ 4537295 w 4606302"/>
              <a:gd name="connsiteY2" fmla="*/ 2 h 1308541"/>
              <a:gd name="connsiteX3" fmla="*/ 4606302 w 4606302"/>
              <a:gd name="connsiteY3" fmla="*/ 1308540 h 1308541"/>
              <a:gd name="connsiteX4" fmla="*/ 163152 w 4606302"/>
              <a:gd name="connsiteY4" fmla="*/ 1308534 h 1308541"/>
              <a:gd name="connsiteX0" fmla="*/ 69376 w 4606302"/>
              <a:gd name="connsiteY0" fmla="*/ 1226755 h 1308539"/>
              <a:gd name="connsiteX1" fmla="*/ 0 w 4606302"/>
              <a:gd name="connsiteY1" fmla="*/ 0 h 1308539"/>
              <a:gd name="connsiteX2" fmla="*/ 4537295 w 4606302"/>
              <a:gd name="connsiteY2" fmla="*/ 2 h 1308539"/>
              <a:gd name="connsiteX3" fmla="*/ 4606302 w 4606302"/>
              <a:gd name="connsiteY3" fmla="*/ 1308540 h 1308539"/>
              <a:gd name="connsiteX4" fmla="*/ 69376 w 4606302"/>
              <a:gd name="connsiteY4" fmla="*/ 1226755 h 1308539"/>
              <a:gd name="connsiteX0" fmla="*/ 69376 w 4606302"/>
              <a:gd name="connsiteY0" fmla="*/ 1226755 h 1308541"/>
              <a:gd name="connsiteX1" fmla="*/ 0 w 4606302"/>
              <a:gd name="connsiteY1" fmla="*/ 0 h 1308541"/>
              <a:gd name="connsiteX2" fmla="*/ 4537295 w 4606302"/>
              <a:gd name="connsiteY2" fmla="*/ 2 h 1308541"/>
              <a:gd name="connsiteX3" fmla="*/ 4606302 w 4606302"/>
              <a:gd name="connsiteY3" fmla="*/ 1308540 h 1308541"/>
              <a:gd name="connsiteX4" fmla="*/ 69376 w 4606302"/>
              <a:gd name="connsiteY4" fmla="*/ 1226755 h 1308541"/>
              <a:gd name="connsiteX0" fmla="*/ 138753 w 4675679"/>
              <a:gd name="connsiteY0" fmla="*/ 1226757 h 1308541"/>
              <a:gd name="connsiteX1" fmla="*/ 0 w 4675679"/>
              <a:gd name="connsiteY1" fmla="*/ 1 h 1308541"/>
              <a:gd name="connsiteX2" fmla="*/ 4606672 w 4675679"/>
              <a:gd name="connsiteY2" fmla="*/ 4 h 1308541"/>
              <a:gd name="connsiteX3" fmla="*/ 4675679 w 4675679"/>
              <a:gd name="connsiteY3" fmla="*/ 1308542 h 1308541"/>
              <a:gd name="connsiteX4" fmla="*/ 138753 w 4675679"/>
              <a:gd name="connsiteY4" fmla="*/ 1226757 h 1308541"/>
              <a:gd name="connsiteX0" fmla="*/ 19362 w 4556288"/>
              <a:gd name="connsiteY0" fmla="*/ 1226753 h 1308539"/>
              <a:gd name="connsiteX1" fmla="*/ 0 w 4556288"/>
              <a:gd name="connsiteY1" fmla="*/ -1 h 1308539"/>
              <a:gd name="connsiteX2" fmla="*/ 4487281 w 4556288"/>
              <a:gd name="connsiteY2" fmla="*/ 0 h 1308539"/>
              <a:gd name="connsiteX3" fmla="*/ 4556288 w 4556288"/>
              <a:gd name="connsiteY3" fmla="*/ 1308538 h 1308539"/>
              <a:gd name="connsiteX4" fmla="*/ 19362 w 4556288"/>
              <a:gd name="connsiteY4" fmla="*/ 1226753 h 1308539"/>
              <a:gd name="connsiteX0" fmla="*/ 0 w 4625664"/>
              <a:gd name="connsiteY0" fmla="*/ 1226756 h 1308539"/>
              <a:gd name="connsiteX1" fmla="*/ 69376 w 4625664"/>
              <a:gd name="connsiteY1" fmla="*/ 1 h 1308539"/>
              <a:gd name="connsiteX2" fmla="*/ 4556657 w 4625664"/>
              <a:gd name="connsiteY2" fmla="*/ 2 h 1308539"/>
              <a:gd name="connsiteX3" fmla="*/ 4625664 w 4625664"/>
              <a:gd name="connsiteY3" fmla="*/ 1308540 h 1308539"/>
              <a:gd name="connsiteX4" fmla="*/ 0 w 4625664"/>
              <a:gd name="connsiteY4" fmla="*/ 1226756 h 1308539"/>
              <a:gd name="connsiteX0" fmla="*/ 0 w 4625664"/>
              <a:gd name="connsiteY0" fmla="*/ 1226754 h 1308539"/>
              <a:gd name="connsiteX1" fmla="*/ 0 w 4625664"/>
              <a:gd name="connsiteY1" fmla="*/ 0 h 1308539"/>
              <a:gd name="connsiteX2" fmla="*/ 4556657 w 4625664"/>
              <a:gd name="connsiteY2" fmla="*/ 0 h 1308539"/>
              <a:gd name="connsiteX3" fmla="*/ 4625664 w 4625664"/>
              <a:gd name="connsiteY3" fmla="*/ 1308538 h 1308539"/>
              <a:gd name="connsiteX4" fmla="*/ 0 w 4625664"/>
              <a:gd name="connsiteY4" fmla="*/ 1226754 h 1308539"/>
              <a:gd name="connsiteX0" fmla="*/ 69377 w 4625664"/>
              <a:gd name="connsiteY0" fmla="*/ 1090447 h 1308537"/>
              <a:gd name="connsiteX1" fmla="*/ 0 w 4625664"/>
              <a:gd name="connsiteY1" fmla="*/ 0 h 1308537"/>
              <a:gd name="connsiteX2" fmla="*/ 4556657 w 4625664"/>
              <a:gd name="connsiteY2" fmla="*/ 0 h 1308537"/>
              <a:gd name="connsiteX3" fmla="*/ 4625664 w 4625664"/>
              <a:gd name="connsiteY3" fmla="*/ 1308538 h 1308537"/>
              <a:gd name="connsiteX4" fmla="*/ 69377 w 4625664"/>
              <a:gd name="connsiteY4" fmla="*/ 1090447 h 1308537"/>
              <a:gd name="connsiteX0" fmla="*/ 69376 w 4625664"/>
              <a:gd name="connsiteY0" fmla="*/ 1226754 h 1308539"/>
              <a:gd name="connsiteX1" fmla="*/ 0 w 4625664"/>
              <a:gd name="connsiteY1" fmla="*/ 0 h 1308539"/>
              <a:gd name="connsiteX2" fmla="*/ 4556657 w 4625664"/>
              <a:gd name="connsiteY2" fmla="*/ 0 h 1308539"/>
              <a:gd name="connsiteX3" fmla="*/ 4625664 w 4625664"/>
              <a:gd name="connsiteY3" fmla="*/ 1308538 h 1308539"/>
              <a:gd name="connsiteX4" fmla="*/ 69376 w 4625664"/>
              <a:gd name="connsiteY4" fmla="*/ 1226754 h 1308539"/>
              <a:gd name="connsiteX0" fmla="*/ 69376 w 4595113"/>
              <a:gd name="connsiteY0" fmla="*/ 1337675 h 1337675"/>
              <a:gd name="connsiteX1" fmla="*/ 0 w 4595113"/>
              <a:gd name="connsiteY1" fmla="*/ 110921 h 1337675"/>
              <a:gd name="connsiteX2" fmla="*/ 4556657 w 4595113"/>
              <a:gd name="connsiteY2" fmla="*/ 110921 h 1337675"/>
              <a:gd name="connsiteX3" fmla="*/ 4595113 w 4595113"/>
              <a:gd name="connsiteY3" fmla="*/ 1284404 h 1337675"/>
              <a:gd name="connsiteX4" fmla="*/ 69376 w 4595113"/>
              <a:gd name="connsiteY4" fmla="*/ 1337675 h 1337675"/>
              <a:gd name="connsiteX0" fmla="*/ 69376 w 4595113"/>
              <a:gd name="connsiteY0" fmla="*/ 1226754 h 1226754"/>
              <a:gd name="connsiteX1" fmla="*/ 0 w 4595113"/>
              <a:gd name="connsiteY1" fmla="*/ 0 h 1226754"/>
              <a:gd name="connsiteX2" fmla="*/ 4556657 w 4595113"/>
              <a:gd name="connsiteY2" fmla="*/ 0 h 1226754"/>
              <a:gd name="connsiteX3" fmla="*/ 4595113 w 4595113"/>
              <a:gd name="connsiteY3" fmla="*/ 1173483 h 1226754"/>
              <a:gd name="connsiteX4" fmla="*/ 69376 w 4595113"/>
              <a:gd name="connsiteY4" fmla="*/ 1226754 h 1226754"/>
              <a:gd name="connsiteX0" fmla="*/ 69376 w 4595113"/>
              <a:gd name="connsiteY0" fmla="*/ 1226754 h 1226754"/>
              <a:gd name="connsiteX1" fmla="*/ 0 w 4595113"/>
              <a:gd name="connsiteY1" fmla="*/ 0 h 1226754"/>
              <a:gd name="connsiteX2" fmla="*/ 4556657 w 4595113"/>
              <a:gd name="connsiteY2" fmla="*/ 0 h 1226754"/>
              <a:gd name="connsiteX3" fmla="*/ 4595113 w 4595113"/>
              <a:gd name="connsiteY3" fmla="*/ 1173483 h 1226754"/>
              <a:gd name="connsiteX4" fmla="*/ 69376 w 4595113"/>
              <a:gd name="connsiteY4" fmla="*/ 1226754 h 1226754"/>
              <a:gd name="connsiteX0" fmla="*/ 46462 w 4595113"/>
              <a:gd name="connsiteY0" fmla="*/ 1196742 h 1196742"/>
              <a:gd name="connsiteX1" fmla="*/ 0 w 4595113"/>
              <a:gd name="connsiteY1" fmla="*/ 0 h 1196742"/>
              <a:gd name="connsiteX2" fmla="*/ 4556657 w 4595113"/>
              <a:gd name="connsiteY2" fmla="*/ 0 h 1196742"/>
              <a:gd name="connsiteX3" fmla="*/ 4595113 w 4595113"/>
              <a:gd name="connsiteY3" fmla="*/ 1173483 h 1196742"/>
              <a:gd name="connsiteX4" fmla="*/ 46462 w 4595113"/>
              <a:gd name="connsiteY4" fmla="*/ 1196742 h 119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113" h="1196742">
                <a:moveTo>
                  <a:pt x="46462" y="1196742"/>
                </a:moveTo>
                <a:lnTo>
                  <a:pt x="0" y="0"/>
                </a:lnTo>
                <a:lnTo>
                  <a:pt x="4556657" y="0"/>
                </a:lnTo>
                <a:cubicBezTo>
                  <a:pt x="4566006" y="53446"/>
                  <a:pt x="4573932" y="474323"/>
                  <a:pt x="4595113" y="1173483"/>
                </a:cubicBezTo>
                <a:lnTo>
                  <a:pt x="46462" y="1196742"/>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dirty="0">
              <a:solidFill>
                <a:srgbClr val="000000"/>
              </a:solidFill>
            </a:endParaRPr>
          </a:p>
        </p:txBody>
      </p:sp>
      <p:sp>
        <p:nvSpPr>
          <p:cNvPr id="51" name="Rectangle 50"/>
          <p:cNvSpPr/>
          <p:nvPr/>
        </p:nvSpPr>
        <p:spPr>
          <a:xfrm>
            <a:off x="4533935" y="1196672"/>
            <a:ext cx="4381465" cy="4988545"/>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100"/>
              </a:spcBef>
              <a:buClr>
                <a:srgbClr val="0038A8"/>
              </a:buClr>
            </a:pPr>
            <a:r>
              <a:rPr lang="en-US" sz="1400" b="1" dirty="0">
                <a:solidFill>
                  <a:srgbClr val="000000"/>
                </a:solidFill>
              </a:rPr>
              <a:t>Not Knowing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Unaware of problem solving methodologies, phases and steps to resolve issue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8600" indent="-228600">
              <a:spcBef>
                <a:spcPts val="100"/>
              </a:spcBef>
              <a:buClr>
                <a:srgbClr val="0038A8"/>
              </a:buClr>
            </a:pPr>
            <a:r>
              <a:rPr lang="en-US" sz="1400" b="1" dirty="0">
                <a:solidFill>
                  <a:srgbClr val="000000"/>
                </a:solidFill>
              </a:rPr>
              <a:t>Not Following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Deviating from problem solving process to resolve issue</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Straying from original purpose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Not Able to Guide Team Through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Lack of facilitative leadership skill/experience to help team resolve issue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Stating Assumptions as Facts</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Drawing conclusions based on lack of data or mistakes</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Stating absolute (e.g., always, never)</a:t>
            </a:r>
          </a:p>
          <a:p>
            <a:pPr marL="285750" lvl="1" indent="-171450"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Manipulating Outcome</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Preconceived ideas prior to meeting</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Individuals holding hidden agendas</a:t>
            </a:r>
          </a:p>
          <a:p>
            <a:pPr marL="285750" lvl="1" indent="-171450" defTabSz="820738" fontAlgn="base">
              <a:buClr>
                <a:srgbClr val="0038A8"/>
              </a:buClr>
              <a:defRPr/>
            </a:pPr>
            <a:endParaRPr lang="en-US" sz="400" b="1" kern="0" dirty="0">
              <a:solidFill>
                <a:srgbClr val="000000"/>
              </a:solidFill>
            </a:endParaRPr>
          </a:p>
          <a:p>
            <a:pPr marL="225425" indent="-225425" defTabSz="820738" fontAlgn="base">
              <a:spcBef>
                <a:spcPts val="100"/>
              </a:spcBef>
              <a:buClr>
                <a:srgbClr val="0038A8"/>
              </a:buClr>
            </a:pPr>
            <a:r>
              <a:rPr lang="en-US" sz="1400" b="1" kern="0" dirty="0">
                <a:solidFill>
                  <a:srgbClr val="000000"/>
                </a:solidFill>
              </a:rPr>
              <a:t>Emotions/Objections</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Anger, defensiveness, silence, hostility</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Disagreement on content, process or outcome</a:t>
            </a:r>
          </a:p>
          <a:p>
            <a:pPr marL="285750" lvl="1" indent="-228600" defTabSz="820738" fontAlgn="base">
              <a:buClr>
                <a:srgbClr val="0038A8"/>
              </a:buClr>
            </a:pPr>
            <a:endParaRPr lang="en-US" sz="400" b="1" kern="0" dirty="0">
              <a:solidFill>
                <a:srgbClr val="000000"/>
              </a:solidFill>
            </a:endParaRPr>
          </a:p>
          <a:p>
            <a:pPr marL="225425" indent="-225425" defTabSz="820738" fontAlgn="base">
              <a:spcBef>
                <a:spcPts val="100"/>
              </a:spcBef>
              <a:buClr>
                <a:srgbClr val="0038A8"/>
              </a:buClr>
            </a:pPr>
            <a:r>
              <a:rPr lang="en-US" sz="1400" b="1" kern="0" dirty="0">
                <a:solidFill>
                  <a:srgbClr val="000000"/>
                </a:solidFill>
              </a:rPr>
              <a:t>Dominating Conversation/Intervening at Wrong Time</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One or more individuals controlling the conversation</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Getting involved too early/too late</a:t>
            </a:r>
          </a:p>
        </p:txBody>
      </p:sp>
      <p:sp>
        <p:nvSpPr>
          <p:cNvPr id="45" name="TextBox 44"/>
          <p:cNvSpPr txBox="1"/>
          <p:nvPr/>
        </p:nvSpPr>
        <p:spPr>
          <a:xfrm>
            <a:off x="237744" y="6309360"/>
            <a:ext cx="8907698" cy="200055"/>
          </a:xfrm>
          <a:prstGeom prst="rect">
            <a:avLst/>
          </a:prstGeom>
          <a:noFill/>
        </p:spPr>
        <p:txBody>
          <a:bodyPr wrap="square" rtlCol="0">
            <a:spAutoFit/>
          </a:bodyPr>
          <a:lstStyle/>
          <a:p>
            <a:r>
              <a:rPr lang="en-US" sz="700" dirty="0">
                <a:solidFill>
                  <a:srgbClr val="000000"/>
                </a:solidFill>
                <a:cs typeface="Arial" pitchFamily="34" charset="0"/>
              </a:rPr>
              <a:t>SkillSoft. Course:  Using Facilitation Skills as a Manager. ID: mgmt_31_a01_bs_enus. </a:t>
            </a:r>
            <a:r>
              <a:rPr lang="en-US" sz="700" dirty="0" smtClean="0">
                <a:solidFill>
                  <a:srgbClr val="000000"/>
                </a:solidFill>
                <a:cs typeface="Arial" pitchFamily="34" charset="0"/>
              </a:rPr>
              <a:t>Skillport.  Retrieved July </a:t>
            </a:r>
            <a:r>
              <a:rPr lang="en-US" sz="700" dirty="0">
                <a:solidFill>
                  <a:srgbClr val="000000"/>
                </a:solidFill>
                <a:cs typeface="Arial" pitchFamily="34" charset="0"/>
              </a:rPr>
              <a:t>28, </a:t>
            </a:r>
            <a:r>
              <a:rPr lang="en-US" sz="700" dirty="0" smtClean="0">
                <a:solidFill>
                  <a:srgbClr val="000000"/>
                </a:solidFill>
                <a:cs typeface="Arial" pitchFamily="34" charset="0"/>
              </a:rPr>
              <a:t>2015, from </a:t>
            </a:r>
            <a:r>
              <a:rPr lang="en-US" sz="700" dirty="0" smtClean="0">
                <a:solidFill>
                  <a:srgbClr val="000000"/>
                </a:solidFill>
              </a:rPr>
              <a:t>http</a:t>
            </a:r>
            <a:r>
              <a:rPr lang="en-US" sz="700" dirty="0">
                <a:solidFill>
                  <a:srgbClr val="000000"/>
                </a:solidFill>
              </a:rPr>
              <a:t>://</a:t>
            </a:r>
            <a:r>
              <a:rPr lang="en-US" sz="700" dirty="0" smtClean="0">
                <a:solidFill>
                  <a:srgbClr val="000000"/>
                </a:solidFill>
              </a:rPr>
              <a:t>library.web.boeing.com/wsso/skillsoft.asp</a:t>
            </a:r>
            <a:endParaRPr lang="en-US" sz="700" dirty="0">
              <a:solidFill>
                <a:srgbClr val="000000"/>
              </a:solidFill>
            </a:endParaRPr>
          </a:p>
        </p:txBody>
      </p:sp>
      <p:grpSp>
        <p:nvGrpSpPr>
          <p:cNvPr id="18" name="Group 47"/>
          <p:cNvGrpSpPr/>
          <p:nvPr/>
        </p:nvGrpSpPr>
        <p:grpSpPr>
          <a:xfrm>
            <a:off x="638175" y="5522283"/>
            <a:ext cx="3019425" cy="584775"/>
            <a:chOff x="657225" y="5072821"/>
            <a:chExt cx="3019425" cy="606137"/>
          </a:xfrm>
        </p:grpSpPr>
        <p:grpSp>
          <p:nvGrpSpPr>
            <p:cNvPr id="19" name="Group 23"/>
            <p:cNvGrpSpPr/>
            <p:nvPr/>
          </p:nvGrpSpPr>
          <p:grpSpPr>
            <a:xfrm>
              <a:off x="657225" y="5083969"/>
              <a:ext cx="3019425" cy="581025"/>
              <a:chOff x="4657725" y="1952625"/>
              <a:chExt cx="3019425" cy="581025"/>
            </a:xfrm>
          </p:grpSpPr>
          <p:sp>
            <p:nvSpPr>
              <p:cNvPr id="53" name="Pentagon 52"/>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4" name="Pentagon 53"/>
              <p:cNvSpPr/>
              <p:nvPr/>
            </p:nvSpPr>
            <p:spPr bwMode="auto">
              <a:xfrm rot="10800000">
                <a:off x="4657725"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52" name="TextBox 51"/>
            <p:cNvSpPr txBox="1"/>
            <p:nvPr/>
          </p:nvSpPr>
          <p:spPr>
            <a:xfrm>
              <a:off x="706028" y="5072821"/>
              <a:ext cx="2958749" cy="606137"/>
            </a:xfrm>
            <a:prstGeom prst="rect">
              <a:avLst/>
            </a:prstGeom>
            <a:noFill/>
          </p:spPr>
          <p:txBody>
            <a:bodyPr wrap="square" rtlCol="0">
              <a:spAutoFit/>
            </a:bodyPr>
            <a:lstStyle/>
            <a:p>
              <a:pPr algn="ctr"/>
              <a:r>
                <a:rPr lang="en-US" sz="1600" dirty="0">
                  <a:solidFill>
                    <a:srgbClr val="FFFFFF"/>
                  </a:solidFill>
                </a:rPr>
                <a:t>Dominating Conversation/ Intervening at Wrong Time</a:t>
              </a:r>
            </a:p>
          </p:txBody>
        </p:sp>
      </p:grpSp>
      <p:sp>
        <p:nvSpPr>
          <p:cNvPr id="57" name="TextBox 56"/>
          <p:cNvSpPr txBox="1"/>
          <p:nvPr/>
        </p:nvSpPr>
        <p:spPr>
          <a:xfrm>
            <a:off x="4018326" y="1510018"/>
            <a:ext cx="364202" cy="1797928"/>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1900"/>
              </a:lnSpc>
            </a:pPr>
            <a:r>
              <a:rPr lang="en-US" b="1" dirty="0" smtClean="0">
                <a:solidFill>
                  <a:srgbClr val="961B4E"/>
                </a:solidFill>
              </a:rPr>
              <a:t>P</a:t>
            </a:r>
          </a:p>
          <a:p>
            <a:pPr algn="ctr">
              <a:lnSpc>
                <a:spcPts val="1900"/>
              </a:lnSpc>
            </a:pPr>
            <a:r>
              <a:rPr lang="en-US" b="1" dirty="0" smtClean="0">
                <a:solidFill>
                  <a:srgbClr val="961B4E"/>
                </a:solidFill>
              </a:rPr>
              <a:t>R</a:t>
            </a:r>
          </a:p>
          <a:p>
            <a:pPr algn="ctr">
              <a:lnSpc>
                <a:spcPts val="1900"/>
              </a:lnSpc>
            </a:pPr>
            <a:r>
              <a:rPr lang="en-US" b="1" dirty="0" smtClean="0">
                <a:solidFill>
                  <a:srgbClr val="961B4E"/>
                </a:solidFill>
              </a:rPr>
              <a:t>O</a:t>
            </a:r>
          </a:p>
          <a:p>
            <a:pPr algn="ctr">
              <a:lnSpc>
                <a:spcPts val="1900"/>
              </a:lnSpc>
            </a:pPr>
            <a:r>
              <a:rPr lang="en-US" b="1" dirty="0" smtClean="0">
                <a:solidFill>
                  <a:srgbClr val="961B4E"/>
                </a:solidFill>
              </a:rPr>
              <a:t>C</a:t>
            </a:r>
          </a:p>
          <a:p>
            <a:pPr algn="ctr">
              <a:lnSpc>
                <a:spcPts val="1900"/>
              </a:lnSpc>
            </a:pPr>
            <a:r>
              <a:rPr lang="en-US" b="1" dirty="0" smtClean="0">
                <a:solidFill>
                  <a:srgbClr val="961B4E"/>
                </a:solidFill>
              </a:rPr>
              <a:t>E</a:t>
            </a:r>
          </a:p>
          <a:p>
            <a:pPr algn="ctr">
              <a:lnSpc>
                <a:spcPts val="1900"/>
              </a:lnSpc>
            </a:pPr>
            <a:r>
              <a:rPr lang="en-US" b="1" dirty="0" smtClean="0">
                <a:solidFill>
                  <a:srgbClr val="961B4E"/>
                </a:solidFill>
              </a:rPr>
              <a:t>S</a:t>
            </a:r>
          </a:p>
          <a:p>
            <a:pPr algn="ctr">
              <a:lnSpc>
                <a:spcPts val="1900"/>
              </a:lnSpc>
            </a:pPr>
            <a:r>
              <a:rPr lang="en-US" b="1" dirty="0" smtClean="0">
                <a:solidFill>
                  <a:srgbClr val="961B4E"/>
                </a:solidFill>
              </a:rPr>
              <a:t>S</a:t>
            </a:r>
          </a:p>
        </p:txBody>
      </p:sp>
      <p:sp>
        <p:nvSpPr>
          <p:cNvPr id="48" name="TextBox 47"/>
          <p:cNvSpPr txBox="1"/>
          <p:nvPr/>
        </p:nvSpPr>
        <p:spPr>
          <a:xfrm>
            <a:off x="4018326" y="3961002"/>
            <a:ext cx="364202" cy="1708160"/>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2100"/>
              </a:lnSpc>
            </a:pPr>
            <a:r>
              <a:rPr lang="en-US" b="1" dirty="0" smtClean="0">
                <a:solidFill>
                  <a:srgbClr val="7030A0"/>
                </a:solidFill>
              </a:rPr>
              <a:t>P</a:t>
            </a:r>
          </a:p>
          <a:p>
            <a:pPr algn="ctr">
              <a:lnSpc>
                <a:spcPts val="2100"/>
              </a:lnSpc>
            </a:pPr>
            <a:r>
              <a:rPr lang="en-US" b="1" dirty="0" smtClean="0">
                <a:solidFill>
                  <a:srgbClr val="7030A0"/>
                </a:solidFill>
              </a:rPr>
              <a:t>E</a:t>
            </a:r>
          </a:p>
          <a:p>
            <a:pPr algn="ctr">
              <a:lnSpc>
                <a:spcPts val="2100"/>
              </a:lnSpc>
            </a:pPr>
            <a:r>
              <a:rPr lang="en-US" b="1" dirty="0" smtClean="0">
                <a:solidFill>
                  <a:srgbClr val="7030A0"/>
                </a:solidFill>
              </a:rPr>
              <a:t>O</a:t>
            </a:r>
          </a:p>
          <a:p>
            <a:pPr algn="ctr">
              <a:lnSpc>
                <a:spcPts val="2100"/>
              </a:lnSpc>
            </a:pPr>
            <a:r>
              <a:rPr lang="en-US" b="1" dirty="0" smtClean="0">
                <a:solidFill>
                  <a:srgbClr val="7030A0"/>
                </a:solidFill>
              </a:rPr>
              <a:t>P</a:t>
            </a:r>
          </a:p>
          <a:p>
            <a:pPr algn="ctr">
              <a:lnSpc>
                <a:spcPts val="2100"/>
              </a:lnSpc>
            </a:pPr>
            <a:r>
              <a:rPr lang="en-US" b="1" dirty="0" smtClean="0">
                <a:solidFill>
                  <a:srgbClr val="7030A0"/>
                </a:solidFill>
              </a:rPr>
              <a:t>L</a:t>
            </a:r>
          </a:p>
          <a:p>
            <a:pPr algn="ctr">
              <a:lnSpc>
                <a:spcPts val="2100"/>
              </a:lnSpc>
            </a:pPr>
            <a:r>
              <a:rPr lang="en-US" b="1" dirty="0" smtClean="0">
                <a:solidFill>
                  <a:srgbClr val="7030A0"/>
                </a:solidFill>
              </a:rPr>
              <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1">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1">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
                                            <p:txEl>
                                              <p:pRg st="4" end="4"/>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1">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1">
                                            <p:txEl>
                                              <p:pRg st="7" end="7"/>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
                                            <p:txEl>
                                              <p:pRg st="8" end="8"/>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1">
                                            <p:txEl>
                                              <p:pRg st="10" end="1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1">
                                            <p:txEl>
                                              <p:pRg st="11" end="11"/>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1">
                                            <p:txEl>
                                              <p:pRg st="12" end="1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1">
                                            <p:txEl>
                                              <p:pRg st="14" end="14"/>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1">
                                            <p:txEl>
                                              <p:pRg st="15" end="15"/>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1">
                                            <p:txEl>
                                              <p:pRg st="16" end="1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1">
                                            <p:txEl>
                                              <p:pRg st="18" end="18"/>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1">
                                            <p:txEl>
                                              <p:pRg st="19" end="19"/>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xEl>
                                              <p:pRg st="20" end="20"/>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1">
                                            <p:txEl>
                                              <p:pRg st="22" end="22"/>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1">
                                            <p:txEl>
                                              <p:pRg st="23" end="23"/>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1">
                                            <p:txEl>
                                              <p:pRg st="24" end="24"/>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xEl>
                                              <p:pRg st="1" end="1"/>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1">
                                            <p:txEl>
                                              <p:pRg st="3" end="3"/>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1">
                                            <p:txEl>
                                              <p:pRg st="4" end="4"/>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1">
                                            <p:txEl>
                                              <p:pRg st="5" end="5"/>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xEl>
                                              <p:pRg st="7" end="7"/>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1">
                                            <p:txEl>
                                              <p:pRg st="8" end="8"/>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1">
                                            <p:txEl>
                                              <p:pRg st="10" end="10"/>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1">
                                            <p:txEl>
                                              <p:pRg st="11" end="11"/>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1">
                                            <p:txEl>
                                              <p:pRg st="12" end="12"/>
                                            </p:txEl>
                                          </p:spTgt>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1">
                                            <p:txEl>
                                              <p:pRg st="14" end="14"/>
                                            </p:txEl>
                                          </p:spTgt>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51">
                                            <p:txEl>
                                              <p:pRg st="15" end="15"/>
                                            </p:txEl>
                                          </p:spTgt>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1">
                                            <p:txEl>
                                              <p:pRg st="16" end="16"/>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1">
                                            <p:txEl>
                                              <p:pRg st="18" end="18"/>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1">
                                            <p:txEl>
                                              <p:pRg st="19" end="19"/>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1">
                                            <p:txEl>
                                              <p:pRg st="20" end="20"/>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1">
                                            <p:txEl>
                                              <p:pRg st="22" end="22"/>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1">
                                            <p:txEl>
                                              <p:pRg st="23" end="23"/>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1">
                                            <p:txEl>
                                              <p:pRg st="24" end="24"/>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1">
                                            <p:txEl>
                                              <p:pRg st="3" end="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xEl>
                                              <p:pRg st="4" end="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1">
                                            <p:txEl>
                                              <p:pRg st="7" end="7"/>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xEl>
                                              <p:pRg st="10" end="10"/>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1">
                                            <p:txEl>
                                              <p:pRg st="11" end="1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1">
                                            <p:txEl>
                                              <p:pRg st="12" end="12"/>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1">
                                            <p:txEl>
                                              <p:pRg st="14" end="14"/>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1">
                                            <p:txEl>
                                              <p:pRg st="15" end="15"/>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1">
                                            <p:txEl>
                                              <p:pRg st="16" end="16"/>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1">
                                            <p:txEl>
                                              <p:pRg st="18" end="18"/>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xEl>
                                              <p:pRg st="19" end="19"/>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1">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1">
                                            <p:txEl>
                                              <p:pRg st="22" end="22"/>
                                            </p:txEl>
                                          </p:spTgt>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1">
                                            <p:txEl>
                                              <p:pRg st="23" end="23"/>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1">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23</a:t>
            </a:fld>
            <a:endParaRPr lang="en-US" kern="0" dirty="0">
              <a:solidFill>
                <a:sysClr val="windowText" lastClr="000000"/>
              </a:solidFill>
            </a:endParaRPr>
          </a:p>
        </p:txBody>
      </p:sp>
      <p:sp>
        <p:nvSpPr>
          <p:cNvPr id="7" name="Title 3"/>
          <p:cNvSpPr>
            <a:spLocks noGrp="1"/>
          </p:cNvSpPr>
          <p:nvPr>
            <p:ph type="title"/>
          </p:nvPr>
        </p:nvSpPr>
        <p:spPr>
          <a:xfrm>
            <a:off x="0" y="741072"/>
            <a:ext cx="9144000" cy="447675"/>
          </a:xfrm>
        </p:spPr>
        <p:txBody>
          <a:bodyPr/>
          <a:lstStyle/>
          <a:p>
            <a:r>
              <a:rPr lang="en-US" dirty="0" smtClean="0"/>
              <a:t>	Facilitation Challenges:  Facilitator Behaviors (“The Ugly”)</a:t>
            </a:r>
            <a:endParaRPr lang="en-US" dirty="0"/>
          </a:p>
        </p:txBody>
      </p:sp>
      <p:sp>
        <p:nvSpPr>
          <p:cNvPr id="16" name="Rectangle 15"/>
          <p:cNvSpPr/>
          <p:nvPr/>
        </p:nvSpPr>
        <p:spPr bwMode="auto">
          <a:xfrm>
            <a:off x="228600" y="1231552"/>
            <a:ext cx="3752850" cy="5029200"/>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17" name="Rectangle 16"/>
          <p:cNvSpPr/>
          <p:nvPr/>
        </p:nvSpPr>
        <p:spPr bwMode="auto">
          <a:xfrm>
            <a:off x="428625" y="1363640"/>
            <a:ext cx="3362325" cy="48006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nvGrpSpPr>
          <p:cNvPr id="2" name="Group 42"/>
          <p:cNvGrpSpPr/>
          <p:nvPr/>
        </p:nvGrpSpPr>
        <p:grpSpPr>
          <a:xfrm>
            <a:off x="600075" y="1431880"/>
            <a:ext cx="3126800" cy="581025"/>
            <a:chOff x="600075" y="1790700"/>
            <a:chExt cx="3126800" cy="581025"/>
          </a:xfrm>
        </p:grpSpPr>
        <p:grpSp>
          <p:nvGrpSpPr>
            <p:cNvPr id="3" name="Group 35"/>
            <p:cNvGrpSpPr/>
            <p:nvPr/>
          </p:nvGrpSpPr>
          <p:grpSpPr>
            <a:xfrm>
              <a:off x="600075" y="1790700"/>
              <a:ext cx="3019425" cy="581025"/>
              <a:chOff x="4657725" y="1952625"/>
              <a:chExt cx="3019425" cy="581025"/>
            </a:xfrm>
            <a:solidFill>
              <a:srgbClr val="961B4E"/>
            </a:solidFill>
          </p:grpSpPr>
          <p:sp>
            <p:nvSpPr>
              <p:cNvPr id="31" name="Pentagon 30"/>
              <p:cNvSpPr/>
              <p:nvPr/>
            </p:nvSpPr>
            <p:spPr bwMode="auto">
              <a:xfrm rot="10800000">
                <a:off x="4657725"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0" name="Pentagon 29"/>
              <p:cNvSpPr/>
              <p:nvPr/>
            </p:nvSpPr>
            <p:spPr bwMode="auto">
              <a:xfrm>
                <a:off x="4972050"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4" name="TextBox 23"/>
            <p:cNvSpPr txBox="1"/>
            <p:nvPr/>
          </p:nvSpPr>
          <p:spPr>
            <a:xfrm>
              <a:off x="602675" y="1901505"/>
              <a:ext cx="3124200" cy="338554"/>
            </a:xfrm>
            <a:prstGeom prst="rect">
              <a:avLst/>
            </a:prstGeom>
            <a:noFill/>
          </p:spPr>
          <p:txBody>
            <a:bodyPr wrap="square" rtlCol="0">
              <a:spAutoFit/>
            </a:bodyPr>
            <a:lstStyle/>
            <a:p>
              <a:pPr algn="ctr"/>
              <a:r>
                <a:rPr lang="en-US" sz="1600" dirty="0">
                  <a:solidFill>
                    <a:srgbClr val="FFFFFF"/>
                  </a:solidFill>
                </a:rPr>
                <a:t>Not Knowing Process</a:t>
              </a:r>
            </a:p>
          </p:txBody>
        </p:sp>
      </p:grpSp>
      <p:grpSp>
        <p:nvGrpSpPr>
          <p:cNvPr id="5" name="Group 43"/>
          <p:cNvGrpSpPr/>
          <p:nvPr/>
        </p:nvGrpSpPr>
        <p:grpSpPr>
          <a:xfrm>
            <a:off x="619125" y="2103505"/>
            <a:ext cx="3019425" cy="594361"/>
            <a:chOff x="619125" y="2461268"/>
            <a:chExt cx="3019425" cy="581026"/>
          </a:xfrm>
        </p:grpSpPr>
        <p:grpSp>
          <p:nvGrpSpPr>
            <p:cNvPr id="6" name="Group 19"/>
            <p:cNvGrpSpPr/>
            <p:nvPr/>
          </p:nvGrpSpPr>
          <p:grpSpPr>
            <a:xfrm>
              <a:off x="619125" y="2461268"/>
              <a:ext cx="3019425" cy="581026"/>
              <a:chOff x="4657725" y="1965968"/>
              <a:chExt cx="3019425" cy="581026"/>
            </a:xfrm>
          </p:grpSpPr>
          <p:sp>
            <p:nvSpPr>
              <p:cNvPr id="40" name="Pentagon 39"/>
              <p:cNvSpPr/>
              <p:nvPr/>
            </p:nvSpPr>
            <p:spPr bwMode="auto">
              <a:xfrm>
                <a:off x="4972050" y="196596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41" name="Pentagon 40"/>
              <p:cNvSpPr/>
              <p:nvPr/>
            </p:nvSpPr>
            <p:spPr bwMode="auto">
              <a:xfrm rot="10800000">
                <a:off x="4657725" y="1965968"/>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5" name="TextBox 24"/>
            <p:cNvSpPr txBox="1"/>
            <p:nvPr/>
          </p:nvSpPr>
          <p:spPr>
            <a:xfrm>
              <a:off x="860560" y="2579383"/>
              <a:ext cx="2569534" cy="338554"/>
            </a:xfrm>
            <a:prstGeom prst="rect">
              <a:avLst/>
            </a:prstGeom>
            <a:noFill/>
          </p:spPr>
          <p:txBody>
            <a:bodyPr wrap="square" rtlCol="0">
              <a:spAutoFit/>
            </a:bodyPr>
            <a:lstStyle/>
            <a:p>
              <a:pPr algn="ctr"/>
              <a:r>
                <a:rPr lang="en-US" sz="1600" dirty="0">
                  <a:solidFill>
                    <a:srgbClr val="FFFFFF"/>
                  </a:solidFill>
                </a:rPr>
                <a:t>Not Following Process</a:t>
              </a:r>
            </a:p>
          </p:txBody>
        </p:sp>
      </p:grpSp>
      <p:grpSp>
        <p:nvGrpSpPr>
          <p:cNvPr id="8" name="Group 45"/>
          <p:cNvGrpSpPr/>
          <p:nvPr/>
        </p:nvGrpSpPr>
        <p:grpSpPr>
          <a:xfrm>
            <a:off x="619125" y="3508319"/>
            <a:ext cx="3393749" cy="564188"/>
            <a:chOff x="619125" y="3847984"/>
            <a:chExt cx="3393749" cy="581025"/>
          </a:xfrm>
        </p:grpSpPr>
        <p:grpSp>
          <p:nvGrpSpPr>
            <p:cNvPr id="9" name="Group 29"/>
            <p:cNvGrpSpPr/>
            <p:nvPr/>
          </p:nvGrpSpPr>
          <p:grpSpPr>
            <a:xfrm>
              <a:off x="619125" y="3847984"/>
              <a:ext cx="3019425" cy="581025"/>
              <a:chOff x="4657725" y="2026327"/>
              <a:chExt cx="3019425" cy="581025"/>
            </a:xfrm>
          </p:grpSpPr>
          <p:sp>
            <p:nvSpPr>
              <p:cNvPr id="34" name="Pentagon 33"/>
              <p:cNvSpPr/>
              <p:nvPr/>
            </p:nvSpPr>
            <p:spPr bwMode="auto">
              <a:xfrm>
                <a:off x="4972050" y="2026327"/>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5" name="Pentagon 34"/>
              <p:cNvSpPr/>
              <p:nvPr/>
            </p:nvSpPr>
            <p:spPr bwMode="auto">
              <a:xfrm rot="10800000">
                <a:off x="4657725" y="2026327"/>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6" name="TextBox 25"/>
            <p:cNvSpPr txBox="1"/>
            <p:nvPr/>
          </p:nvSpPr>
          <p:spPr>
            <a:xfrm>
              <a:off x="707005" y="3926979"/>
              <a:ext cx="3305869" cy="348657"/>
            </a:xfrm>
            <a:prstGeom prst="rect">
              <a:avLst/>
            </a:prstGeom>
            <a:noFill/>
          </p:spPr>
          <p:txBody>
            <a:bodyPr wrap="square" rtlCol="0">
              <a:spAutoFit/>
            </a:bodyPr>
            <a:lstStyle/>
            <a:p>
              <a:r>
                <a:rPr lang="en-US" sz="1600" dirty="0">
                  <a:solidFill>
                    <a:srgbClr val="FFFFFF"/>
                  </a:solidFill>
                </a:rPr>
                <a:t>Stating Assumptions as Facts</a:t>
              </a:r>
            </a:p>
          </p:txBody>
        </p:sp>
      </p:grpSp>
      <p:grpSp>
        <p:nvGrpSpPr>
          <p:cNvPr id="10" name="Group 55"/>
          <p:cNvGrpSpPr/>
          <p:nvPr/>
        </p:nvGrpSpPr>
        <p:grpSpPr>
          <a:xfrm>
            <a:off x="647700" y="4163111"/>
            <a:ext cx="3019425" cy="594360"/>
            <a:chOff x="647700" y="4163111"/>
            <a:chExt cx="3019425" cy="594360"/>
          </a:xfrm>
        </p:grpSpPr>
        <p:grpSp>
          <p:nvGrpSpPr>
            <p:cNvPr id="11" name="Group 32"/>
            <p:cNvGrpSpPr/>
            <p:nvPr/>
          </p:nvGrpSpPr>
          <p:grpSpPr>
            <a:xfrm>
              <a:off x="647700" y="4163111"/>
              <a:ext cx="3019425" cy="594360"/>
              <a:chOff x="4657725" y="1952625"/>
              <a:chExt cx="3019425" cy="582960"/>
            </a:xfrm>
          </p:grpSpPr>
          <p:sp>
            <p:nvSpPr>
              <p:cNvPr id="32" name="Pentagon 31"/>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3" name="Pentagon 32"/>
              <p:cNvSpPr/>
              <p:nvPr/>
            </p:nvSpPr>
            <p:spPr bwMode="auto">
              <a:xfrm rot="10800000">
                <a:off x="4657725" y="1954560"/>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7" name="TextBox 26"/>
            <p:cNvSpPr txBox="1"/>
            <p:nvPr/>
          </p:nvSpPr>
          <p:spPr>
            <a:xfrm>
              <a:off x="1048369" y="4276308"/>
              <a:ext cx="2236510" cy="338554"/>
            </a:xfrm>
            <a:prstGeom prst="rect">
              <a:avLst/>
            </a:prstGeom>
            <a:noFill/>
          </p:spPr>
          <p:txBody>
            <a:bodyPr wrap="none" rtlCol="0">
              <a:spAutoFit/>
            </a:bodyPr>
            <a:lstStyle/>
            <a:p>
              <a:r>
                <a:rPr lang="en-US" sz="1600" dirty="0">
                  <a:solidFill>
                    <a:srgbClr val="FFFFFF"/>
                  </a:solidFill>
                </a:rPr>
                <a:t>Manipulating Outcome</a:t>
              </a:r>
            </a:p>
          </p:txBody>
        </p:sp>
      </p:grpSp>
      <p:grpSp>
        <p:nvGrpSpPr>
          <p:cNvPr id="12" name="Group 43"/>
          <p:cNvGrpSpPr/>
          <p:nvPr/>
        </p:nvGrpSpPr>
        <p:grpSpPr>
          <a:xfrm>
            <a:off x="657225" y="4848072"/>
            <a:ext cx="3019425" cy="594360"/>
            <a:chOff x="657225" y="5083969"/>
            <a:chExt cx="3019425" cy="581025"/>
          </a:xfrm>
        </p:grpSpPr>
        <p:grpSp>
          <p:nvGrpSpPr>
            <p:cNvPr id="13" name="Group 23"/>
            <p:cNvGrpSpPr/>
            <p:nvPr/>
          </p:nvGrpSpPr>
          <p:grpSpPr>
            <a:xfrm>
              <a:off x="657225" y="5083969"/>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9" name="Pentagon 38"/>
              <p:cNvSpPr/>
              <p:nvPr/>
            </p:nvSpPr>
            <p:spPr bwMode="auto">
              <a:xfrm rot="10800000">
                <a:off x="4657725"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8" name="TextBox 27"/>
            <p:cNvSpPr txBox="1"/>
            <p:nvPr/>
          </p:nvSpPr>
          <p:spPr>
            <a:xfrm>
              <a:off x="729779" y="5197155"/>
              <a:ext cx="2784624" cy="338554"/>
            </a:xfrm>
            <a:prstGeom prst="rect">
              <a:avLst/>
            </a:prstGeom>
            <a:noFill/>
          </p:spPr>
          <p:txBody>
            <a:bodyPr wrap="square" rtlCol="0">
              <a:spAutoFit/>
            </a:bodyPr>
            <a:lstStyle/>
            <a:p>
              <a:pPr algn="ctr"/>
              <a:r>
                <a:rPr lang="en-US" sz="1600" dirty="0">
                  <a:solidFill>
                    <a:srgbClr val="FFFFFF"/>
                  </a:solidFill>
                </a:rPr>
                <a:t>Emotions/Objections</a:t>
              </a:r>
            </a:p>
          </p:txBody>
        </p:sp>
      </p:grpSp>
      <p:grpSp>
        <p:nvGrpSpPr>
          <p:cNvPr id="14" name="Group 57"/>
          <p:cNvGrpSpPr/>
          <p:nvPr/>
        </p:nvGrpSpPr>
        <p:grpSpPr>
          <a:xfrm>
            <a:off x="619125" y="2802114"/>
            <a:ext cx="3019425" cy="596407"/>
            <a:chOff x="619125" y="2774818"/>
            <a:chExt cx="3019425" cy="596407"/>
          </a:xfrm>
        </p:grpSpPr>
        <p:grpSp>
          <p:nvGrpSpPr>
            <p:cNvPr id="15" name="Group 26"/>
            <p:cNvGrpSpPr/>
            <p:nvPr/>
          </p:nvGrpSpPr>
          <p:grpSpPr>
            <a:xfrm>
              <a:off x="619125" y="2774818"/>
              <a:ext cx="3019425" cy="585435"/>
              <a:chOff x="4657725" y="1536179"/>
              <a:chExt cx="3019425" cy="585435"/>
            </a:xfrm>
          </p:grpSpPr>
          <p:sp>
            <p:nvSpPr>
              <p:cNvPr id="36" name="Pentagon 35"/>
              <p:cNvSpPr/>
              <p:nvPr/>
            </p:nvSpPr>
            <p:spPr bwMode="auto">
              <a:xfrm>
                <a:off x="4972050" y="154058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37" name="Pentagon 36"/>
              <p:cNvSpPr/>
              <p:nvPr/>
            </p:nvSpPr>
            <p:spPr bwMode="auto">
              <a:xfrm rot="10800000">
                <a:off x="4657725" y="1536179"/>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29" name="TextBox 28"/>
            <p:cNvSpPr txBox="1"/>
            <p:nvPr/>
          </p:nvSpPr>
          <p:spPr>
            <a:xfrm>
              <a:off x="691300" y="2786450"/>
              <a:ext cx="2847974" cy="584775"/>
            </a:xfrm>
            <a:prstGeom prst="rect">
              <a:avLst/>
            </a:prstGeom>
            <a:noFill/>
          </p:spPr>
          <p:txBody>
            <a:bodyPr wrap="square" rtlCol="0">
              <a:spAutoFit/>
            </a:bodyPr>
            <a:lstStyle/>
            <a:p>
              <a:pPr algn="ctr"/>
              <a:r>
                <a:rPr lang="en-US" sz="1600" dirty="0">
                  <a:solidFill>
                    <a:srgbClr val="FFFFFF"/>
                  </a:solidFill>
                </a:rPr>
                <a:t>Not Able to Guide Team Through Process</a:t>
              </a:r>
            </a:p>
          </p:txBody>
        </p:sp>
      </p:grpSp>
      <p:sp>
        <p:nvSpPr>
          <p:cNvPr id="50" name="Freeform 49"/>
          <p:cNvSpPr/>
          <p:nvPr/>
        </p:nvSpPr>
        <p:spPr bwMode="auto">
          <a:xfrm rot="16200000">
            <a:off x="1761842" y="3394739"/>
            <a:ext cx="5070143" cy="669021"/>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5000165"/>
              <a:gd name="connsiteY0" fmla="*/ 1149887 h 1149886"/>
              <a:gd name="connsiteX1" fmla="*/ 214510 w 5000165"/>
              <a:gd name="connsiteY1" fmla="*/ 2216 h 1149886"/>
              <a:gd name="connsiteX2" fmla="*/ 4773948 w 5000165"/>
              <a:gd name="connsiteY2" fmla="*/ 0 h 1149886"/>
              <a:gd name="connsiteX3" fmla="*/ 5000165 w 5000165"/>
              <a:gd name="connsiteY3" fmla="*/ 1128540 h 1149886"/>
              <a:gd name="connsiteX4" fmla="*/ 0 w 5000165"/>
              <a:gd name="connsiteY4" fmla="*/ 1149887 h 1149886"/>
              <a:gd name="connsiteX0" fmla="*/ 0 w 5000165"/>
              <a:gd name="connsiteY0" fmla="*/ 1204222 h 1204223"/>
              <a:gd name="connsiteX1" fmla="*/ 185270 w 5000165"/>
              <a:gd name="connsiteY1" fmla="*/ 0 h 1204223"/>
              <a:gd name="connsiteX2" fmla="*/ 4773948 w 5000165"/>
              <a:gd name="connsiteY2" fmla="*/ 54335 h 1204223"/>
              <a:gd name="connsiteX3" fmla="*/ 5000165 w 5000165"/>
              <a:gd name="connsiteY3" fmla="*/ 1182875 h 1204223"/>
              <a:gd name="connsiteX4" fmla="*/ 0 w 5000165"/>
              <a:gd name="connsiteY4" fmla="*/ 1204222 h 1204223"/>
              <a:gd name="connsiteX0" fmla="*/ 0 w 5035475"/>
              <a:gd name="connsiteY0" fmla="*/ 1238366 h 1238366"/>
              <a:gd name="connsiteX1" fmla="*/ 220580 w 5035475"/>
              <a:gd name="connsiteY1" fmla="*/ 0 h 1238366"/>
              <a:gd name="connsiteX2" fmla="*/ 4809258 w 5035475"/>
              <a:gd name="connsiteY2" fmla="*/ 54335 h 1238366"/>
              <a:gd name="connsiteX3" fmla="*/ 5035475 w 5035475"/>
              <a:gd name="connsiteY3" fmla="*/ 1182875 h 1238366"/>
              <a:gd name="connsiteX4" fmla="*/ 0 w 5035475"/>
              <a:gd name="connsiteY4" fmla="*/ 1238366 h 1238366"/>
              <a:gd name="connsiteX0" fmla="*/ 0 w 5044303"/>
              <a:gd name="connsiteY0" fmla="*/ 1238366 h 1238366"/>
              <a:gd name="connsiteX1" fmla="*/ 220580 w 5044303"/>
              <a:gd name="connsiteY1" fmla="*/ 0 h 1238366"/>
              <a:gd name="connsiteX2" fmla="*/ 4809258 w 5044303"/>
              <a:gd name="connsiteY2" fmla="*/ 54335 h 1238366"/>
              <a:gd name="connsiteX3" fmla="*/ 5044303 w 5044303"/>
              <a:gd name="connsiteY3" fmla="*/ 1234091 h 1238366"/>
              <a:gd name="connsiteX4" fmla="*/ 0 w 5044303"/>
              <a:gd name="connsiteY4" fmla="*/ 1238366 h 1238366"/>
              <a:gd name="connsiteX0" fmla="*/ 0 w 5061958"/>
              <a:gd name="connsiteY0" fmla="*/ 1238367 h 1238368"/>
              <a:gd name="connsiteX1" fmla="*/ 238235 w 5061958"/>
              <a:gd name="connsiteY1" fmla="*/ 0 h 1238368"/>
              <a:gd name="connsiteX2" fmla="*/ 4826913 w 5061958"/>
              <a:gd name="connsiteY2" fmla="*/ 54335 h 1238368"/>
              <a:gd name="connsiteX3" fmla="*/ 5061958 w 5061958"/>
              <a:gd name="connsiteY3" fmla="*/ 1234091 h 1238368"/>
              <a:gd name="connsiteX4" fmla="*/ 0 w 5061958"/>
              <a:gd name="connsiteY4" fmla="*/ 1238367 h 1238368"/>
              <a:gd name="connsiteX0" fmla="*/ 0 w 5061958"/>
              <a:gd name="connsiteY0" fmla="*/ 1256610 h 1256609"/>
              <a:gd name="connsiteX1" fmla="*/ 361258 w 5061958"/>
              <a:gd name="connsiteY1" fmla="*/ 0 h 1256609"/>
              <a:gd name="connsiteX2" fmla="*/ 4826913 w 5061958"/>
              <a:gd name="connsiteY2" fmla="*/ 72578 h 1256609"/>
              <a:gd name="connsiteX3" fmla="*/ 5061958 w 5061958"/>
              <a:gd name="connsiteY3" fmla="*/ 1252334 h 1256609"/>
              <a:gd name="connsiteX4" fmla="*/ 0 w 5061958"/>
              <a:gd name="connsiteY4" fmla="*/ 1256610 h 1256609"/>
              <a:gd name="connsiteX0" fmla="*/ 0 w 5061958"/>
              <a:gd name="connsiteY0" fmla="*/ 1243291 h 1243292"/>
              <a:gd name="connsiteX1" fmla="*/ 368166 w 5061958"/>
              <a:gd name="connsiteY1" fmla="*/ 0 h 1243292"/>
              <a:gd name="connsiteX2" fmla="*/ 4826913 w 5061958"/>
              <a:gd name="connsiteY2" fmla="*/ 59259 h 1243292"/>
              <a:gd name="connsiteX3" fmla="*/ 5061958 w 5061958"/>
              <a:gd name="connsiteY3" fmla="*/ 1239015 h 1243292"/>
              <a:gd name="connsiteX4" fmla="*/ 0 w 5061958"/>
              <a:gd name="connsiteY4" fmla="*/ 1243291 h 1243292"/>
              <a:gd name="connsiteX0" fmla="*/ 0 w 5061958"/>
              <a:gd name="connsiteY0" fmla="*/ 1243289 h 1243288"/>
              <a:gd name="connsiteX1" fmla="*/ 378528 w 5061958"/>
              <a:gd name="connsiteY1" fmla="*/ -1 h 1243288"/>
              <a:gd name="connsiteX2" fmla="*/ 4826913 w 5061958"/>
              <a:gd name="connsiteY2" fmla="*/ 59257 h 1243288"/>
              <a:gd name="connsiteX3" fmla="*/ 5061958 w 5061958"/>
              <a:gd name="connsiteY3" fmla="*/ 1239013 h 1243288"/>
              <a:gd name="connsiteX4" fmla="*/ 0 w 5061958"/>
              <a:gd name="connsiteY4" fmla="*/ 1243289 h 1243288"/>
              <a:gd name="connsiteX0" fmla="*/ 0 w 5061958"/>
              <a:gd name="connsiteY0" fmla="*/ 1243283 h 1243284"/>
              <a:gd name="connsiteX1" fmla="*/ 541872 w 5061958"/>
              <a:gd name="connsiteY1" fmla="*/ -1 h 1243284"/>
              <a:gd name="connsiteX2" fmla="*/ 4826913 w 5061958"/>
              <a:gd name="connsiteY2" fmla="*/ 59251 h 1243284"/>
              <a:gd name="connsiteX3" fmla="*/ 5061958 w 5061958"/>
              <a:gd name="connsiteY3" fmla="*/ 1239007 h 1243284"/>
              <a:gd name="connsiteX4" fmla="*/ 0 w 5061958"/>
              <a:gd name="connsiteY4" fmla="*/ 1243283 h 1243284"/>
              <a:gd name="connsiteX0" fmla="*/ 0 w 5061958"/>
              <a:gd name="connsiteY0" fmla="*/ 1243277 h 1243276"/>
              <a:gd name="connsiteX1" fmla="*/ 578170 w 5061958"/>
              <a:gd name="connsiteY1" fmla="*/ -1 h 1243276"/>
              <a:gd name="connsiteX2" fmla="*/ 4826913 w 5061958"/>
              <a:gd name="connsiteY2" fmla="*/ 59245 h 1243276"/>
              <a:gd name="connsiteX3" fmla="*/ 5061958 w 5061958"/>
              <a:gd name="connsiteY3" fmla="*/ 1239001 h 1243276"/>
              <a:gd name="connsiteX4" fmla="*/ 0 w 5061958"/>
              <a:gd name="connsiteY4" fmla="*/ 1243277 h 1243276"/>
              <a:gd name="connsiteX0" fmla="*/ 0 w 5061958"/>
              <a:gd name="connsiteY0" fmla="*/ 1184031 h 1184030"/>
              <a:gd name="connsiteX1" fmla="*/ 255571 w 5061958"/>
              <a:gd name="connsiteY1" fmla="*/ 36167 h 1184030"/>
              <a:gd name="connsiteX2" fmla="*/ 4826913 w 5061958"/>
              <a:gd name="connsiteY2" fmla="*/ -1 h 1184030"/>
              <a:gd name="connsiteX3" fmla="*/ 5061958 w 5061958"/>
              <a:gd name="connsiteY3" fmla="*/ 1179755 h 1184030"/>
              <a:gd name="connsiteX4" fmla="*/ 0 w 5061958"/>
              <a:gd name="connsiteY4" fmla="*/ 1184031 h 1184030"/>
              <a:gd name="connsiteX0" fmla="*/ 0 w 5061958"/>
              <a:gd name="connsiteY0" fmla="*/ 1186028 h 1186027"/>
              <a:gd name="connsiteX1" fmla="*/ 216468 w 5061958"/>
              <a:gd name="connsiteY1" fmla="*/ -1 h 1186027"/>
              <a:gd name="connsiteX2" fmla="*/ 4826913 w 5061958"/>
              <a:gd name="connsiteY2" fmla="*/ 1996 h 1186027"/>
              <a:gd name="connsiteX3" fmla="*/ 5061958 w 5061958"/>
              <a:gd name="connsiteY3" fmla="*/ 1181752 h 1186027"/>
              <a:gd name="connsiteX4" fmla="*/ 0 w 5061958"/>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817566 w 4826913"/>
              <a:gd name="connsiteY3" fmla="*/ 1162669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78463 w 4826913"/>
              <a:gd name="connsiteY3" fmla="*/ 1124508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88239 w 4826913"/>
              <a:gd name="connsiteY3" fmla="*/ 1181763 h 1186027"/>
              <a:gd name="connsiteX4" fmla="*/ 0 w 4826913"/>
              <a:gd name="connsiteY4" fmla="*/ 1186028 h 1186027"/>
              <a:gd name="connsiteX0" fmla="*/ 0 w 4826913"/>
              <a:gd name="connsiteY0" fmla="*/ 1186028 h 1200850"/>
              <a:gd name="connsiteX1" fmla="*/ 216468 w 4826913"/>
              <a:gd name="connsiteY1" fmla="*/ -1 h 1200850"/>
              <a:gd name="connsiteX2" fmla="*/ 4826913 w 4826913"/>
              <a:gd name="connsiteY2" fmla="*/ 1996 h 1200850"/>
              <a:gd name="connsiteX3" fmla="*/ 4817566 w 4826913"/>
              <a:gd name="connsiteY3" fmla="*/ 1200851 h 1200850"/>
              <a:gd name="connsiteX4" fmla="*/ 0 w 4826913"/>
              <a:gd name="connsiteY4" fmla="*/ 1186028 h 1200850"/>
              <a:gd name="connsiteX0" fmla="*/ 0 w 5006420"/>
              <a:gd name="connsiteY0" fmla="*/ 1186028 h 1200852"/>
              <a:gd name="connsiteX1" fmla="*/ 216468 w 5006420"/>
              <a:gd name="connsiteY1" fmla="*/ -1 h 1200852"/>
              <a:gd name="connsiteX2" fmla="*/ 4826913 w 5006420"/>
              <a:gd name="connsiteY2" fmla="*/ 1996 h 1200852"/>
              <a:gd name="connsiteX3" fmla="*/ 5003304 w 5006420"/>
              <a:gd name="connsiteY3" fmla="*/ 1200852 h 1200852"/>
              <a:gd name="connsiteX4" fmla="*/ 0 w 5006420"/>
              <a:gd name="connsiteY4" fmla="*/ 1186028 h 1200852"/>
              <a:gd name="connsiteX0" fmla="*/ 0 w 5035747"/>
              <a:gd name="connsiteY0" fmla="*/ 1186028 h 1219941"/>
              <a:gd name="connsiteX1" fmla="*/ 216468 w 5035747"/>
              <a:gd name="connsiteY1" fmla="*/ -1 h 1219941"/>
              <a:gd name="connsiteX2" fmla="*/ 4826913 w 5035747"/>
              <a:gd name="connsiteY2" fmla="*/ 1996 h 1219941"/>
              <a:gd name="connsiteX3" fmla="*/ 5032631 w 5035747"/>
              <a:gd name="connsiteY3" fmla="*/ 1219940 h 1219941"/>
              <a:gd name="connsiteX4" fmla="*/ 0 w 5035747"/>
              <a:gd name="connsiteY4" fmla="*/ 1186028 h 1219941"/>
              <a:gd name="connsiteX0" fmla="*/ 0 w 4928214"/>
              <a:gd name="connsiteY0" fmla="*/ 1186027 h 1219941"/>
              <a:gd name="connsiteX1" fmla="*/ 108935 w 4928214"/>
              <a:gd name="connsiteY1" fmla="*/ -1 h 1219941"/>
              <a:gd name="connsiteX2" fmla="*/ 4719380 w 4928214"/>
              <a:gd name="connsiteY2" fmla="*/ 1996 h 1219941"/>
              <a:gd name="connsiteX3" fmla="*/ 4925098 w 4928214"/>
              <a:gd name="connsiteY3" fmla="*/ 1219940 h 1219941"/>
              <a:gd name="connsiteX4" fmla="*/ 0 w 4928214"/>
              <a:gd name="connsiteY4" fmla="*/ 1186027 h 1219941"/>
              <a:gd name="connsiteX0" fmla="*/ 0 w 4720120"/>
              <a:gd name="connsiteY0" fmla="*/ 1186027 h 1224176"/>
              <a:gd name="connsiteX1" fmla="*/ 108935 w 4720120"/>
              <a:gd name="connsiteY1" fmla="*/ -1 h 1224176"/>
              <a:gd name="connsiteX2" fmla="*/ 4719380 w 4720120"/>
              <a:gd name="connsiteY2" fmla="*/ 1996 h 1224176"/>
              <a:gd name="connsiteX3" fmla="*/ 4717004 w 4720120"/>
              <a:gd name="connsiteY3" fmla="*/ 1224177 h 1224176"/>
              <a:gd name="connsiteX4" fmla="*/ 0 w 4720120"/>
              <a:gd name="connsiteY4" fmla="*/ 1186027 h 1224176"/>
              <a:gd name="connsiteX0" fmla="*/ 0 w 4720120"/>
              <a:gd name="connsiteY0" fmla="*/ 1186027 h 1224176"/>
              <a:gd name="connsiteX1" fmla="*/ 108935 w 4720120"/>
              <a:gd name="connsiteY1" fmla="*/ -1 h 1224176"/>
              <a:gd name="connsiteX2" fmla="*/ 4646601 w 4720120"/>
              <a:gd name="connsiteY2" fmla="*/ 2876 h 1224176"/>
              <a:gd name="connsiteX3" fmla="*/ 4717004 w 4720120"/>
              <a:gd name="connsiteY3" fmla="*/ 1224177 h 1224176"/>
              <a:gd name="connsiteX4" fmla="*/ 0 w 4720120"/>
              <a:gd name="connsiteY4" fmla="*/ 1186027 h 1224176"/>
              <a:gd name="connsiteX0" fmla="*/ 0 w 4720120"/>
              <a:gd name="connsiteY0" fmla="*/ 1186027 h 1224176"/>
              <a:gd name="connsiteX1" fmla="*/ 108935 w 4720120"/>
              <a:gd name="connsiteY1" fmla="*/ -1 h 1224176"/>
              <a:gd name="connsiteX2" fmla="*/ 4717004 w 4720120"/>
              <a:gd name="connsiteY2" fmla="*/ 2876 h 1224176"/>
              <a:gd name="connsiteX3" fmla="*/ 4717004 w 4720120"/>
              <a:gd name="connsiteY3" fmla="*/ 1224177 h 1224176"/>
              <a:gd name="connsiteX4" fmla="*/ 0 w 4720120"/>
              <a:gd name="connsiteY4" fmla="*/ 1186027 h 1224176"/>
              <a:gd name="connsiteX0" fmla="*/ 0 w 4790523"/>
              <a:gd name="connsiteY0" fmla="*/ 1186027 h 1224176"/>
              <a:gd name="connsiteX1" fmla="*/ 108935 w 4790523"/>
              <a:gd name="connsiteY1" fmla="*/ -1 h 1224176"/>
              <a:gd name="connsiteX2" fmla="*/ 4717004 w 4790523"/>
              <a:gd name="connsiteY2" fmla="*/ 2876 h 1224176"/>
              <a:gd name="connsiteX3" fmla="*/ 4787407 w 4790523"/>
              <a:gd name="connsiteY3" fmla="*/ 1224177 h 1224176"/>
              <a:gd name="connsiteX4" fmla="*/ 0 w 4790523"/>
              <a:gd name="connsiteY4" fmla="*/ 1186027 h 1224176"/>
              <a:gd name="connsiteX0" fmla="*/ 0 w 4790523"/>
              <a:gd name="connsiteY0" fmla="*/ 1183150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183150 h 1221299"/>
              <a:gd name="connsiteX0" fmla="*/ 0 w 4720120"/>
              <a:gd name="connsiteY0" fmla="*/ 1068634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068634 h 1221299"/>
              <a:gd name="connsiteX0" fmla="*/ 0 w 4720120"/>
              <a:gd name="connsiteY0" fmla="*/ 1068634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068634 h 1221299"/>
              <a:gd name="connsiteX0" fmla="*/ 0 w 4790524"/>
              <a:gd name="connsiteY0" fmla="*/ 1068634 h 1221299"/>
              <a:gd name="connsiteX1" fmla="*/ 70404 w 4790524"/>
              <a:gd name="connsiteY1" fmla="*/ -1 h 1221299"/>
              <a:gd name="connsiteX2" fmla="*/ 4717005 w 4790524"/>
              <a:gd name="connsiteY2" fmla="*/ -1 h 1221299"/>
              <a:gd name="connsiteX3" fmla="*/ 4787408 w 4790524"/>
              <a:gd name="connsiteY3" fmla="*/ 1221300 h 1221299"/>
              <a:gd name="connsiteX4" fmla="*/ 0 w 4790524"/>
              <a:gd name="connsiteY4" fmla="*/ 1068634 h 1221299"/>
              <a:gd name="connsiteX0" fmla="*/ 0 w 4790524"/>
              <a:gd name="connsiteY0" fmla="*/ 1068634 h 1221299"/>
              <a:gd name="connsiteX1" fmla="*/ 70404 w 4790524"/>
              <a:gd name="connsiteY1" fmla="*/ -1 h 1221299"/>
              <a:gd name="connsiteX2" fmla="*/ 4717005 w 4790524"/>
              <a:gd name="connsiteY2" fmla="*/ 0 h 1221299"/>
              <a:gd name="connsiteX3" fmla="*/ 4787408 w 4790524"/>
              <a:gd name="connsiteY3" fmla="*/ 1221300 h 1221299"/>
              <a:gd name="connsiteX4" fmla="*/ 0 w 4790524"/>
              <a:gd name="connsiteY4" fmla="*/ 1068634 h 1221299"/>
              <a:gd name="connsiteX0" fmla="*/ 0 w 4790524"/>
              <a:gd name="connsiteY0" fmla="*/ 1068634 h 1221299"/>
              <a:gd name="connsiteX1" fmla="*/ 70404 w 4790524"/>
              <a:gd name="connsiteY1" fmla="*/ -1 h 1221299"/>
              <a:gd name="connsiteX2" fmla="*/ 4646602 w 4790524"/>
              <a:gd name="connsiteY2" fmla="*/ 0 h 1221299"/>
              <a:gd name="connsiteX3" fmla="*/ 4787408 w 4790524"/>
              <a:gd name="connsiteY3" fmla="*/ 1221300 h 1221299"/>
              <a:gd name="connsiteX4" fmla="*/ 0 w 4790524"/>
              <a:gd name="connsiteY4" fmla="*/ 1068634 h 1221299"/>
              <a:gd name="connsiteX0" fmla="*/ 0 w 4790523"/>
              <a:gd name="connsiteY0" fmla="*/ 1068635 h 1221299"/>
              <a:gd name="connsiteX1" fmla="*/ 70403 w 4790523"/>
              <a:gd name="connsiteY1" fmla="*/ -1 h 1221299"/>
              <a:gd name="connsiteX2" fmla="*/ 4646601 w 4790523"/>
              <a:gd name="connsiteY2" fmla="*/ 0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646601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646601 w 4790523"/>
              <a:gd name="connsiteY2" fmla="*/ -1 h 1221299"/>
              <a:gd name="connsiteX3" fmla="*/ 4787407 w 4790523"/>
              <a:gd name="connsiteY3" fmla="*/ 1221300 h 1221299"/>
              <a:gd name="connsiteX4" fmla="*/ 0 w 4790523"/>
              <a:gd name="connsiteY4" fmla="*/ 1068635 h 1221299"/>
              <a:gd name="connsiteX0" fmla="*/ 0 w 4790523"/>
              <a:gd name="connsiteY0" fmla="*/ 1068635 h 1221299"/>
              <a:gd name="connsiteX1" fmla="*/ 70403 w 4790523"/>
              <a:gd name="connsiteY1" fmla="*/ -1 h 1221299"/>
              <a:gd name="connsiteX2" fmla="*/ 4717004 w 4790523"/>
              <a:gd name="connsiteY2" fmla="*/ -1 h 1221299"/>
              <a:gd name="connsiteX3" fmla="*/ 4787407 w 4790523"/>
              <a:gd name="connsiteY3" fmla="*/ 1221300 h 1221299"/>
              <a:gd name="connsiteX4" fmla="*/ 0 w 4790523"/>
              <a:gd name="connsiteY4" fmla="*/ 1068635 h 1221299"/>
              <a:gd name="connsiteX0" fmla="*/ 0 w 4720120"/>
              <a:gd name="connsiteY0" fmla="*/ 1221296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0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70403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25570 w 4745690"/>
              <a:gd name="connsiteY0" fmla="*/ 1221296 h 1221299"/>
              <a:gd name="connsiteX1" fmla="*/ 95973 w 4745690"/>
              <a:gd name="connsiteY1" fmla="*/ -1 h 1221299"/>
              <a:gd name="connsiteX2" fmla="*/ 4672171 w 4745690"/>
              <a:gd name="connsiteY2" fmla="*/ -1 h 1221299"/>
              <a:gd name="connsiteX3" fmla="*/ 4742574 w 4745690"/>
              <a:gd name="connsiteY3" fmla="*/ 1221300 h 1221299"/>
              <a:gd name="connsiteX4" fmla="*/ 25570 w 4745690"/>
              <a:gd name="connsiteY4" fmla="*/ 1221296 h 1221299"/>
              <a:gd name="connsiteX0" fmla="*/ 25570 w 4745690"/>
              <a:gd name="connsiteY0" fmla="*/ 1221296 h 1221299"/>
              <a:gd name="connsiteX1" fmla="*/ 95973 w 4745690"/>
              <a:gd name="connsiteY1" fmla="*/ 0 h 1221299"/>
              <a:gd name="connsiteX2" fmla="*/ 4672171 w 4745690"/>
              <a:gd name="connsiteY2" fmla="*/ -1 h 1221299"/>
              <a:gd name="connsiteX3" fmla="*/ 4742574 w 4745690"/>
              <a:gd name="connsiteY3" fmla="*/ 1221300 h 1221299"/>
              <a:gd name="connsiteX4" fmla="*/ 25570 w 4745690"/>
              <a:gd name="connsiteY4" fmla="*/ 1221296 h 1221299"/>
              <a:gd name="connsiteX0" fmla="*/ 95973 w 4816093"/>
              <a:gd name="connsiteY0" fmla="*/ 1221296 h 1221299"/>
              <a:gd name="connsiteX1" fmla="*/ 95973 w 4816093"/>
              <a:gd name="connsiteY1" fmla="*/ 0 h 1221299"/>
              <a:gd name="connsiteX2" fmla="*/ 4742574 w 4816093"/>
              <a:gd name="connsiteY2" fmla="*/ -1 h 1221299"/>
              <a:gd name="connsiteX3" fmla="*/ 4812977 w 4816093"/>
              <a:gd name="connsiteY3" fmla="*/ 1221300 h 1221299"/>
              <a:gd name="connsiteX4" fmla="*/ 95973 w 4816093"/>
              <a:gd name="connsiteY4" fmla="*/ 1221296 h 1221299"/>
              <a:gd name="connsiteX0" fmla="*/ 27672 w 4747792"/>
              <a:gd name="connsiteY0" fmla="*/ 1221296 h 1221299"/>
              <a:gd name="connsiteX1" fmla="*/ 27672 w 4747792"/>
              <a:gd name="connsiteY1" fmla="*/ 0 h 1221299"/>
              <a:gd name="connsiteX2" fmla="*/ 4674273 w 4747792"/>
              <a:gd name="connsiteY2" fmla="*/ -1 h 1221299"/>
              <a:gd name="connsiteX3" fmla="*/ 4744676 w 4747792"/>
              <a:gd name="connsiteY3" fmla="*/ 1221300 h 1221299"/>
              <a:gd name="connsiteX4" fmla="*/ 27672 w 4747792"/>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720120"/>
              <a:gd name="connsiteY0" fmla="*/ 1221296 h 1221299"/>
              <a:gd name="connsiteX1" fmla="*/ 83012 w 4720120"/>
              <a:gd name="connsiteY1" fmla="*/ -1 h 1221299"/>
              <a:gd name="connsiteX2" fmla="*/ 4646601 w 4720120"/>
              <a:gd name="connsiteY2" fmla="*/ -1 h 1221299"/>
              <a:gd name="connsiteX3" fmla="*/ 4717004 w 4720120"/>
              <a:gd name="connsiteY3" fmla="*/ 1221300 h 1221299"/>
              <a:gd name="connsiteX4" fmla="*/ 0 w 4720120"/>
              <a:gd name="connsiteY4" fmla="*/ 1221296 h 1221299"/>
              <a:gd name="connsiteX0" fmla="*/ 15063 w 4735183"/>
              <a:gd name="connsiteY0" fmla="*/ 1221296 h 1221299"/>
              <a:gd name="connsiteX1" fmla="*/ 27672 w 4735183"/>
              <a:gd name="connsiteY1" fmla="*/ -1 h 1221299"/>
              <a:gd name="connsiteX2" fmla="*/ 4661664 w 4735183"/>
              <a:gd name="connsiteY2" fmla="*/ -1 h 1221299"/>
              <a:gd name="connsiteX3" fmla="*/ 4732067 w 4735183"/>
              <a:gd name="connsiteY3" fmla="*/ 1221300 h 1221299"/>
              <a:gd name="connsiteX4" fmla="*/ 15063 w 4735183"/>
              <a:gd name="connsiteY4" fmla="*/ 1221296 h 1221299"/>
              <a:gd name="connsiteX0" fmla="*/ 0 w 4720120"/>
              <a:gd name="connsiteY0" fmla="*/ 1221298 h 1221303"/>
              <a:gd name="connsiteX1" fmla="*/ 83012 w 4720120"/>
              <a:gd name="connsiteY1" fmla="*/ 3 h 1221303"/>
              <a:gd name="connsiteX2" fmla="*/ 4646601 w 4720120"/>
              <a:gd name="connsiteY2" fmla="*/ 1 h 1221303"/>
              <a:gd name="connsiteX3" fmla="*/ 4717004 w 4720120"/>
              <a:gd name="connsiteY3" fmla="*/ 1221302 h 1221303"/>
              <a:gd name="connsiteX4" fmla="*/ 0 w 4720120"/>
              <a:gd name="connsiteY4" fmla="*/ 1221298 h 1221303"/>
              <a:gd name="connsiteX0" fmla="*/ 0 w 4720120"/>
              <a:gd name="connsiteY0" fmla="*/ 1221296 h 1221299"/>
              <a:gd name="connsiteX1" fmla="*/ 83012 w 4720120"/>
              <a:gd name="connsiteY1" fmla="*/ 0 h 1221299"/>
              <a:gd name="connsiteX2" fmla="*/ 4646601 w 4720120"/>
              <a:gd name="connsiteY2" fmla="*/ -1 h 1221299"/>
              <a:gd name="connsiteX3" fmla="*/ 4717004 w 4720120"/>
              <a:gd name="connsiteY3" fmla="*/ 1221300 h 1221299"/>
              <a:gd name="connsiteX4" fmla="*/ 0 w 4720120"/>
              <a:gd name="connsiteY4" fmla="*/ 1221296 h 1221299"/>
              <a:gd name="connsiteX0" fmla="*/ 0 w 4690250"/>
              <a:gd name="connsiteY0" fmla="*/ 1308537 h 1308537"/>
              <a:gd name="connsiteX1" fmla="*/ 53142 w 4690250"/>
              <a:gd name="connsiteY1" fmla="*/ 2 h 1308537"/>
              <a:gd name="connsiteX2" fmla="*/ 4616731 w 4690250"/>
              <a:gd name="connsiteY2" fmla="*/ 1 h 1308537"/>
              <a:gd name="connsiteX3" fmla="*/ 4687134 w 4690250"/>
              <a:gd name="connsiteY3" fmla="*/ 1221302 h 1308537"/>
              <a:gd name="connsiteX4" fmla="*/ 0 w 4690250"/>
              <a:gd name="connsiteY4" fmla="*/ 1308537 h 1308537"/>
              <a:gd name="connsiteX0" fmla="*/ 0 w 4690250"/>
              <a:gd name="connsiteY0" fmla="*/ 1308535 h 1308535"/>
              <a:gd name="connsiteX1" fmla="*/ 69007 w 4690250"/>
              <a:gd name="connsiteY1" fmla="*/ 2 h 1308535"/>
              <a:gd name="connsiteX2" fmla="*/ 4616731 w 4690250"/>
              <a:gd name="connsiteY2" fmla="*/ -1 h 1308535"/>
              <a:gd name="connsiteX3" fmla="*/ 4687134 w 4690250"/>
              <a:gd name="connsiteY3" fmla="*/ 1221300 h 1308535"/>
              <a:gd name="connsiteX4" fmla="*/ 0 w 4690250"/>
              <a:gd name="connsiteY4" fmla="*/ 1308535 h 1308535"/>
              <a:gd name="connsiteX0" fmla="*/ 0 w 4687134"/>
              <a:gd name="connsiteY0" fmla="*/ 1308537 h 1308537"/>
              <a:gd name="connsiteX1" fmla="*/ 69007 w 4687134"/>
              <a:gd name="connsiteY1" fmla="*/ 4 h 1308537"/>
              <a:gd name="connsiteX2" fmla="*/ 4616731 w 4687134"/>
              <a:gd name="connsiteY2" fmla="*/ 1 h 1308537"/>
              <a:gd name="connsiteX3" fmla="*/ 4687134 w 4687134"/>
              <a:gd name="connsiteY3" fmla="*/ 1221302 h 1308537"/>
              <a:gd name="connsiteX4" fmla="*/ 0 w 4687134"/>
              <a:gd name="connsiteY4" fmla="*/ 1308537 h 1308537"/>
              <a:gd name="connsiteX0" fmla="*/ 0 w 4692517"/>
              <a:gd name="connsiteY0" fmla="*/ 1308535 h 1308541"/>
              <a:gd name="connsiteX1" fmla="*/ 69007 w 4692517"/>
              <a:gd name="connsiteY1" fmla="*/ 2 h 1308541"/>
              <a:gd name="connsiteX2" fmla="*/ 4616731 w 4692517"/>
              <a:gd name="connsiteY2" fmla="*/ -1 h 1308541"/>
              <a:gd name="connsiteX3" fmla="*/ 4692517 w 4692517"/>
              <a:gd name="connsiteY3" fmla="*/ 1308540 h 1308541"/>
              <a:gd name="connsiteX4" fmla="*/ 0 w 4692517"/>
              <a:gd name="connsiteY4" fmla="*/ 1308535 h 1308541"/>
              <a:gd name="connsiteX0" fmla="*/ 0 w 4624122"/>
              <a:gd name="connsiteY0" fmla="*/ 1308537 h 1308539"/>
              <a:gd name="connsiteX1" fmla="*/ 69007 w 4624122"/>
              <a:gd name="connsiteY1" fmla="*/ 4 h 1308539"/>
              <a:gd name="connsiteX2" fmla="*/ 4616731 w 4624122"/>
              <a:gd name="connsiteY2" fmla="*/ 1 h 1308539"/>
              <a:gd name="connsiteX3" fmla="*/ 4579221 w 4624122"/>
              <a:gd name="connsiteY3" fmla="*/ 1308540 h 1308539"/>
              <a:gd name="connsiteX4" fmla="*/ 0 w 4624122"/>
              <a:gd name="connsiteY4" fmla="*/ 1308537 h 1308539"/>
              <a:gd name="connsiteX0" fmla="*/ 0 w 4648229"/>
              <a:gd name="connsiteY0" fmla="*/ 1308535 h 1308535"/>
              <a:gd name="connsiteX1" fmla="*/ 69007 w 4648229"/>
              <a:gd name="connsiteY1" fmla="*/ 2 h 1308535"/>
              <a:gd name="connsiteX2" fmla="*/ 4616731 w 4648229"/>
              <a:gd name="connsiteY2" fmla="*/ -1 h 1308535"/>
              <a:gd name="connsiteX3" fmla="*/ 4648229 w 4648229"/>
              <a:gd name="connsiteY3" fmla="*/ 1308535 h 1308535"/>
              <a:gd name="connsiteX4" fmla="*/ 0 w 4648229"/>
              <a:gd name="connsiteY4" fmla="*/ 1308535 h 1308535"/>
              <a:gd name="connsiteX0" fmla="*/ 121400 w 4606894"/>
              <a:gd name="connsiteY0" fmla="*/ 1308537 h 1308537"/>
              <a:gd name="connsiteX1" fmla="*/ 27672 w 4606894"/>
              <a:gd name="connsiteY1" fmla="*/ 4 h 1308537"/>
              <a:gd name="connsiteX2" fmla="*/ 4575396 w 4606894"/>
              <a:gd name="connsiteY2" fmla="*/ 1 h 1308537"/>
              <a:gd name="connsiteX3" fmla="*/ 4606894 w 4606894"/>
              <a:gd name="connsiteY3" fmla="*/ 1308537 h 1308537"/>
              <a:gd name="connsiteX4" fmla="*/ 121400 w 4606894"/>
              <a:gd name="connsiteY4" fmla="*/ 1308537 h 1308537"/>
              <a:gd name="connsiteX0" fmla="*/ 851034 w 5336528"/>
              <a:gd name="connsiteY0" fmla="*/ 1381230 h 1381230"/>
              <a:gd name="connsiteX1" fmla="*/ 713018 w 5336528"/>
              <a:gd name="connsiteY1" fmla="*/ 218090 h 1381230"/>
              <a:gd name="connsiteX2" fmla="*/ 757306 w 5336528"/>
              <a:gd name="connsiteY2" fmla="*/ 72697 h 1381230"/>
              <a:gd name="connsiteX3" fmla="*/ 5305030 w 5336528"/>
              <a:gd name="connsiteY3" fmla="*/ 72694 h 1381230"/>
              <a:gd name="connsiteX4" fmla="*/ 5336528 w 5336528"/>
              <a:gd name="connsiteY4" fmla="*/ 1381230 h 1381230"/>
              <a:gd name="connsiteX5" fmla="*/ 851034 w 5336528"/>
              <a:gd name="connsiteY5" fmla="*/ 1381230 h 1381230"/>
              <a:gd name="connsiteX0" fmla="*/ 851034 w 5336528"/>
              <a:gd name="connsiteY0" fmla="*/ 1381228 h 1381228"/>
              <a:gd name="connsiteX1" fmla="*/ 713018 w 5336528"/>
              <a:gd name="connsiteY1" fmla="*/ 218088 h 1381228"/>
              <a:gd name="connsiteX2" fmla="*/ 757306 w 5336528"/>
              <a:gd name="connsiteY2" fmla="*/ 72695 h 1381228"/>
              <a:gd name="connsiteX3" fmla="*/ 5305030 w 5336528"/>
              <a:gd name="connsiteY3" fmla="*/ 72692 h 1381228"/>
              <a:gd name="connsiteX4" fmla="*/ 5336528 w 5336528"/>
              <a:gd name="connsiteY4" fmla="*/ 1381228 h 1381228"/>
              <a:gd name="connsiteX5" fmla="*/ 851034 w 5336528"/>
              <a:gd name="connsiteY5" fmla="*/ 1381228 h 1381228"/>
              <a:gd name="connsiteX0" fmla="*/ 851034 w 5336528"/>
              <a:gd name="connsiteY0" fmla="*/ 1381230 h 1381230"/>
              <a:gd name="connsiteX1" fmla="*/ 713018 w 5336528"/>
              <a:gd name="connsiteY1" fmla="*/ 218090 h 1381230"/>
              <a:gd name="connsiteX2" fmla="*/ 757306 w 5336528"/>
              <a:gd name="connsiteY2" fmla="*/ 72697 h 1381230"/>
              <a:gd name="connsiteX3" fmla="*/ 5305030 w 5336528"/>
              <a:gd name="connsiteY3" fmla="*/ 72694 h 1381230"/>
              <a:gd name="connsiteX4" fmla="*/ 5336528 w 5336528"/>
              <a:gd name="connsiteY4" fmla="*/ 1381230 h 1381230"/>
              <a:gd name="connsiteX5" fmla="*/ 851034 w 5336528"/>
              <a:gd name="connsiteY5" fmla="*/ 1381230 h 1381230"/>
              <a:gd name="connsiteX0" fmla="*/ 138016 w 4623510"/>
              <a:gd name="connsiteY0" fmla="*/ 1308535 h 1308535"/>
              <a:gd name="connsiteX1" fmla="*/ 0 w 4623510"/>
              <a:gd name="connsiteY1" fmla="*/ 145395 h 1308535"/>
              <a:gd name="connsiteX2" fmla="*/ 44288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93728 w 4579222"/>
              <a:gd name="connsiteY0" fmla="*/ 1308537 h 1308537"/>
              <a:gd name="connsiteX1" fmla="*/ 24720 w 4579222"/>
              <a:gd name="connsiteY1" fmla="*/ 3 h 1308537"/>
              <a:gd name="connsiteX2" fmla="*/ 0 w 4579222"/>
              <a:gd name="connsiteY2" fmla="*/ 4 h 1308537"/>
              <a:gd name="connsiteX3" fmla="*/ 4547724 w 4579222"/>
              <a:gd name="connsiteY3" fmla="*/ 1 h 1308537"/>
              <a:gd name="connsiteX4" fmla="*/ 4579222 w 4579222"/>
              <a:gd name="connsiteY4" fmla="*/ 1308537 h 1308537"/>
              <a:gd name="connsiteX5" fmla="*/ 93728 w 4579222"/>
              <a:gd name="connsiteY5" fmla="*/ 1308537 h 1308537"/>
              <a:gd name="connsiteX0" fmla="*/ 138016 w 4623510"/>
              <a:gd name="connsiteY0" fmla="*/ 1308535 h 1308535"/>
              <a:gd name="connsiteX1" fmla="*/ 69008 w 4623510"/>
              <a:gd name="connsiteY1" fmla="*/ 1 h 1308535"/>
              <a:gd name="connsiteX2" fmla="*/ 0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138016 w 4623510"/>
              <a:gd name="connsiteY0" fmla="*/ 1308537 h 1308537"/>
              <a:gd name="connsiteX1" fmla="*/ 0 w 4623510"/>
              <a:gd name="connsiteY1" fmla="*/ 3 h 1308537"/>
              <a:gd name="connsiteX2" fmla="*/ 0 w 4623510"/>
              <a:gd name="connsiteY2" fmla="*/ 4 h 1308537"/>
              <a:gd name="connsiteX3" fmla="*/ 4592012 w 4623510"/>
              <a:gd name="connsiteY3" fmla="*/ 1 h 1308537"/>
              <a:gd name="connsiteX4" fmla="*/ 4623510 w 4623510"/>
              <a:gd name="connsiteY4" fmla="*/ 1308537 h 1308537"/>
              <a:gd name="connsiteX5" fmla="*/ 138016 w 4623510"/>
              <a:gd name="connsiteY5" fmla="*/ 1308537 h 1308537"/>
              <a:gd name="connsiteX0" fmla="*/ 138016 w 4623510"/>
              <a:gd name="connsiteY0" fmla="*/ 1308535 h 1308535"/>
              <a:gd name="connsiteX1" fmla="*/ 0 w 4623510"/>
              <a:gd name="connsiteY1" fmla="*/ 1 h 1308535"/>
              <a:gd name="connsiteX2" fmla="*/ 69008 w 4623510"/>
              <a:gd name="connsiteY2" fmla="*/ 2 h 1308535"/>
              <a:gd name="connsiteX3" fmla="*/ 4592012 w 4623510"/>
              <a:gd name="connsiteY3" fmla="*/ -1 h 1308535"/>
              <a:gd name="connsiteX4" fmla="*/ 4623510 w 4623510"/>
              <a:gd name="connsiteY4" fmla="*/ 1308535 h 1308535"/>
              <a:gd name="connsiteX5" fmla="*/ 138016 w 4623510"/>
              <a:gd name="connsiteY5" fmla="*/ 1308535 h 1308535"/>
              <a:gd name="connsiteX0" fmla="*/ 69008 w 4554502"/>
              <a:gd name="connsiteY0" fmla="*/ 1308537 h 1308537"/>
              <a:gd name="connsiteX1" fmla="*/ 0 w 4554502"/>
              <a:gd name="connsiteY1" fmla="*/ 3 h 1308537"/>
              <a:gd name="connsiteX2" fmla="*/ 0 w 4554502"/>
              <a:gd name="connsiteY2" fmla="*/ 4 h 1308537"/>
              <a:gd name="connsiteX3" fmla="*/ 4523004 w 4554502"/>
              <a:gd name="connsiteY3" fmla="*/ 1 h 1308537"/>
              <a:gd name="connsiteX4" fmla="*/ 4554502 w 4554502"/>
              <a:gd name="connsiteY4" fmla="*/ 1308537 h 1308537"/>
              <a:gd name="connsiteX5" fmla="*/ 69008 w 4554502"/>
              <a:gd name="connsiteY5" fmla="*/ 1308537 h 1308537"/>
              <a:gd name="connsiteX0" fmla="*/ 69008 w 4554502"/>
              <a:gd name="connsiteY0" fmla="*/ 1308533 h 1308533"/>
              <a:gd name="connsiteX1" fmla="*/ 0 w 4554502"/>
              <a:gd name="connsiteY1" fmla="*/ -1 h 1308533"/>
              <a:gd name="connsiteX2" fmla="*/ 0 w 4554502"/>
              <a:gd name="connsiteY2" fmla="*/ 0 h 1308533"/>
              <a:gd name="connsiteX3" fmla="*/ 4508929 w 4554502"/>
              <a:gd name="connsiteY3" fmla="*/ 0 h 1308533"/>
              <a:gd name="connsiteX4" fmla="*/ 4554502 w 4554502"/>
              <a:gd name="connsiteY4" fmla="*/ 1308533 h 1308533"/>
              <a:gd name="connsiteX5" fmla="*/ 69008 w 4554502"/>
              <a:gd name="connsiteY5" fmla="*/ 1308533 h 1308533"/>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2 h 1308537"/>
              <a:gd name="connsiteX4" fmla="*/ 4577937 w 4577937"/>
              <a:gd name="connsiteY4" fmla="*/ 1308537 h 1308537"/>
              <a:gd name="connsiteX5" fmla="*/ 69008 w 4577937"/>
              <a:gd name="connsiteY5" fmla="*/ 1308535 h 1308537"/>
              <a:gd name="connsiteX0" fmla="*/ 69008 w 4585327"/>
              <a:gd name="connsiteY0" fmla="*/ 1308533 h 1308535"/>
              <a:gd name="connsiteX1" fmla="*/ 0 w 4585327"/>
              <a:gd name="connsiteY1" fmla="*/ -1 h 1308535"/>
              <a:gd name="connsiteX2" fmla="*/ 0 w 4585327"/>
              <a:gd name="connsiteY2" fmla="*/ 0 h 1308535"/>
              <a:gd name="connsiteX3" fmla="*/ 4577936 w 4585327"/>
              <a:gd name="connsiteY3" fmla="*/ 0 h 1308535"/>
              <a:gd name="connsiteX4" fmla="*/ 4577937 w 4585327"/>
              <a:gd name="connsiteY4" fmla="*/ 1308535 h 1308535"/>
              <a:gd name="connsiteX5" fmla="*/ 69008 w 4585327"/>
              <a:gd name="connsiteY5" fmla="*/ 1308533 h 1308535"/>
              <a:gd name="connsiteX0" fmla="*/ 69008 w 4585328"/>
              <a:gd name="connsiteY0" fmla="*/ 1308535 h 1308537"/>
              <a:gd name="connsiteX1" fmla="*/ 0 w 4585328"/>
              <a:gd name="connsiteY1" fmla="*/ 1 h 1308537"/>
              <a:gd name="connsiteX2" fmla="*/ 0 w 4585328"/>
              <a:gd name="connsiteY2" fmla="*/ 2 h 1308537"/>
              <a:gd name="connsiteX3" fmla="*/ 4577937 w 4585328"/>
              <a:gd name="connsiteY3" fmla="*/ 1 h 1308537"/>
              <a:gd name="connsiteX4" fmla="*/ 4577937 w 4585328"/>
              <a:gd name="connsiteY4" fmla="*/ 1308537 h 1308537"/>
              <a:gd name="connsiteX5" fmla="*/ 69008 w 4585328"/>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7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77937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6 w 4577937"/>
              <a:gd name="connsiteY3" fmla="*/ 0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08929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0 h 1308535"/>
              <a:gd name="connsiteX4" fmla="*/ 4577937 w 4577937"/>
              <a:gd name="connsiteY4" fmla="*/ 1308535 h 1308535"/>
              <a:gd name="connsiteX5" fmla="*/ 69008 w 4577937"/>
              <a:gd name="connsiteY5" fmla="*/ 1308533 h 1308535"/>
              <a:gd name="connsiteX0" fmla="*/ 69008 w 4590536"/>
              <a:gd name="connsiteY0" fmla="*/ 1308535 h 1308537"/>
              <a:gd name="connsiteX1" fmla="*/ 0 w 4590536"/>
              <a:gd name="connsiteY1" fmla="*/ 1 h 1308537"/>
              <a:gd name="connsiteX2" fmla="*/ 0 w 4590536"/>
              <a:gd name="connsiteY2" fmla="*/ 2 h 1308537"/>
              <a:gd name="connsiteX3" fmla="*/ 4577937 w 4590536"/>
              <a:gd name="connsiteY3" fmla="*/ 1 h 1308537"/>
              <a:gd name="connsiteX4" fmla="*/ 4577937 w 4590536"/>
              <a:gd name="connsiteY4" fmla="*/ 1308537 h 1308537"/>
              <a:gd name="connsiteX5" fmla="*/ 69008 w 4590536"/>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77937 w 4577937"/>
              <a:gd name="connsiteY3" fmla="*/ -1 h 1308535"/>
              <a:gd name="connsiteX4" fmla="*/ 4577937 w 4577937"/>
              <a:gd name="connsiteY4" fmla="*/ 1308535 h 1308535"/>
              <a:gd name="connsiteX5" fmla="*/ 69008 w 4577937"/>
              <a:gd name="connsiteY5" fmla="*/ 1308533 h 1308535"/>
              <a:gd name="connsiteX0" fmla="*/ 69008 w 4577937"/>
              <a:gd name="connsiteY0" fmla="*/ 1308535 h 1308537"/>
              <a:gd name="connsiteX1" fmla="*/ 0 w 4577937"/>
              <a:gd name="connsiteY1" fmla="*/ 1 h 1308537"/>
              <a:gd name="connsiteX2" fmla="*/ 0 w 4577937"/>
              <a:gd name="connsiteY2" fmla="*/ 2 h 1308537"/>
              <a:gd name="connsiteX3" fmla="*/ 4577937 w 4577937"/>
              <a:gd name="connsiteY3" fmla="*/ 1 h 1308537"/>
              <a:gd name="connsiteX4" fmla="*/ 4577937 w 4577937"/>
              <a:gd name="connsiteY4" fmla="*/ 1308537 h 1308537"/>
              <a:gd name="connsiteX5" fmla="*/ 69008 w 4577937"/>
              <a:gd name="connsiteY5" fmla="*/ 1308535 h 1308537"/>
              <a:gd name="connsiteX0" fmla="*/ 69008 w 4577937"/>
              <a:gd name="connsiteY0" fmla="*/ 1308533 h 1308535"/>
              <a:gd name="connsiteX1" fmla="*/ 0 w 4577937"/>
              <a:gd name="connsiteY1" fmla="*/ -1 h 1308535"/>
              <a:gd name="connsiteX2" fmla="*/ 0 w 4577937"/>
              <a:gd name="connsiteY2" fmla="*/ 0 h 1308535"/>
              <a:gd name="connsiteX3" fmla="*/ 4508929 w 4577937"/>
              <a:gd name="connsiteY3" fmla="*/ 0 h 1308535"/>
              <a:gd name="connsiteX4" fmla="*/ 4577937 w 4577937"/>
              <a:gd name="connsiteY4" fmla="*/ 1308535 h 1308535"/>
              <a:gd name="connsiteX5" fmla="*/ 69008 w 4577937"/>
              <a:gd name="connsiteY5" fmla="*/ 1308533 h 1308535"/>
              <a:gd name="connsiteX0" fmla="*/ 84631 w 4593560"/>
              <a:gd name="connsiteY0" fmla="*/ 1308535 h 1308537"/>
              <a:gd name="connsiteX1" fmla="*/ 15623 w 4593560"/>
              <a:gd name="connsiteY1" fmla="*/ 1 h 1308537"/>
              <a:gd name="connsiteX2" fmla="*/ 0 w 4593560"/>
              <a:gd name="connsiteY2" fmla="*/ 1 h 1308537"/>
              <a:gd name="connsiteX3" fmla="*/ 4524552 w 4593560"/>
              <a:gd name="connsiteY3" fmla="*/ 2 h 1308537"/>
              <a:gd name="connsiteX4" fmla="*/ 4593560 w 4593560"/>
              <a:gd name="connsiteY4" fmla="*/ 1308537 h 1308537"/>
              <a:gd name="connsiteX5" fmla="*/ 84631 w 4593560"/>
              <a:gd name="connsiteY5" fmla="*/ 1308535 h 1308537"/>
              <a:gd name="connsiteX0" fmla="*/ 138015 w 4593560"/>
              <a:gd name="connsiteY0" fmla="*/ 1308534 h 1308535"/>
              <a:gd name="connsiteX1" fmla="*/ 15623 w 4593560"/>
              <a:gd name="connsiteY1" fmla="*/ -1 h 1308535"/>
              <a:gd name="connsiteX2" fmla="*/ 0 w 4593560"/>
              <a:gd name="connsiteY2" fmla="*/ -1 h 1308535"/>
              <a:gd name="connsiteX3" fmla="*/ 4524552 w 4593560"/>
              <a:gd name="connsiteY3" fmla="*/ 0 h 1308535"/>
              <a:gd name="connsiteX4" fmla="*/ 4593560 w 4593560"/>
              <a:gd name="connsiteY4" fmla="*/ 1308535 h 1308535"/>
              <a:gd name="connsiteX5" fmla="*/ 138015 w 4593560"/>
              <a:gd name="connsiteY5" fmla="*/ 1308534 h 1308535"/>
              <a:gd name="connsiteX0" fmla="*/ 138015 w 4593560"/>
              <a:gd name="connsiteY0" fmla="*/ 1308536 h 1308537"/>
              <a:gd name="connsiteX1" fmla="*/ 15623 w 4593560"/>
              <a:gd name="connsiteY1" fmla="*/ 1 h 1308537"/>
              <a:gd name="connsiteX2" fmla="*/ 0 w 4593560"/>
              <a:gd name="connsiteY2" fmla="*/ 0 h 1308537"/>
              <a:gd name="connsiteX3" fmla="*/ 4524552 w 4593560"/>
              <a:gd name="connsiteY3" fmla="*/ 2 h 1308537"/>
              <a:gd name="connsiteX4" fmla="*/ 4593560 w 4593560"/>
              <a:gd name="connsiteY4" fmla="*/ 1308537 h 1308537"/>
              <a:gd name="connsiteX5" fmla="*/ 138015 w 4593560"/>
              <a:gd name="connsiteY5" fmla="*/ 1308536 h 1308537"/>
              <a:gd name="connsiteX0" fmla="*/ 138015 w 4593560"/>
              <a:gd name="connsiteY0" fmla="*/ 1308534 h 1308535"/>
              <a:gd name="connsiteX1" fmla="*/ 15623 w 4593560"/>
              <a:gd name="connsiteY1" fmla="*/ -1 h 1308535"/>
              <a:gd name="connsiteX2" fmla="*/ 0 w 4593560"/>
              <a:gd name="connsiteY2" fmla="*/ -1 h 1308535"/>
              <a:gd name="connsiteX3" fmla="*/ 4524552 w 4593560"/>
              <a:gd name="connsiteY3" fmla="*/ 0 h 1308535"/>
              <a:gd name="connsiteX4" fmla="*/ 4593560 w 4593560"/>
              <a:gd name="connsiteY4" fmla="*/ 1308535 h 1308535"/>
              <a:gd name="connsiteX5" fmla="*/ 138015 w 4593560"/>
              <a:gd name="connsiteY5" fmla="*/ 1308534 h 1308535"/>
              <a:gd name="connsiteX0" fmla="*/ 207023 w 4662568"/>
              <a:gd name="connsiteY0" fmla="*/ 1308536 h 1308537"/>
              <a:gd name="connsiteX1" fmla="*/ 84631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6 h 1308537"/>
              <a:gd name="connsiteX1" fmla="*/ 69007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6 h 1308537"/>
              <a:gd name="connsiteX1" fmla="*/ 0 w 4662568"/>
              <a:gd name="connsiteY1" fmla="*/ 1 h 1308537"/>
              <a:gd name="connsiteX2" fmla="*/ 0 w 4662568"/>
              <a:gd name="connsiteY2" fmla="*/ 0 h 1308537"/>
              <a:gd name="connsiteX3" fmla="*/ 4593560 w 4662568"/>
              <a:gd name="connsiteY3" fmla="*/ 2 h 1308537"/>
              <a:gd name="connsiteX4" fmla="*/ 4662568 w 4662568"/>
              <a:gd name="connsiteY4" fmla="*/ 1308537 h 1308537"/>
              <a:gd name="connsiteX5" fmla="*/ 207023 w 4662568"/>
              <a:gd name="connsiteY5" fmla="*/ 1308536 h 1308537"/>
              <a:gd name="connsiteX0" fmla="*/ 207023 w 4662568"/>
              <a:gd name="connsiteY0" fmla="*/ 1308534 h 1308535"/>
              <a:gd name="connsiteX1" fmla="*/ 0 w 4662568"/>
              <a:gd name="connsiteY1" fmla="*/ -1 h 1308535"/>
              <a:gd name="connsiteX2" fmla="*/ 69007 w 4662568"/>
              <a:gd name="connsiteY2" fmla="*/ -1 h 1308535"/>
              <a:gd name="connsiteX3" fmla="*/ 4593560 w 4662568"/>
              <a:gd name="connsiteY3" fmla="*/ 0 h 1308535"/>
              <a:gd name="connsiteX4" fmla="*/ 4662568 w 4662568"/>
              <a:gd name="connsiteY4" fmla="*/ 1308535 h 1308535"/>
              <a:gd name="connsiteX5" fmla="*/ 207023 w 4662568"/>
              <a:gd name="connsiteY5" fmla="*/ 1308534 h 1308535"/>
              <a:gd name="connsiteX0" fmla="*/ 138016 w 4593561"/>
              <a:gd name="connsiteY0" fmla="*/ 1308536 h 1308537"/>
              <a:gd name="connsiteX1" fmla="*/ 1 w 4593561"/>
              <a:gd name="connsiteY1" fmla="*/ 0 h 1308537"/>
              <a:gd name="connsiteX2" fmla="*/ 0 w 4593561"/>
              <a:gd name="connsiteY2" fmla="*/ 1 h 1308537"/>
              <a:gd name="connsiteX3" fmla="*/ 452455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498743 w 4593561"/>
              <a:gd name="connsiteY3" fmla="*/ 2 h 1308537"/>
              <a:gd name="connsiteX4" fmla="*/ 4593561 w 4593561"/>
              <a:gd name="connsiteY4" fmla="*/ 1308537 h 1308537"/>
              <a:gd name="connsiteX5" fmla="*/ 138016 w 4593561"/>
              <a:gd name="connsiteY5" fmla="*/ 1308536 h 1308537"/>
              <a:gd name="connsiteX0" fmla="*/ 138016 w 4593561"/>
              <a:gd name="connsiteY0" fmla="*/ 1308536 h 1308537"/>
              <a:gd name="connsiteX1" fmla="*/ 1 w 4593561"/>
              <a:gd name="connsiteY1" fmla="*/ 0 h 1308537"/>
              <a:gd name="connsiteX2" fmla="*/ 0 w 4593561"/>
              <a:gd name="connsiteY2" fmla="*/ 1 h 1308537"/>
              <a:gd name="connsiteX3" fmla="*/ 4567750 w 4593561"/>
              <a:gd name="connsiteY3" fmla="*/ 2 h 1308537"/>
              <a:gd name="connsiteX4" fmla="*/ 4593561 w 4593561"/>
              <a:gd name="connsiteY4" fmla="*/ 1308537 h 1308537"/>
              <a:gd name="connsiteX5" fmla="*/ 138016 w 4593561"/>
              <a:gd name="connsiteY5" fmla="*/ 1308536 h 1308537"/>
              <a:gd name="connsiteX0" fmla="*/ 138016 w 4663256"/>
              <a:gd name="connsiteY0" fmla="*/ 1308536 h 1308537"/>
              <a:gd name="connsiteX1" fmla="*/ 1 w 4663256"/>
              <a:gd name="connsiteY1" fmla="*/ 0 h 1308537"/>
              <a:gd name="connsiteX2" fmla="*/ 0 w 4663256"/>
              <a:gd name="connsiteY2" fmla="*/ 1 h 1308537"/>
              <a:gd name="connsiteX3" fmla="*/ 4567750 w 4663256"/>
              <a:gd name="connsiteY3" fmla="*/ 2 h 1308537"/>
              <a:gd name="connsiteX4" fmla="*/ 4663256 w 4663256"/>
              <a:gd name="connsiteY4" fmla="*/ 1308537 h 1308537"/>
              <a:gd name="connsiteX5" fmla="*/ 138016 w 4663256"/>
              <a:gd name="connsiteY5" fmla="*/ 1308536 h 1308537"/>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6 w 4663256"/>
              <a:gd name="connsiteY0" fmla="*/ 1308536 h 1308541"/>
              <a:gd name="connsiteX1" fmla="*/ 1 w 4663256"/>
              <a:gd name="connsiteY1" fmla="*/ 0 h 1308541"/>
              <a:gd name="connsiteX2" fmla="*/ 0 w 4663256"/>
              <a:gd name="connsiteY2" fmla="*/ 1 h 1308541"/>
              <a:gd name="connsiteX3" fmla="*/ 4567750 w 4663256"/>
              <a:gd name="connsiteY3" fmla="*/ 2 h 1308541"/>
              <a:gd name="connsiteX4" fmla="*/ 4663256 w 4663256"/>
              <a:gd name="connsiteY4" fmla="*/ 1308540 h 1308541"/>
              <a:gd name="connsiteX5" fmla="*/ 138016 w 4663256"/>
              <a:gd name="connsiteY5" fmla="*/ 1308536 h 1308541"/>
              <a:gd name="connsiteX0" fmla="*/ 138016 w 4663256"/>
              <a:gd name="connsiteY0" fmla="*/ 1308536 h 1308539"/>
              <a:gd name="connsiteX1" fmla="*/ 1 w 4663256"/>
              <a:gd name="connsiteY1" fmla="*/ 0 h 1308539"/>
              <a:gd name="connsiteX2" fmla="*/ 0 w 4663256"/>
              <a:gd name="connsiteY2" fmla="*/ 1 h 1308539"/>
              <a:gd name="connsiteX3" fmla="*/ 4567750 w 4663256"/>
              <a:gd name="connsiteY3" fmla="*/ 2 h 1308539"/>
              <a:gd name="connsiteX4" fmla="*/ 4663256 w 4663256"/>
              <a:gd name="connsiteY4" fmla="*/ 1308540 h 1308539"/>
              <a:gd name="connsiteX5" fmla="*/ 138016 w 4663256"/>
              <a:gd name="connsiteY5" fmla="*/ 1308536 h 1308539"/>
              <a:gd name="connsiteX0" fmla="*/ 138015 w 4663255"/>
              <a:gd name="connsiteY0" fmla="*/ 1308536 h 1308541"/>
              <a:gd name="connsiteX1" fmla="*/ 0 w 4663255"/>
              <a:gd name="connsiteY1" fmla="*/ 0 h 1308541"/>
              <a:gd name="connsiteX2" fmla="*/ 108754 w 4663255"/>
              <a:gd name="connsiteY2" fmla="*/ 2 h 1308541"/>
              <a:gd name="connsiteX3" fmla="*/ 4567749 w 4663255"/>
              <a:gd name="connsiteY3" fmla="*/ 2 h 1308541"/>
              <a:gd name="connsiteX4" fmla="*/ 4663255 w 4663255"/>
              <a:gd name="connsiteY4" fmla="*/ 1308540 h 1308541"/>
              <a:gd name="connsiteX5" fmla="*/ 138015 w 4663255"/>
              <a:gd name="connsiteY5" fmla="*/ 1308536 h 1308541"/>
              <a:gd name="connsiteX0" fmla="*/ 98270 w 4623510"/>
              <a:gd name="connsiteY0" fmla="*/ 1308534 h 1308537"/>
              <a:gd name="connsiteX1" fmla="*/ 0 w 4623510"/>
              <a:gd name="connsiteY1" fmla="*/ 0 h 1308537"/>
              <a:gd name="connsiteX2" fmla="*/ 69009 w 4623510"/>
              <a:gd name="connsiteY2" fmla="*/ 0 h 1308537"/>
              <a:gd name="connsiteX3" fmla="*/ 4528004 w 4623510"/>
              <a:gd name="connsiteY3" fmla="*/ 0 h 1308537"/>
              <a:gd name="connsiteX4" fmla="*/ 4623510 w 4623510"/>
              <a:gd name="connsiteY4" fmla="*/ 1308538 h 1308537"/>
              <a:gd name="connsiteX5" fmla="*/ 98270 w 4623510"/>
              <a:gd name="connsiteY5" fmla="*/ 1308534 h 1308537"/>
              <a:gd name="connsiteX0" fmla="*/ 13250 w 4623510"/>
              <a:gd name="connsiteY0" fmla="*/ 1308534 h 1308539"/>
              <a:gd name="connsiteX1" fmla="*/ 0 w 4623510"/>
              <a:gd name="connsiteY1" fmla="*/ 0 h 1308539"/>
              <a:gd name="connsiteX2" fmla="*/ 69009 w 4623510"/>
              <a:gd name="connsiteY2" fmla="*/ 0 h 1308539"/>
              <a:gd name="connsiteX3" fmla="*/ 4528004 w 4623510"/>
              <a:gd name="connsiteY3" fmla="*/ 0 h 1308539"/>
              <a:gd name="connsiteX4" fmla="*/ 4623510 w 4623510"/>
              <a:gd name="connsiteY4" fmla="*/ 1308538 h 1308539"/>
              <a:gd name="connsiteX5" fmla="*/ 13250 w 4623510"/>
              <a:gd name="connsiteY5" fmla="*/ 1308534 h 1308539"/>
              <a:gd name="connsiteX0" fmla="*/ 13250 w 4623510"/>
              <a:gd name="connsiteY0" fmla="*/ 1308536 h 1308539"/>
              <a:gd name="connsiteX1" fmla="*/ 0 w 4623510"/>
              <a:gd name="connsiteY1" fmla="*/ 2 h 1308539"/>
              <a:gd name="connsiteX2" fmla="*/ 13250 w 4623510"/>
              <a:gd name="connsiteY2" fmla="*/ 0 h 1308539"/>
              <a:gd name="connsiteX3" fmla="*/ 4528004 w 4623510"/>
              <a:gd name="connsiteY3" fmla="*/ 2 h 1308539"/>
              <a:gd name="connsiteX4" fmla="*/ 4623510 w 4623510"/>
              <a:gd name="connsiteY4" fmla="*/ 1308540 h 1308539"/>
              <a:gd name="connsiteX5" fmla="*/ 13250 w 4623510"/>
              <a:gd name="connsiteY5" fmla="*/ 1308536 h 1308539"/>
              <a:gd name="connsiteX0" fmla="*/ 69008 w 4679268"/>
              <a:gd name="connsiteY0" fmla="*/ 1308534 h 1308539"/>
              <a:gd name="connsiteX1" fmla="*/ 55758 w 4679268"/>
              <a:gd name="connsiteY1" fmla="*/ 0 h 1308539"/>
              <a:gd name="connsiteX2" fmla="*/ 0 w 4679268"/>
              <a:gd name="connsiteY2" fmla="*/ 0 h 1308539"/>
              <a:gd name="connsiteX3" fmla="*/ 4583762 w 4679268"/>
              <a:gd name="connsiteY3" fmla="*/ 0 h 1308539"/>
              <a:gd name="connsiteX4" fmla="*/ 4679268 w 4679268"/>
              <a:gd name="connsiteY4" fmla="*/ 1308538 h 1308539"/>
              <a:gd name="connsiteX5" fmla="*/ 69008 w 4679268"/>
              <a:gd name="connsiteY5" fmla="*/ 1308534 h 1308539"/>
              <a:gd name="connsiteX0" fmla="*/ 138016 w 4679268"/>
              <a:gd name="connsiteY0" fmla="*/ 1308534 h 1308537"/>
              <a:gd name="connsiteX1" fmla="*/ 55758 w 4679268"/>
              <a:gd name="connsiteY1" fmla="*/ 0 h 1308537"/>
              <a:gd name="connsiteX2" fmla="*/ 0 w 4679268"/>
              <a:gd name="connsiteY2" fmla="*/ 0 h 1308537"/>
              <a:gd name="connsiteX3" fmla="*/ 4583762 w 4679268"/>
              <a:gd name="connsiteY3" fmla="*/ 0 h 1308537"/>
              <a:gd name="connsiteX4" fmla="*/ 4679268 w 4679268"/>
              <a:gd name="connsiteY4" fmla="*/ 1308538 h 1308537"/>
              <a:gd name="connsiteX5" fmla="*/ 138016 w 4679268"/>
              <a:gd name="connsiteY5" fmla="*/ 1308534 h 1308537"/>
              <a:gd name="connsiteX0" fmla="*/ 138016 w 4679268"/>
              <a:gd name="connsiteY0" fmla="*/ 1308534 h 1308539"/>
              <a:gd name="connsiteX1" fmla="*/ 0 w 4679268"/>
              <a:gd name="connsiteY1" fmla="*/ 0 h 1308539"/>
              <a:gd name="connsiteX2" fmla="*/ 0 w 4679268"/>
              <a:gd name="connsiteY2" fmla="*/ 0 h 1308539"/>
              <a:gd name="connsiteX3" fmla="*/ 4583762 w 4679268"/>
              <a:gd name="connsiteY3" fmla="*/ 0 h 1308539"/>
              <a:gd name="connsiteX4" fmla="*/ 4679268 w 4679268"/>
              <a:gd name="connsiteY4" fmla="*/ 1308538 h 1308539"/>
              <a:gd name="connsiteX5" fmla="*/ 138016 w 4679268"/>
              <a:gd name="connsiteY5" fmla="*/ 1308534 h 1308539"/>
              <a:gd name="connsiteX0" fmla="*/ 138016 w 4679268"/>
              <a:gd name="connsiteY0" fmla="*/ 1308536 h 1308539"/>
              <a:gd name="connsiteX1" fmla="*/ 0 w 4679268"/>
              <a:gd name="connsiteY1" fmla="*/ 2 h 1308539"/>
              <a:gd name="connsiteX2" fmla="*/ 69008 w 4679268"/>
              <a:gd name="connsiteY2" fmla="*/ 1 h 1308539"/>
              <a:gd name="connsiteX3" fmla="*/ 4583762 w 4679268"/>
              <a:gd name="connsiteY3" fmla="*/ 2 h 1308539"/>
              <a:gd name="connsiteX4" fmla="*/ 4679268 w 4679268"/>
              <a:gd name="connsiteY4" fmla="*/ 1308540 h 1308539"/>
              <a:gd name="connsiteX5" fmla="*/ 138016 w 4679268"/>
              <a:gd name="connsiteY5" fmla="*/ 1308536 h 1308539"/>
              <a:gd name="connsiteX0" fmla="*/ 69008 w 4610260"/>
              <a:gd name="connsiteY0" fmla="*/ 1308534 h 1308539"/>
              <a:gd name="connsiteX1" fmla="*/ 0 w 4610260"/>
              <a:gd name="connsiteY1" fmla="*/ 1 h 1308539"/>
              <a:gd name="connsiteX2" fmla="*/ 0 w 4610260"/>
              <a:gd name="connsiteY2" fmla="*/ -1 h 1308539"/>
              <a:gd name="connsiteX3" fmla="*/ 4514754 w 4610260"/>
              <a:gd name="connsiteY3" fmla="*/ 0 h 1308539"/>
              <a:gd name="connsiteX4" fmla="*/ 4610260 w 4610260"/>
              <a:gd name="connsiteY4" fmla="*/ 1308538 h 1308539"/>
              <a:gd name="connsiteX5" fmla="*/ 69008 w 4610260"/>
              <a:gd name="connsiteY5" fmla="*/ 1308534 h 1308539"/>
              <a:gd name="connsiteX0" fmla="*/ 69008 w 4610260"/>
              <a:gd name="connsiteY0" fmla="*/ 1308536 h 1308539"/>
              <a:gd name="connsiteX1" fmla="*/ 0 w 4610260"/>
              <a:gd name="connsiteY1" fmla="*/ 3 h 1308539"/>
              <a:gd name="connsiteX2" fmla="*/ 0 w 4610260"/>
              <a:gd name="connsiteY2" fmla="*/ 1 h 1308539"/>
              <a:gd name="connsiteX3" fmla="*/ 4514754 w 4610260"/>
              <a:gd name="connsiteY3" fmla="*/ 2 h 1308539"/>
              <a:gd name="connsiteX4" fmla="*/ 4610260 w 4610260"/>
              <a:gd name="connsiteY4" fmla="*/ 1308540 h 1308539"/>
              <a:gd name="connsiteX5" fmla="*/ 69008 w 4610260"/>
              <a:gd name="connsiteY5" fmla="*/ 1308536 h 1308539"/>
              <a:gd name="connsiteX0" fmla="*/ 138015 w 4679267"/>
              <a:gd name="connsiteY0" fmla="*/ 1308534 h 1308539"/>
              <a:gd name="connsiteX1" fmla="*/ 69007 w 4679267"/>
              <a:gd name="connsiteY1" fmla="*/ 1 h 1308539"/>
              <a:gd name="connsiteX2" fmla="*/ 0 w 4679267"/>
              <a:gd name="connsiteY2" fmla="*/ 1 h 1308539"/>
              <a:gd name="connsiteX3" fmla="*/ 4583761 w 4679267"/>
              <a:gd name="connsiteY3" fmla="*/ 0 h 1308539"/>
              <a:gd name="connsiteX4" fmla="*/ 4679267 w 4679267"/>
              <a:gd name="connsiteY4" fmla="*/ 1308538 h 1308539"/>
              <a:gd name="connsiteX5" fmla="*/ 138015 w 4679267"/>
              <a:gd name="connsiteY5" fmla="*/ 1308534 h 1308539"/>
              <a:gd name="connsiteX0" fmla="*/ 138015 w 4679267"/>
              <a:gd name="connsiteY0" fmla="*/ 1308536 h 1308539"/>
              <a:gd name="connsiteX1" fmla="*/ 69008 w 4679267"/>
              <a:gd name="connsiteY1" fmla="*/ 0 h 1308539"/>
              <a:gd name="connsiteX2" fmla="*/ 0 w 4679267"/>
              <a:gd name="connsiteY2" fmla="*/ 3 h 1308539"/>
              <a:gd name="connsiteX3" fmla="*/ 4583761 w 4679267"/>
              <a:gd name="connsiteY3" fmla="*/ 2 h 1308539"/>
              <a:gd name="connsiteX4" fmla="*/ 4679267 w 4679267"/>
              <a:gd name="connsiteY4" fmla="*/ 1308540 h 1308539"/>
              <a:gd name="connsiteX5" fmla="*/ 138015 w 4679267"/>
              <a:gd name="connsiteY5" fmla="*/ 1308536 h 1308539"/>
              <a:gd name="connsiteX0" fmla="*/ 138015 w 4679267"/>
              <a:gd name="connsiteY0" fmla="*/ 1308536 h 1308541"/>
              <a:gd name="connsiteX1" fmla="*/ 69008 w 4679267"/>
              <a:gd name="connsiteY1" fmla="*/ 0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08534 h 1308537"/>
              <a:gd name="connsiteX1" fmla="*/ 69007 w 4679267"/>
              <a:gd name="connsiteY1" fmla="*/ -1 h 1308537"/>
              <a:gd name="connsiteX2" fmla="*/ 0 w 4679267"/>
              <a:gd name="connsiteY2" fmla="*/ 1 h 1308537"/>
              <a:gd name="connsiteX3" fmla="*/ 4583761 w 4679267"/>
              <a:gd name="connsiteY3" fmla="*/ 0 h 1308537"/>
              <a:gd name="connsiteX4" fmla="*/ 4679267 w 4679267"/>
              <a:gd name="connsiteY4" fmla="*/ 1308538 h 1308537"/>
              <a:gd name="connsiteX5" fmla="*/ 138015 w 4679267"/>
              <a:gd name="connsiteY5" fmla="*/ 1308534 h 1308537"/>
              <a:gd name="connsiteX0" fmla="*/ 138015 w 4679267"/>
              <a:gd name="connsiteY0" fmla="*/ 1308536 h 1308541"/>
              <a:gd name="connsiteX1" fmla="*/ 69007 w 4679267"/>
              <a:gd name="connsiteY1" fmla="*/ 1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08534 h 1308537"/>
              <a:gd name="connsiteX1" fmla="*/ 0 w 4679267"/>
              <a:gd name="connsiteY1" fmla="*/ -1 h 1308537"/>
              <a:gd name="connsiteX2" fmla="*/ 0 w 4679267"/>
              <a:gd name="connsiteY2" fmla="*/ 1 h 1308537"/>
              <a:gd name="connsiteX3" fmla="*/ 4583761 w 4679267"/>
              <a:gd name="connsiteY3" fmla="*/ 0 h 1308537"/>
              <a:gd name="connsiteX4" fmla="*/ 4679267 w 4679267"/>
              <a:gd name="connsiteY4" fmla="*/ 1308538 h 1308537"/>
              <a:gd name="connsiteX5" fmla="*/ 138015 w 4679267"/>
              <a:gd name="connsiteY5" fmla="*/ 1308534 h 1308537"/>
              <a:gd name="connsiteX0" fmla="*/ 138015 w 4679267"/>
              <a:gd name="connsiteY0" fmla="*/ 1308536 h 1308541"/>
              <a:gd name="connsiteX1" fmla="*/ 0 w 4679267"/>
              <a:gd name="connsiteY1" fmla="*/ 1 h 1308541"/>
              <a:gd name="connsiteX2" fmla="*/ 0 w 4679267"/>
              <a:gd name="connsiteY2" fmla="*/ 3 h 1308541"/>
              <a:gd name="connsiteX3" fmla="*/ 4583761 w 4679267"/>
              <a:gd name="connsiteY3" fmla="*/ 2 h 1308541"/>
              <a:gd name="connsiteX4" fmla="*/ 4679267 w 4679267"/>
              <a:gd name="connsiteY4" fmla="*/ 1308540 h 1308541"/>
              <a:gd name="connsiteX5" fmla="*/ 138015 w 4679267"/>
              <a:gd name="connsiteY5" fmla="*/ 1308536 h 1308541"/>
              <a:gd name="connsiteX0" fmla="*/ 138015 w 4679267"/>
              <a:gd name="connsiteY0" fmla="*/ 1324514 h 1324517"/>
              <a:gd name="connsiteX1" fmla="*/ 0 w 4679267"/>
              <a:gd name="connsiteY1" fmla="*/ 15979 h 1324517"/>
              <a:gd name="connsiteX2" fmla="*/ 0 w 4679267"/>
              <a:gd name="connsiteY2" fmla="*/ 15981 h 1324517"/>
              <a:gd name="connsiteX3" fmla="*/ 4583761 w 4679267"/>
              <a:gd name="connsiteY3" fmla="*/ 15980 h 1324517"/>
              <a:gd name="connsiteX4" fmla="*/ 4679267 w 4679267"/>
              <a:gd name="connsiteY4" fmla="*/ 1324518 h 1324517"/>
              <a:gd name="connsiteX5" fmla="*/ 138015 w 4679267"/>
              <a:gd name="connsiteY5" fmla="*/ 1324514 h 1324517"/>
              <a:gd name="connsiteX0" fmla="*/ 138015 w 4679267"/>
              <a:gd name="connsiteY0" fmla="*/ 1324512 h 1324517"/>
              <a:gd name="connsiteX1" fmla="*/ 0 w 4679267"/>
              <a:gd name="connsiteY1" fmla="*/ 15977 h 1324517"/>
              <a:gd name="connsiteX2" fmla="*/ 69008 w 4679267"/>
              <a:gd name="connsiteY2" fmla="*/ 15978 h 1324517"/>
              <a:gd name="connsiteX3" fmla="*/ 4583761 w 4679267"/>
              <a:gd name="connsiteY3" fmla="*/ 15978 h 1324517"/>
              <a:gd name="connsiteX4" fmla="*/ 4679267 w 4679267"/>
              <a:gd name="connsiteY4" fmla="*/ 1324516 h 1324517"/>
              <a:gd name="connsiteX5" fmla="*/ 138015 w 4679267"/>
              <a:gd name="connsiteY5" fmla="*/ 1324512 h 1324517"/>
              <a:gd name="connsiteX0" fmla="*/ 138015 w 4679267"/>
              <a:gd name="connsiteY0" fmla="*/ 1324514 h 1324517"/>
              <a:gd name="connsiteX1" fmla="*/ 0 w 4679267"/>
              <a:gd name="connsiteY1" fmla="*/ 15978 h 1324517"/>
              <a:gd name="connsiteX2" fmla="*/ 69008 w 4679267"/>
              <a:gd name="connsiteY2" fmla="*/ 15980 h 1324517"/>
              <a:gd name="connsiteX3" fmla="*/ 4583761 w 4679267"/>
              <a:gd name="connsiteY3" fmla="*/ 15980 h 1324517"/>
              <a:gd name="connsiteX4" fmla="*/ 4679267 w 4679267"/>
              <a:gd name="connsiteY4" fmla="*/ 1324518 h 1324517"/>
              <a:gd name="connsiteX5" fmla="*/ 138015 w 4679267"/>
              <a:gd name="connsiteY5" fmla="*/ 1324514 h 1324517"/>
              <a:gd name="connsiteX0" fmla="*/ 116276 w 4657528"/>
              <a:gd name="connsiteY0" fmla="*/ 1324512 h 1324517"/>
              <a:gd name="connsiteX1" fmla="*/ 51818 w 4657528"/>
              <a:gd name="connsiteY1" fmla="*/ 15978 h 1324517"/>
              <a:gd name="connsiteX2" fmla="*/ 47269 w 4657528"/>
              <a:gd name="connsiteY2" fmla="*/ 15978 h 1324517"/>
              <a:gd name="connsiteX3" fmla="*/ 4562022 w 4657528"/>
              <a:gd name="connsiteY3" fmla="*/ 15978 h 1324517"/>
              <a:gd name="connsiteX4" fmla="*/ 4657528 w 4657528"/>
              <a:gd name="connsiteY4" fmla="*/ 1324516 h 1324517"/>
              <a:gd name="connsiteX5" fmla="*/ 116276 w 4657528"/>
              <a:gd name="connsiteY5" fmla="*/ 1324512 h 1324517"/>
              <a:gd name="connsiteX0" fmla="*/ 116276 w 4657528"/>
              <a:gd name="connsiteY0" fmla="*/ 1324514 h 1324517"/>
              <a:gd name="connsiteX1" fmla="*/ 51818 w 4657528"/>
              <a:gd name="connsiteY1" fmla="*/ 15980 h 1324517"/>
              <a:gd name="connsiteX2" fmla="*/ 4562022 w 4657528"/>
              <a:gd name="connsiteY2" fmla="*/ 15980 h 1324517"/>
              <a:gd name="connsiteX3" fmla="*/ 4657528 w 4657528"/>
              <a:gd name="connsiteY3" fmla="*/ 1324518 h 1324517"/>
              <a:gd name="connsiteX4" fmla="*/ 116276 w 4657528"/>
              <a:gd name="connsiteY4" fmla="*/ 1324514 h 1324517"/>
              <a:gd name="connsiteX0" fmla="*/ 116276 w 4657528"/>
              <a:gd name="connsiteY0" fmla="*/ 1324512 h 1324517"/>
              <a:gd name="connsiteX1" fmla="*/ 51818 w 4657528"/>
              <a:gd name="connsiteY1" fmla="*/ 15979 h 1324517"/>
              <a:gd name="connsiteX2" fmla="*/ 4562022 w 4657528"/>
              <a:gd name="connsiteY2" fmla="*/ 15978 h 1324517"/>
              <a:gd name="connsiteX3" fmla="*/ 4657528 w 4657528"/>
              <a:gd name="connsiteY3" fmla="*/ 1324516 h 1324517"/>
              <a:gd name="connsiteX4" fmla="*/ 116276 w 4657528"/>
              <a:gd name="connsiteY4" fmla="*/ 1324512 h 1324517"/>
              <a:gd name="connsiteX0" fmla="*/ 64458 w 4605710"/>
              <a:gd name="connsiteY0" fmla="*/ 1308534 h 1308537"/>
              <a:gd name="connsiteX1" fmla="*/ 0 w 4605710"/>
              <a:gd name="connsiteY1" fmla="*/ 1 h 1308537"/>
              <a:gd name="connsiteX2" fmla="*/ 4510204 w 4605710"/>
              <a:gd name="connsiteY2" fmla="*/ 0 h 1308537"/>
              <a:gd name="connsiteX3" fmla="*/ 4605710 w 4605710"/>
              <a:gd name="connsiteY3" fmla="*/ 1308538 h 1308537"/>
              <a:gd name="connsiteX4" fmla="*/ 64458 w 4605710"/>
              <a:gd name="connsiteY4" fmla="*/ 1308534 h 1308537"/>
              <a:gd name="connsiteX0" fmla="*/ 64459 w 4605711"/>
              <a:gd name="connsiteY0" fmla="*/ 1308536 h 1308541"/>
              <a:gd name="connsiteX1" fmla="*/ 0 w 4605711"/>
              <a:gd name="connsiteY1" fmla="*/ 1 h 1308541"/>
              <a:gd name="connsiteX2" fmla="*/ 4510205 w 4605711"/>
              <a:gd name="connsiteY2" fmla="*/ 2 h 1308541"/>
              <a:gd name="connsiteX3" fmla="*/ 4605711 w 4605711"/>
              <a:gd name="connsiteY3" fmla="*/ 1308540 h 1308541"/>
              <a:gd name="connsiteX4" fmla="*/ 64459 w 4605711"/>
              <a:gd name="connsiteY4" fmla="*/ 1308536 h 1308541"/>
              <a:gd name="connsiteX0" fmla="*/ 133467 w 4674719"/>
              <a:gd name="connsiteY0" fmla="*/ 1308534 h 1308537"/>
              <a:gd name="connsiteX1" fmla="*/ 0 w 4674719"/>
              <a:gd name="connsiteY1" fmla="*/ 0 h 1308537"/>
              <a:gd name="connsiteX2" fmla="*/ 4579213 w 4674719"/>
              <a:gd name="connsiteY2" fmla="*/ 0 h 1308537"/>
              <a:gd name="connsiteX3" fmla="*/ 4674719 w 4674719"/>
              <a:gd name="connsiteY3" fmla="*/ 1308538 h 1308537"/>
              <a:gd name="connsiteX4" fmla="*/ 133467 w 4674719"/>
              <a:gd name="connsiteY4" fmla="*/ 1308534 h 1308537"/>
              <a:gd name="connsiteX0" fmla="*/ 133467 w 4674719"/>
              <a:gd name="connsiteY0" fmla="*/ 1308534 h 1308539"/>
              <a:gd name="connsiteX1" fmla="*/ 0 w 4674719"/>
              <a:gd name="connsiteY1" fmla="*/ 0 h 1308539"/>
              <a:gd name="connsiteX2" fmla="*/ 4513554 w 4674719"/>
              <a:gd name="connsiteY2" fmla="*/ 0 h 1308539"/>
              <a:gd name="connsiteX3" fmla="*/ 4674719 w 4674719"/>
              <a:gd name="connsiteY3" fmla="*/ 1308538 h 1308539"/>
              <a:gd name="connsiteX4" fmla="*/ 133467 w 4674719"/>
              <a:gd name="connsiteY4" fmla="*/ 1308534 h 1308539"/>
              <a:gd name="connsiteX0" fmla="*/ 133467 w 4573462"/>
              <a:gd name="connsiteY0" fmla="*/ 1308534 h 1308537"/>
              <a:gd name="connsiteX1" fmla="*/ 0 w 4573462"/>
              <a:gd name="connsiteY1" fmla="*/ 0 h 1308537"/>
              <a:gd name="connsiteX2" fmla="*/ 4513554 w 4573462"/>
              <a:gd name="connsiteY2" fmla="*/ 0 h 1308537"/>
              <a:gd name="connsiteX3" fmla="*/ 4573462 w 4573462"/>
              <a:gd name="connsiteY3" fmla="*/ 1308538 h 1308537"/>
              <a:gd name="connsiteX4" fmla="*/ 133467 w 4573462"/>
              <a:gd name="connsiteY4" fmla="*/ 1308534 h 1308537"/>
              <a:gd name="connsiteX0" fmla="*/ 133467 w 4573462"/>
              <a:gd name="connsiteY0" fmla="*/ 1308534 h 1308539"/>
              <a:gd name="connsiteX1" fmla="*/ 0 w 4573462"/>
              <a:gd name="connsiteY1" fmla="*/ 0 h 1308539"/>
              <a:gd name="connsiteX2" fmla="*/ 4513554 w 4573462"/>
              <a:gd name="connsiteY2" fmla="*/ 0 h 1308539"/>
              <a:gd name="connsiteX3" fmla="*/ 4573462 w 4573462"/>
              <a:gd name="connsiteY3" fmla="*/ 1308538 h 1308539"/>
              <a:gd name="connsiteX4" fmla="*/ 133467 w 4573462"/>
              <a:gd name="connsiteY4" fmla="*/ 1308534 h 1308539"/>
              <a:gd name="connsiteX0" fmla="*/ 133467 w 4573462"/>
              <a:gd name="connsiteY0" fmla="*/ 1308536 h 1308539"/>
              <a:gd name="connsiteX1" fmla="*/ 0 w 4573462"/>
              <a:gd name="connsiteY1" fmla="*/ 2 h 1308539"/>
              <a:gd name="connsiteX2" fmla="*/ 4504455 w 4573462"/>
              <a:gd name="connsiteY2" fmla="*/ 0 h 1308539"/>
              <a:gd name="connsiteX3" fmla="*/ 4573462 w 4573462"/>
              <a:gd name="connsiteY3" fmla="*/ 1308540 h 1308539"/>
              <a:gd name="connsiteX4" fmla="*/ 133467 w 4573462"/>
              <a:gd name="connsiteY4" fmla="*/ 1308536 h 1308539"/>
              <a:gd name="connsiteX0" fmla="*/ 133467 w 4573462"/>
              <a:gd name="connsiteY0" fmla="*/ 1308534 h 1308539"/>
              <a:gd name="connsiteX1" fmla="*/ 0 w 4573462"/>
              <a:gd name="connsiteY1" fmla="*/ 0 h 1308539"/>
              <a:gd name="connsiteX2" fmla="*/ 4504455 w 4573462"/>
              <a:gd name="connsiteY2" fmla="*/ 0 h 1308539"/>
              <a:gd name="connsiteX3" fmla="*/ 4573462 w 4573462"/>
              <a:gd name="connsiteY3" fmla="*/ 1308538 h 1308539"/>
              <a:gd name="connsiteX4" fmla="*/ 133467 w 4573462"/>
              <a:gd name="connsiteY4" fmla="*/ 1308534 h 1308539"/>
              <a:gd name="connsiteX0" fmla="*/ 70082 w 4510077"/>
              <a:gd name="connsiteY0" fmla="*/ 1308536 h 1308539"/>
              <a:gd name="connsiteX1" fmla="*/ 0 w 4510077"/>
              <a:gd name="connsiteY1" fmla="*/ 1 h 1308539"/>
              <a:gd name="connsiteX2" fmla="*/ 4441070 w 4510077"/>
              <a:gd name="connsiteY2" fmla="*/ 2 h 1308539"/>
              <a:gd name="connsiteX3" fmla="*/ 4510077 w 4510077"/>
              <a:gd name="connsiteY3" fmla="*/ 1308540 h 1308539"/>
              <a:gd name="connsiteX4" fmla="*/ 70082 w 4510077"/>
              <a:gd name="connsiteY4" fmla="*/ 1308536 h 1308539"/>
              <a:gd name="connsiteX0" fmla="*/ 58912 w 4510077"/>
              <a:gd name="connsiteY0" fmla="*/ 1308535 h 1308539"/>
              <a:gd name="connsiteX1" fmla="*/ 0 w 4510077"/>
              <a:gd name="connsiteY1" fmla="*/ -1 h 1308539"/>
              <a:gd name="connsiteX2" fmla="*/ 4441070 w 4510077"/>
              <a:gd name="connsiteY2" fmla="*/ 0 h 1308539"/>
              <a:gd name="connsiteX3" fmla="*/ 4510077 w 4510077"/>
              <a:gd name="connsiteY3" fmla="*/ 1308538 h 1308539"/>
              <a:gd name="connsiteX4" fmla="*/ 58912 w 4510077"/>
              <a:gd name="connsiteY4" fmla="*/ 1308535 h 1308539"/>
              <a:gd name="connsiteX0" fmla="*/ 0 w 4519025"/>
              <a:gd name="connsiteY0" fmla="*/ 1308535 h 1308539"/>
              <a:gd name="connsiteX1" fmla="*/ 8948 w 4519025"/>
              <a:gd name="connsiteY1" fmla="*/ 1 h 1308539"/>
              <a:gd name="connsiteX2" fmla="*/ 4450018 w 4519025"/>
              <a:gd name="connsiteY2" fmla="*/ 2 h 1308539"/>
              <a:gd name="connsiteX3" fmla="*/ 4519025 w 4519025"/>
              <a:gd name="connsiteY3" fmla="*/ 1308540 h 1308539"/>
              <a:gd name="connsiteX4" fmla="*/ 0 w 4519025"/>
              <a:gd name="connsiteY4" fmla="*/ 1308535 h 1308539"/>
              <a:gd name="connsiteX0" fmla="*/ 70843 w 4589868"/>
              <a:gd name="connsiteY0" fmla="*/ 1308533 h 1308539"/>
              <a:gd name="connsiteX1" fmla="*/ 2983 w 4589868"/>
              <a:gd name="connsiteY1" fmla="*/ 0 h 1308539"/>
              <a:gd name="connsiteX2" fmla="*/ 4520861 w 4589868"/>
              <a:gd name="connsiteY2" fmla="*/ 0 h 1308539"/>
              <a:gd name="connsiteX3" fmla="*/ 4589868 w 4589868"/>
              <a:gd name="connsiteY3" fmla="*/ 1308538 h 1308539"/>
              <a:gd name="connsiteX4" fmla="*/ 70843 w 4589868"/>
              <a:gd name="connsiteY4" fmla="*/ 1308533 h 1308539"/>
              <a:gd name="connsiteX0" fmla="*/ 67860 w 4586885"/>
              <a:gd name="connsiteY0" fmla="*/ 1308533 h 1318612"/>
              <a:gd name="connsiteX1" fmla="*/ 0 w 4586885"/>
              <a:gd name="connsiteY1" fmla="*/ 0 h 1318612"/>
              <a:gd name="connsiteX2" fmla="*/ 4517878 w 4586885"/>
              <a:gd name="connsiteY2" fmla="*/ 0 h 1318612"/>
              <a:gd name="connsiteX3" fmla="*/ 4586885 w 4586885"/>
              <a:gd name="connsiteY3" fmla="*/ 1308538 h 1318612"/>
              <a:gd name="connsiteX4" fmla="*/ 67860 w 4586885"/>
              <a:gd name="connsiteY4" fmla="*/ 1308533 h 1318612"/>
              <a:gd name="connsiteX0" fmla="*/ 0 w 4519025"/>
              <a:gd name="connsiteY0" fmla="*/ 1308537 h 1318612"/>
              <a:gd name="connsiteX1" fmla="*/ 0 w 4519025"/>
              <a:gd name="connsiteY1" fmla="*/ 1 h 1318612"/>
              <a:gd name="connsiteX2" fmla="*/ 4450018 w 4519025"/>
              <a:gd name="connsiteY2" fmla="*/ 4 h 1318612"/>
              <a:gd name="connsiteX3" fmla="*/ 4519025 w 4519025"/>
              <a:gd name="connsiteY3" fmla="*/ 1308542 h 1318612"/>
              <a:gd name="connsiteX4" fmla="*/ 0 w 4519025"/>
              <a:gd name="connsiteY4" fmla="*/ 1308537 h 1318612"/>
              <a:gd name="connsiteX0" fmla="*/ 59845 w 4578870"/>
              <a:gd name="connsiteY0" fmla="*/ 1308539 h 1318612"/>
              <a:gd name="connsiteX1" fmla="*/ 0 w 4578870"/>
              <a:gd name="connsiteY1" fmla="*/ 1 h 1318612"/>
              <a:gd name="connsiteX2" fmla="*/ 4509863 w 4578870"/>
              <a:gd name="connsiteY2" fmla="*/ 6 h 1318612"/>
              <a:gd name="connsiteX3" fmla="*/ 4578870 w 4578870"/>
              <a:gd name="connsiteY3" fmla="*/ 1308544 h 1318612"/>
              <a:gd name="connsiteX4" fmla="*/ 59845 w 4578870"/>
              <a:gd name="connsiteY4" fmla="*/ 1308539 h 1318612"/>
              <a:gd name="connsiteX0" fmla="*/ 59845 w 4578870"/>
              <a:gd name="connsiteY0" fmla="*/ 1308535 h 1318612"/>
              <a:gd name="connsiteX1" fmla="*/ 0 w 4578870"/>
              <a:gd name="connsiteY1" fmla="*/ -1 h 1318612"/>
              <a:gd name="connsiteX2" fmla="*/ 4509863 w 4578870"/>
              <a:gd name="connsiteY2" fmla="*/ 2 h 1318612"/>
              <a:gd name="connsiteX3" fmla="*/ 4578870 w 4578870"/>
              <a:gd name="connsiteY3" fmla="*/ 1308540 h 1318612"/>
              <a:gd name="connsiteX4" fmla="*/ 59845 w 4578870"/>
              <a:gd name="connsiteY4" fmla="*/ 1308535 h 1318612"/>
              <a:gd name="connsiteX0" fmla="*/ 0 w 4519025"/>
              <a:gd name="connsiteY0" fmla="*/ 1308537 h 1318612"/>
              <a:gd name="connsiteX1" fmla="*/ 8015 w 4519025"/>
              <a:gd name="connsiteY1" fmla="*/ 1 h 1318612"/>
              <a:gd name="connsiteX2" fmla="*/ 4450018 w 4519025"/>
              <a:gd name="connsiteY2" fmla="*/ 4 h 1318612"/>
              <a:gd name="connsiteX3" fmla="*/ 4519025 w 4519025"/>
              <a:gd name="connsiteY3" fmla="*/ 1308542 h 1318612"/>
              <a:gd name="connsiteX4" fmla="*/ 0 w 4519025"/>
              <a:gd name="connsiteY4" fmla="*/ 1308537 h 1318612"/>
              <a:gd name="connsiteX0" fmla="*/ 67859 w 4511010"/>
              <a:gd name="connsiteY0" fmla="*/ 1308536 h 1318612"/>
              <a:gd name="connsiteX1" fmla="*/ 0 w 4511010"/>
              <a:gd name="connsiteY1" fmla="*/ -1 h 1318612"/>
              <a:gd name="connsiteX2" fmla="*/ 4442003 w 4511010"/>
              <a:gd name="connsiteY2" fmla="*/ 2 h 1318612"/>
              <a:gd name="connsiteX3" fmla="*/ 4511010 w 4511010"/>
              <a:gd name="connsiteY3" fmla="*/ 1308540 h 1318612"/>
              <a:gd name="connsiteX4" fmla="*/ 67859 w 4511010"/>
              <a:gd name="connsiteY4" fmla="*/ 1308536 h 1318612"/>
              <a:gd name="connsiteX0" fmla="*/ 67859 w 4511010"/>
              <a:gd name="connsiteY0" fmla="*/ 1308538 h 1318612"/>
              <a:gd name="connsiteX1" fmla="*/ 0 w 4511010"/>
              <a:gd name="connsiteY1" fmla="*/ 1 h 1318612"/>
              <a:gd name="connsiteX2" fmla="*/ 4442003 w 4511010"/>
              <a:gd name="connsiteY2" fmla="*/ 4 h 1318612"/>
              <a:gd name="connsiteX3" fmla="*/ 4511010 w 4511010"/>
              <a:gd name="connsiteY3" fmla="*/ 1308542 h 1318612"/>
              <a:gd name="connsiteX4" fmla="*/ 67859 w 4511010"/>
              <a:gd name="connsiteY4" fmla="*/ 1308538 h 1318612"/>
              <a:gd name="connsiteX0" fmla="*/ 67859 w 4511010"/>
              <a:gd name="connsiteY0" fmla="*/ 1308536 h 1318612"/>
              <a:gd name="connsiteX1" fmla="*/ 0 w 4511010"/>
              <a:gd name="connsiteY1" fmla="*/ -1 h 1318612"/>
              <a:gd name="connsiteX2" fmla="*/ 4442003 w 4511010"/>
              <a:gd name="connsiteY2" fmla="*/ 2 h 1318612"/>
              <a:gd name="connsiteX3" fmla="*/ 4511010 w 4511010"/>
              <a:gd name="connsiteY3" fmla="*/ 1308540 h 1318612"/>
              <a:gd name="connsiteX4" fmla="*/ 67859 w 4511010"/>
              <a:gd name="connsiteY4" fmla="*/ 1308536 h 1318612"/>
              <a:gd name="connsiteX0" fmla="*/ 135719 w 4578870"/>
              <a:gd name="connsiteY0" fmla="*/ 1308538 h 1318612"/>
              <a:gd name="connsiteX1" fmla="*/ 0 w 4578870"/>
              <a:gd name="connsiteY1" fmla="*/ 1 h 1318612"/>
              <a:gd name="connsiteX2" fmla="*/ 4509863 w 4578870"/>
              <a:gd name="connsiteY2" fmla="*/ 4 h 1318612"/>
              <a:gd name="connsiteX3" fmla="*/ 4578870 w 4578870"/>
              <a:gd name="connsiteY3" fmla="*/ 1308542 h 1318612"/>
              <a:gd name="connsiteX4" fmla="*/ 135719 w 4578870"/>
              <a:gd name="connsiteY4" fmla="*/ 1308538 h 1318612"/>
              <a:gd name="connsiteX0" fmla="*/ 135719 w 4578870"/>
              <a:gd name="connsiteY0" fmla="*/ 1308536 h 1328686"/>
              <a:gd name="connsiteX1" fmla="*/ 0 w 4578870"/>
              <a:gd name="connsiteY1" fmla="*/ -1 h 1328686"/>
              <a:gd name="connsiteX2" fmla="*/ 4509863 w 4578870"/>
              <a:gd name="connsiteY2" fmla="*/ 2 h 1328686"/>
              <a:gd name="connsiteX3" fmla="*/ 4578870 w 4578870"/>
              <a:gd name="connsiteY3" fmla="*/ 1308540 h 1328686"/>
              <a:gd name="connsiteX4" fmla="*/ 135719 w 4578870"/>
              <a:gd name="connsiteY4" fmla="*/ 1308536 h 1328686"/>
              <a:gd name="connsiteX0" fmla="*/ 135719 w 4578870"/>
              <a:gd name="connsiteY0" fmla="*/ 1308538 h 1328690"/>
              <a:gd name="connsiteX1" fmla="*/ 0 w 4578870"/>
              <a:gd name="connsiteY1" fmla="*/ 1 h 1328690"/>
              <a:gd name="connsiteX2" fmla="*/ 4509863 w 4578870"/>
              <a:gd name="connsiteY2" fmla="*/ 4 h 1328690"/>
              <a:gd name="connsiteX3" fmla="*/ 4578870 w 4578870"/>
              <a:gd name="connsiteY3" fmla="*/ 1308542 h 1328690"/>
              <a:gd name="connsiteX4" fmla="*/ 135719 w 457887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67859 w 4511010"/>
              <a:gd name="connsiteY0" fmla="*/ 1308538 h 1328690"/>
              <a:gd name="connsiteX1" fmla="*/ 0 w 4511010"/>
              <a:gd name="connsiteY1" fmla="*/ 1 h 1328690"/>
              <a:gd name="connsiteX2" fmla="*/ 4442003 w 4511010"/>
              <a:gd name="connsiteY2" fmla="*/ 4 h 1328690"/>
              <a:gd name="connsiteX3" fmla="*/ 4511010 w 4511010"/>
              <a:gd name="connsiteY3" fmla="*/ 1308542 h 1328690"/>
              <a:gd name="connsiteX4" fmla="*/ 67859 w 451101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135719 w 4578870"/>
              <a:gd name="connsiteY0" fmla="*/ 1308538 h 1328690"/>
              <a:gd name="connsiteX1" fmla="*/ 0 w 4578870"/>
              <a:gd name="connsiteY1" fmla="*/ 1 h 1328690"/>
              <a:gd name="connsiteX2" fmla="*/ 4509863 w 4578870"/>
              <a:gd name="connsiteY2" fmla="*/ 4 h 1328690"/>
              <a:gd name="connsiteX3" fmla="*/ 4578870 w 4578870"/>
              <a:gd name="connsiteY3" fmla="*/ 1308542 h 1328690"/>
              <a:gd name="connsiteX4" fmla="*/ 135719 w 4578870"/>
              <a:gd name="connsiteY4" fmla="*/ 1308538 h 1328690"/>
              <a:gd name="connsiteX0" fmla="*/ 67859 w 4511010"/>
              <a:gd name="connsiteY0" fmla="*/ 1308536 h 1328686"/>
              <a:gd name="connsiteX1" fmla="*/ 0 w 4511010"/>
              <a:gd name="connsiteY1" fmla="*/ -1 h 1328686"/>
              <a:gd name="connsiteX2" fmla="*/ 4442003 w 4511010"/>
              <a:gd name="connsiteY2" fmla="*/ 2 h 1328686"/>
              <a:gd name="connsiteX3" fmla="*/ 4511010 w 4511010"/>
              <a:gd name="connsiteY3" fmla="*/ 1308540 h 1328686"/>
              <a:gd name="connsiteX4" fmla="*/ 67859 w 4511010"/>
              <a:gd name="connsiteY4" fmla="*/ 1308536 h 1328686"/>
              <a:gd name="connsiteX0" fmla="*/ 67860 w 4511010"/>
              <a:gd name="connsiteY0" fmla="*/ 1308536 h 1328690"/>
              <a:gd name="connsiteX1" fmla="*/ 0 w 4511010"/>
              <a:gd name="connsiteY1" fmla="*/ 1 h 1328690"/>
              <a:gd name="connsiteX2" fmla="*/ 4442003 w 4511010"/>
              <a:gd name="connsiteY2" fmla="*/ 4 h 1328690"/>
              <a:gd name="connsiteX3" fmla="*/ 4511010 w 4511010"/>
              <a:gd name="connsiteY3" fmla="*/ 1308542 h 1328690"/>
              <a:gd name="connsiteX4" fmla="*/ 67860 w 4511010"/>
              <a:gd name="connsiteY4" fmla="*/ 1308536 h 1328690"/>
              <a:gd name="connsiteX0" fmla="*/ 68033 w 4511183"/>
              <a:gd name="connsiteY0" fmla="*/ 1308534 h 1328686"/>
              <a:gd name="connsiteX1" fmla="*/ 173 w 4511183"/>
              <a:gd name="connsiteY1" fmla="*/ -1 h 1328686"/>
              <a:gd name="connsiteX2" fmla="*/ 4442176 w 4511183"/>
              <a:gd name="connsiteY2" fmla="*/ 2 h 1328686"/>
              <a:gd name="connsiteX3" fmla="*/ 4511183 w 4511183"/>
              <a:gd name="connsiteY3" fmla="*/ 1308540 h 1328686"/>
              <a:gd name="connsiteX4" fmla="*/ 68033 w 4511183"/>
              <a:gd name="connsiteY4" fmla="*/ 1308534 h 1328686"/>
              <a:gd name="connsiteX0" fmla="*/ 67860 w 4511010"/>
              <a:gd name="connsiteY0" fmla="*/ 1308536 h 1308543"/>
              <a:gd name="connsiteX1" fmla="*/ 0 w 4511010"/>
              <a:gd name="connsiteY1" fmla="*/ 1 h 1308543"/>
              <a:gd name="connsiteX2" fmla="*/ 4442003 w 4511010"/>
              <a:gd name="connsiteY2" fmla="*/ 4 h 1308543"/>
              <a:gd name="connsiteX3" fmla="*/ 4511010 w 4511010"/>
              <a:gd name="connsiteY3" fmla="*/ 1308542 h 1308543"/>
              <a:gd name="connsiteX4" fmla="*/ 67860 w 4511010"/>
              <a:gd name="connsiteY4" fmla="*/ 1308536 h 1308543"/>
              <a:gd name="connsiteX0" fmla="*/ 135720 w 4578870"/>
              <a:gd name="connsiteY0" fmla="*/ 1308534 h 1308539"/>
              <a:gd name="connsiteX1" fmla="*/ 0 w 4578870"/>
              <a:gd name="connsiteY1" fmla="*/ 0 h 1308539"/>
              <a:gd name="connsiteX2" fmla="*/ 4509863 w 4578870"/>
              <a:gd name="connsiteY2" fmla="*/ 2 h 1308539"/>
              <a:gd name="connsiteX3" fmla="*/ 4578870 w 4578870"/>
              <a:gd name="connsiteY3" fmla="*/ 1308540 h 1308539"/>
              <a:gd name="connsiteX4" fmla="*/ 135720 w 4578870"/>
              <a:gd name="connsiteY4" fmla="*/ 1308534 h 1308539"/>
              <a:gd name="connsiteX0" fmla="*/ 163152 w 4606302"/>
              <a:gd name="connsiteY0" fmla="*/ 1308534 h 1308541"/>
              <a:gd name="connsiteX1" fmla="*/ 0 w 4606302"/>
              <a:gd name="connsiteY1" fmla="*/ 0 h 1308541"/>
              <a:gd name="connsiteX2" fmla="*/ 4537295 w 4606302"/>
              <a:gd name="connsiteY2" fmla="*/ 2 h 1308541"/>
              <a:gd name="connsiteX3" fmla="*/ 4606302 w 4606302"/>
              <a:gd name="connsiteY3" fmla="*/ 1308540 h 1308541"/>
              <a:gd name="connsiteX4" fmla="*/ 163152 w 4606302"/>
              <a:gd name="connsiteY4" fmla="*/ 1308534 h 1308541"/>
              <a:gd name="connsiteX0" fmla="*/ 69376 w 4606302"/>
              <a:gd name="connsiteY0" fmla="*/ 1226755 h 1308539"/>
              <a:gd name="connsiteX1" fmla="*/ 0 w 4606302"/>
              <a:gd name="connsiteY1" fmla="*/ 0 h 1308539"/>
              <a:gd name="connsiteX2" fmla="*/ 4537295 w 4606302"/>
              <a:gd name="connsiteY2" fmla="*/ 2 h 1308539"/>
              <a:gd name="connsiteX3" fmla="*/ 4606302 w 4606302"/>
              <a:gd name="connsiteY3" fmla="*/ 1308540 h 1308539"/>
              <a:gd name="connsiteX4" fmla="*/ 69376 w 4606302"/>
              <a:gd name="connsiteY4" fmla="*/ 1226755 h 1308539"/>
              <a:gd name="connsiteX0" fmla="*/ 69376 w 4606302"/>
              <a:gd name="connsiteY0" fmla="*/ 1226755 h 1308541"/>
              <a:gd name="connsiteX1" fmla="*/ 0 w 4606302"/>
              <a:gd name="connsiteY1" fmla="*/ 0 h 1308541"/>
              <a:gd name="connsiteX2" fmla="*/ 4537295 w 4606302"/>
              <a:gd name="connsiteY2" fmla="*/ 2 h 1308541"/>
              <a:gd name="connsiteX3" fmla="*/ 4606302 w 4606302"/>
              <a:gd name="connsiteY3" fmla="*/ 1308540 h 1308541"/>
              <a:gd name="connsiteX4" fmla="*/ 69376 w 4606302"/>
              <a:gd name="connsiteY4" fmla="*/ 1226755 h 1308541"/>
              <a:gd name="connsiteX0" fmla="*/ 138753 w 4675679"/>
              <a:gd name="connsiteY0" fmla="*/ 1226757 h 1308541"/>
              <a:gd name="connsiteX1" fmla="*/ 0 w 4675679"/>
              <a:gd name="connsiteY1" fmla="*/ 1 h 1308541"/>
              <a:gd name="connsiteX2" fmla="*/ 4606672 w 4675679"/>
              <a:gd name="connsiteY2" fmla="*/ 4 h 1308541"/>
              <a:gd name="connsiteX3" fmla="*/ 4675679 w 4675679"/>
              <a:gd name="connsiteY3" fmla="*/ 1308542 h 1308541"/>
              <a:gd name="connsiteX4" fmla="*/ 138753 w 4675679"/>
              <a:gd name="connsiteY4" fmla="*/ 1226757 h 1308541"/>
              <a:gd name="connsiteX0" fmla="*/ 19362 w 4556288"/>
              <a:gd name="connsiteY0" fmla="*/ 1226753 h 1308539"/>
              <a:gd name="connsiteX1" fmla="*/ 0 w 4556288"/>
              <a:gd name="connsiteY1" fmla="*/ -1 h 1308539"/>
              <a:gd name="connsiteX2" fmla="*/ 4487281 w 4556288"/>
              <a:gd name="connsiteY2" fmla="*/ 0 h 1308539"/>
              <a:gd name="connsiteX3" fmla="*/ 4556288 w 4556288"/>
              <a:gd name="connsiteY3" fmla="*/ 1308538 h 1308539"/>
              <a:gd name="connsiteX4" fmla="*/ 19362 w 4556288"/>
              <a:gd name="connsiteY4" fmla="*/ 1226753 h 1308539"/>
              <a:gd name="connsiteX0" fmla="*/ 0 w 4625664"/>
              <a:gd name="connsiteY0" fmla="*/ 1226756 h 1308539"/>
              <a:gd name="connsiteX1" fmla="*/ 69376 w 4625664"/>
              <a:gd name="connsiteY1" fmla="*/ 1 h 1308539"/>
              <a:gd name="connsiteX2" fmla="*/ 4556657 w 4625664"/>
              <a:gd name="connsiteY2" fmla="*/ 2 h 1308539"/>
              <a:gd name="connsiteX3" fmla="*/ 4625664 w 4625664"/>
              <a:gd name="connsiteY3" fmla="*/ 1308540 h 1308539"/>
              <a:gd name="connsiteX4" fmla="*/ 0 w 4625664"/>
              <a:gd name="connsiteY4" fmla="*/ 1226756 h 1308539"/>
              <a:gd name="connsiteX0" fmla="*/ 0 w 4625664"/>
              <a:gd name="connsiteY0" fmla="*/ 1226754 h 1308539"/>
              <a:gd name="connsiteX1" fmla="*/ 0 w 4625664"/>
              <a:gd name="connsiteY1" fmla="*/ 0 h 1308539"/>
              <a:gd name="connsiteX2" fmla="*/ 4556657 w 4625664"/>
              <a:gd name="connsiteY2" fmla="*/ 0 h 1308539"/>
              <a:gd name="connsiteX3" fmla="*/ 4625664 w 4625664"/>
              <a:gd name="connsiteY3" fmla="*/ 1308538 h 1308539"/>
              <a:gd name="connsiteX4" fmla="*/ 0 w 4625664"/>
              <a:gd name="connsiteY4" fmla="*/ 1226754 h 1308539"/>
              <a:gd name="connsiteX0" fmla="*/ 69377 w 4625664"/>
              <a:gd name="connsiteY0" fmla="*/ 1090447 h 1308537"/>
              <a:gd name="connsiteX1" fmla="*/ 0 w 4625664"/>
              <a:gd name="connsiteY1" fmla="*/ 0 h 1308537"/>
              <a:gd name="connsiteX2" fmla="*/ 4556657 w 4625664"/>
              <a:gd name="connsiteY2" fmla="*/ 0 h 1308537"/>
              <a:gd name="connsiteX3" fmla="*/ 4625664 w 4625664"/>
              <a:gd name="connsiteY3" fmla="*/ 1308538 h 1308537"/>
              <a:gd name="connsiteX4" fmla="*/ 69377 w 4625664"/>
              <a:gd name="connsiteY4" fmla="*/ 1090447 h 1308537"/>
              <a:gd name="connsiteX0" fmla="*/ 69376 w 4625664"/>
              <a:gd name="connsiteY0" fmla="*/ 1226754 h 1308539"/>
              <a:gd name="connsiteX1" fmla="*/ 0 w 4625664"/>
              <a:gd name="connsiteY1" fmla="*/ 0 h 1308539"/>
              <a:gd name="connsiteX2" fmla="*/ 4556657 w 4625664"/>
              <a:gd name="connsiteY2" fmla="*/ 0 h 1308539"/>
              <a:gd name="connsiteX3" fmla="*/ 4625664 w 4625664"/>
              <a:gd name="connsiteY3" fmla="*/ 1308538 h 1308539"/>
              <a:gd name="connsiteX4" fmla="*/ 69376 w 4625664"/>
              <a:gd name="connsiteY4" fmla="*/ 1226754 h 1308539"/>
              <a:gd name="connsiteX0" fmla="*/ 69376 w 4595113"/>
              <a:gd name="connsiteY0" fmla="*/ 1337675 h 1337675"/>
              <a:gd name="connsiteX1" fmla="*/ 0 w 4595113"/>
              <a:gd name="connsiteY1" fmla="*/ 110921 h 1337675"/>
              <a:gd name="connsiteX2" fmla="*/ 4556657 w 4595113"/>
              <a:gd name="connsiteY2" fmla="*/ 110921 h 1337675"/>
              <a:gd name="connsiteX3" fmla="*/ 4595113 w 4595113"/>
              <a:gd name="connsiteY3" fmla="*/ 1284404 h 1337675"/>
              <a:gd name="connsiteX4" fmla="*/ 69376 w 4595113"/>
              <a:gd name="connsiteY4" fmla="*/ 1337675 h 1337675"/>
              <a:gd name="connsiteX0" fmla="*/ 69376 w 4595113"/>
              <a:gd name="connsiteY0" fmla="*/ 1226754 h 1226754"/>
              <a:gd name="connsiteX1" fmla="*/ 0 w 4595113"/>
              <a:gd name="connsiteY1" fmla="*/ 0 h 1226754"/>
              <a:gd name="connsiteX2" fmla="*/ 4556657 w 4595113"/>
              <a:gd name="connsiteY2" fmla="*/ 0 h 1226754"/>
              <a:gd name="connsiteX3" fmla="*/ 4595113 w 4595113"/>
              <a:gd name="connsiteY3" fmla="*/ 1173483 h 1226754"/>
              <a:gd name="connsiteX4" fmla="*/ 69376 w 4595113"/>
              <a:gd name="connsiteY4" fmla="*/ 1226754 h 1226754"/>
              <a:gd name="connsiteX0" fmla="*/ 69376 w 4595113"/>
              <a:gd name="connsiteY0" fmla="*/ 1226754 h 1226754"/>
              <a:gd name="connsiteX1" fmla="*/ 0 w 4595113"/>
              <a:gd name="connsiteY1" fmla="*/ 0 h 1226754"/>
              <a:gd name="connsiteX2" fmla="*/ 4556657 w 4595113"/>
              <a:gd name="connsiteY2" fmla="*/ 0 h 1226754"/>
              <a:gd name="connsiteX3" fmla="*/ 4595113 w 4595113"/>
              <a:gd name="connsiteY3" fmla="*/ 1173483 h 1226754"/>
              <a:gd name="connsiteX4" fmla="*/ 69376 w 4595113"/>
              <a:gd name="connsiteY4" fmla="*/ 1226754 h 1226754"/>
              <a:gd name="connsiteX0" fmla="*/ 46462 w 4595113"/>
              <a:gd name="connsiteY0" fmla="*/ 1196742 h 1196742"/>
              <a:gd name="connsiteX1" fmla="*/ 0 w 4595113"/>
              <a:gd name="connsiteY1" fmla="*/ 0 h 1196742"/>
              <a:gd name="connsiteX2" fmla="*/ 4556657 w 4595113"/>
              <a:gd name="connsiteY2" fmla="*/ 0 h 1196742"/>
              <a:gd name="connsiteX3" fmla="*/ 4595113 w 4595113"/>
              <a:gd name="connsiteY3" fmla="*/ 1173483 h 1196742"/>
              <a:gd name="connsiteX4" fmla="*/ 46462 w 4595113"/>
              <a:gd name="connsiteY4" fmla="*/ 1196742 h 119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113" h="1196742">
                <a:moveTo>
                  <a:pt x="46462" y="1196742"/>
                </a:moveTo>
                <a:lnTo>
                  <a:pt x="0" y="0"/>
                </a:lnTo>
                <a:lnTo>
                  <a:pt x="4556657" y="0"/>
                </a:lnTo>
                <a:cubicBezTo>
                  <a:pt x="4566006" y="53446"/>
                  <a:pt x="4573932" y="474323"/>
                  <a:pt x="4595113" y="1173483"/>
                </a:cubicBezTo>
                <a:lnTo>
                  <a:pt x="46462" y="1196742"/>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dirty="0">
              <a:solidFill>
                <a:srgbClr val="000000"/>
              </a:solidFill>
            </a:endParaRPr>
          </a:p>
        </p:txBody>
      </p:sp>
      <p:sp>
        <p:nvSpPr>
          <p:cNvPr id="51" name="Rectangle 50"/>
          <p:cNvSpPr/>
          <p:nvPr/>
        </p:nvSpPr>
        <p:spPr>
          <a:xfrm>
            <a:off x="4533935" y="1196672"/>
            <a:ext cx="4381465" cy="4988545"/>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100"/>
              </a:spcBef>
              <a:buClr>
                <a:srgbClr val="0038A8"/>
              </a:buClr>
            </a:pPr>
            <a:r>
              <a:rPr lang="en-US" sz="1400" b="1" dirty="0">
                <a:solidFill>
                  <a:srgbClr val="000000"/>
                </a:solidFill>
              </a:rPr>
              <a:t>Not Knowing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Unaware of problem solving methodologies, phases and steps to resolve issue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8600" indent="-228600">
              <a:spcBef>
                <a:spcPts val="100"/>
              </a:spcBef>
              <a:buClr>
                <a:srgbClr val="0038A8"/>
              </a:buClr>
            </a:pPr>
            <a:r>
              <a:rPr lang="en-US" sz="1400" b="1" dirty="0">
                <a:solidFill>
                  <a:srgbClr val="000000"/>
                </a:solidFill>
              </a:rPr>
              <a:t>Not Following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Deviating from problem solving process to resolve issue</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Straying from original purpose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Not Able to Guide Team Through Process</a:t>
            </a:r>
          </a:p>
          <a:p>
            <a:pPr marL="276225" lvl="1" indent="-161925" defTabSz="820738" fontAlgn="base">
              <a:spcBef>
                <a:spcPts val="100"/>
              </a:spcBef>
              <a:buClr>
                <a:srgbClr val="0038A8"/>
              </a:buClr>
              <a:buFont typeface="Wingdings" pitchFamily="2" charset="2"/>
              <a:buChar char="§"/>
              <a:defRPr/>
            </a:pPr>
            <a:r>
              <a:rPr lang="en-US" sz="1200" kern="0" dirty="0">
                <a:solidFill>
                  <a:srgbClr val="000000"/>
                </a:solidFill>
              </a:rPr>
              <a:t>Lack of facilitative leadership skill/experience to help team resolve issue</a:t>
            </a:r>
          </a:p>
          <a:p>
            <a:pPr marL="276225" lvl="1" indent="-161925"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Stating Assumptions as Facts</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Drawing conclusions based on lack of data or mistakes</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Stating absolute (e.g., always, never)</a:t>
            </a:r>
          </a:p>
          <a:p>
            <a:pPr marL="285750" lvl="1" indent="-171450" defTabSz="820738" fontAlgn="base">
              <a:buClr>
                <a:srgbClr val="0038A8"/>
              </a:buClr>
              <a:buFont typeface="Wingdings" pitchFamily="2" charset="2"/>
              <a:buChar char="§"/>
              <a:defRPr/>
            </a:pPr>
            <a:endParaRPr lang="en-US" sz="400" b="1" kern="0" dirty="0">
              <a:solidFill>
                <a:srgbClr val="000000"/>
              </a:solidFill>
            </a:endParaRPr>
          </a:p>
          <a:p>
            <a:pPr marL="225425" indent="-225425" defTabSz="820738" fontAlgn="base">
              <a:spcBef>
                <a:spcPts val="100"/>
              </a:spcBef>
              <a:buClr>
                <a:srgbClr val="0038A8"/>
              </a:buClr>
              <a:defRPr/>
            </a:pPr>
            <a:r>
              <a:rPr lang="en-US" sz="1400" b="1" kern="0" dirty="0">
                <a:solidFill>
                  <a:srgbClr val="000000"/>
                </a:solidFill>
              </a:rPr>
              <a:t>Manipulating Outcome</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Preconceived ideas prior to meeting</a:t>
            </a:r>
          </a:p>
          <a:p>
            <a:pPr marL="285750" lvl="1" indent="-171450" defTabSz="820738" fontAlgn="base">
              <a:spcBef>
                <a:spcPts val="100"/>
              </a:spcBef>
              <a:buClr>
                <a:srgbClr val="0038A8"/>
              </a:buClr>
              <a:buFont typeface="Wingdings" pitchFamily="2" charset="2"/>
              <a:buChar char="§"/>
              <a:defRPr/>
            </a:pPr>
            <a:r>
              <a:rPr lang="en-US" sz="1200" kern="0" dirty="0">
                <a:solidFill>
                  <a:srgbClr val="000000"/>
                </a:solidFill>
              </a:rPr>
              <a:t>Individuals holding hidden agendas</a:t>
            </a:r>
          </a:p>
          <a:p>
            <a:pPr marL="285750" lvl="1" indent="-171450" defTabSz="820738" fontAlgn="base">
              <a:buClr>
                <a:srgbClr val="0038A8"/>
              </a:buClr>
              <a:defRPr/>
            </a:pPr>
            <a:endParaRPr lang="en-US" sz="400" b="1" kern="0" dirty="0">
              <a:solidFill>
                <a:srgbClr val="000000"/>
              </a:solidFill>
            </a:endParaRPr>
          </a:p>
          <a:p>
            <a:pPr marL="225425" indent="-225425" defTabSz="820738" fontAlgn="base">
              <a:spcBef>
                <a:spcPts val="100"/>
              </a:spcBef>
              <a:buClr>
                <a:srgbClr val="0038A8"/>
              </a:buClr>
            </a:pPr>
            <a:r>
              <a:rPr lang="en-US" sz="1400" b="1" kern="0" dirty="0">
                <a:solidFill>
                  <a:srgbClr val="000000"/>
                </a:solidFill>
              </a:rPr>
              <a:t>Emotions/Objections</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Anger, defensiveness, silence, hostility</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Disagreement on content, process or outcome</a:t>
            </a:r>
          </a:p>
          <a:p>
            <a:pPr marL="285750" lvl="1" indent="-228600" defTabSz="820738" fontAlgn="base">
              <a:buClr>
                <a:srgbClr val="0038A8"/>
              </a:buClr>
            </a:pPr>
            <a:endParaRPr lang="en-US" sz="400" b="1" kern="0" dirty="0">
              <a:solidFill>
                <a:srgbClr val="000000"/>
              </a:solidFill>
            </a:endParaRPr>
          </a:p>
          <a:p>
            <a:pPr marL="225425" indent="-225425" defTabSz="820738" fontAlgn="base">
              <a:spcBef>
                <a:spcPts val="100"/>
              </a:spcBef>
              <a:buClr>
                <a:srgbClr val="0038A8"/>
              </a:buClr>
            </a:pPr>
            <a:r>
              <a:rPr lang="en-US" sz="1400" b="1" kern="0" dirty="0">
                <a:solidFill>
                  <a:srgbClr val="000000"/>
                </a:solidFill>
              </a:rPr>
              <a:t>Dominating Conversation/Intervening at Wrong Time</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One or more individuals controlling the conversation</a:t>
            </a:r>
          </a:p>
          <a:p>
            <a:pPr marL="285750" lvl="1" indent="-228600" defTabSz="820738" fontAlgn="base">
              <a:spcBef>
                <a:spcPts val="100"/>
              </a:spcBef>
              <a:buClr>
                <a:srgbClr val="0038A8"/>
              </a:buClr>
              <a:buFont typeface="Wingdings" pitchFamily="2" charset="2"/>
              <a:buChar char="§"/>
            </a:pPr>
            <a:r>
              <a:rPr lang="en-US" sz="1200" kern="0" dirty="0">
                <a:solidFill>
                  <a:srgbClr val="000000"/>
                </a:solidFill>
              </a:rPr>
              <a:t>Getting involved too early/too late</a:t>
            </a:r>
          </a:p>
        </p:txBody>
      </p:sp>
      <p:sp>
        <p:nvSpPr>
          <p:cNvPr id="45" name="TextBox 44"/>
          <p:cNvSpPr txBox="1"/>
          <p:nvPr/>
        </p:nvSpPr>
        <p:spPr>
          <a:xfrm>
            <a:off x="237744" y="6309360"/>
            <a:ext cx="8907698" cy="200055"/>
          </a:xfrm>
          <a:prstGeom prst="rect">
            <a:avLst/>
          </a:prstGeom>
          <a:noFill/>
        </p:spPr>
        <p:txBody>
          <a:bodyPr wrap="square" rtlCol="0">
            <a:spAutoFit/>
          </a:bodyPr>
          <a:lstStyle/>
          <a:p>
            <a:r>
              <a:rPr lang="en-US" sz="700" dirty="0">
                <a:solidFill>
                  <a:srgbClr val="000000"/>
                </a:solidFill>
                <a:cs typeface="Arial" pitchFamily="34" charset="0"/>
              </a:rPr>
              <a:t>SkillSoft. Course:  Using Facilitation Skills as a Manager. ID: mgmt_31_a01_bs_enus. </a:t>
            </a:r>
            <a:r>
              <a:rPr lang="en-US" sz="700" dirty="0" smtClean="0">
                <a:solidFill>
                  <a:srgbClr val="000000"/>
                </a:solidFill>
                <a:cs typeface="Arial" pitchFamily="34" charset="0"/>
              </a:rPr>
              <a:t>Skillport.  Retrieved July </a:t>
            </a:r>
            <a:r>
              <a:rPr lang="en-US" sz="700" dirty="0">
                <a:solidFill>
                  <a:srgbClr val="000000"/>
                </a:solidFill>
                <a:cs typeface="Arial" pitchFamily="34" charset="0"/>
              </a:rPr>
              <a:t>28, </a:t>
            </a:r>
            <a:r>
              <a:rPr lang="en-US" sz="700" dirty="0" smtClean="0">
                <a:solidFill>
                  <a:srgbClr val="000000"/>
                </a:solidFill>
                <a:cs typeface="Arial" pitchFamily="34" charset="0"/>
              </a:rPr>
              <a:t>2015, from </a:t>
            </a:r>
            <a:r>
              <a:rPr lang="en-US" sz="700" dirty="0" smtClean="0">
                <a:solidFill>
                  <a:srgbClr val="000000"/>
                </a:solidFill>
              </a:rPr>
              <a:t>http</a:t>
            </a:r>
            <a:r>
              <a:rPr lang="en-US" sz="700" dirty="0">
                <a:solidFill>
                  <a:srgbClr val="000000"/>
                </a:solidFill>
              </a:rPr>
              <a:t>://</a:t>
            </a:r>
            <a:r>
              <a:rPr lang="en-US" sz="700" dirty="0" smtClean="0">
                <a:solidFill>
                  <a:srgbClr val="000000"/>
                </a:solidFill>
              </a:rPr>
              <a:t>library.web.boeing.com/wsso/skillsoft.asp</a:t>
            </a:r>
            <a:endParaRPr lang="en-US" sz="700" dirty="0">
              <a:solidFill>
                <a:srgbClr val="000000"/>
              </a:solidFill>
            </a:endParaRPr>
          </a:p>
        </p:txBody>
      </p:sp>
      <p:grpSp>
        <p:nvGrpSpPr>
          <p:cNvPr id="18" name="Group 47"/>
          <p:cNvGrpSpPr/>
          <p:nvPr/>
        </p:nvGrpSpPr>
        <p:grpSpPr>
          <a:xfrm>
            <a:off x="638175" y="5522283"/>
            <a:ext cx="3019425" cy="584775"/>
            <a:chOff x="657225" y="5072821"/>
            <a:chExt cx="3019425" cy="606137"/>
          </a:xfrm>
        </p:grpSpPr>
        <p:grpSp>
          <p:nvGrpSpPr>
            <p:cNvPr id="19" name="Group 23"/>
            <p:cNvGrpSpPr/>
            <p:nvPr/>
          </p:nvGrpSpPr>
          <p:grpSpPr>
            <a:xfrm>
              <a:off x="657225" y="5083969"/>
              <a:ext cx="3019425" cy="581025"/>
              <a:chOff x="4657725" y="1952625"/>
              <a:chExt cx="3019425" cy="581025"/>
            </a:xfrm>
          </p:grpSpPr>
          <p:sp>
            <p:nvSpPr>
              <p:cNvPr id="53" name="Pentagon 52"/>
              <p:cNvSpPr/>
              <p:nvPr/>
            </p:nvSpPr>
            <p:spPr bwMode="auto">
              <a:xfrm>
                <a:off x="4972050"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4" name="Pentagon 53"/>
              <p:cNvSpPr/>
              <p:nvPr/>
            </p:nvSpPr>
            <p:spPr bwMode="auto">
              <a:xfrm rot="10800000">
                <a:off x="4657725" y="1952625"/>
                <a:ext cx="2705100" cy="581025"/>
              </a:xfrm>
              <a:prstGeom prst="homePlate">
                <a:avLst/>
              </a:prstGeom>
              <a:solidFill>
                <a:srgbClr val="7030A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grpSp>
        <p:sp>
          <p:nvSpPr>
            <p:cNvPr id="52" name="TextBox 51"/>
            <p:cNvSpPr txBox="1"/>
            <p:nvPr/>
          </p:nvSpPr>
          <p:spPr>
            <a:xfrm>
              <a:off x="706028" y="5072821"/>
              <a:ext cx="2958749" cy="606137"/>
            </a:xfrm>
            <a:prstGeom prst="rect">
              <a:avLst/>
            </a:prstGeom>
            <a:noFill/>
          </p:spPr>
          <p:txBody>
            <a:bodyPr wrap="square" rtlCol="0">
              <a:spAutoFit/>
            </a:bodyPr>
            <a:lstStyle/>
            <a:p>
              <a:pPr algn="ctr"/>
              <a:r>
                <a:rPr lang="en-US" sz="1600" dirty="0">
                  <a:solidFill>
                    <a:srgbClr val="FFFFFF"/>
                  </a:solidFill>
                </a:rPr>
                <a:t>Dominating Conversation/ Intervening at Wrong Time</a:t>
              </a:r>
            </a:p>
          </p:txBody>
        </p:sp>
      </p:grpSp>
      <p:sp>
        <p:nvSpPr>
          <p:cNvPr id="57" name="TextBox 56"/>
          <p:cNvSpPr txBox="1"/>
          <p:nvPr/>
        </p:nvSpPr>
        <p:spPr>
          <a:xfrm>
            <a:off x="4018326" y="1510018"/>
            <a:ext cx="364202" cy="1797928"/>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1900"/>
              </a:lnSpc>
            </a:pPr>
            <a:r>
              <a:rPr lang="en-US" b="1" dirty="0" smtClean="0">
                <a:solidFill>
                  <a:srgbClr val="961B4E"/>
                </a:solidFill>
              </a:rPr>
              <a:t>P</a:t>
            </a:r>
          </a:p>
          <a:p>
            <a:pPr algn="ctr">
              <a:lnSpc>
                <a:spcPts val="1900"/>
              </a:lnSpc>
            </a:pPr>
            <a:r>
              <a:rPr lang="en-US" b="1" dirty="0" smtClean="0">
                <a:solidFill>
                  <a:srgbClr val="961B4E"/>
                </a:solidFill>
              </a:rPr>
              <a:t>R</a:t>
            </a:r>
          </a:p>
          <a:p>
            <a:pPr algn="ctr">
              <a:lnSpc>
                <a:spcPts val="1900"/>
              </a:lnSpc>
            </a:pPr>
            <a:r>
              <a:rPr lang="en-US" b="1" dirty="0" smtClean="0">
                <a:solidFill>
                  <a:srgbClr val="961B4E"/>
                </a:solidFill>
              </a:rPr>
              <a:t>O</a:t>
            </a:r>
          </a:p>
          <a:p>
            <a:pPr algn="ctr">
              <a:lnSpc>
                <a:spcPts val="1900"/>
              </a:lnSpc>
            </a:pPr>
            <a:r>
              <a:rPr lang="en-US" b="1" dirty="0" smtClean="0">
                <a:solidFill>
                  <a:srgbClr val="961B4E"/>
                </a:solidFill>
              </a:rPr>
              <a:t>C</a:t>
            </a:r>
          </a:p>
          <a:p>
            <a:pPr algn="ctr">
              <a:lnSpc>
                <a:spcPts val="1900"/>
              </a:lnSpc>
            </a:pPr>
            <a:r>
              <a:rPr lang="en-US" b="1" dirty="0" smtClean="0">
                <a:solidFill>
                  <a:srgbClr val="961B4E"/>
                </a:solidFill>
              </a:rPr>
              <a:t>E</a:t>
            </a:r>
          </a:p>
          <a:p>
            <a:pPr algn="ctr">
              <a:lnSpc>
                <a:spcPts val="1900"/>
              </a:lnSpc>
            </a:pPr>
            <a:r>
              <a:rPr lang="en-US" b="1" dirty="0" smtClean="0">
                <a:solidFill>
                  <a:srgbClr val="961B4E"/>
                </a:solidFill>
              </a:rPr>
              <a:t>S</a:t>
            </a:r>
          </a:p>
          <a:p>
            <a:pPr algn="ctr">
              <a:lnSpc>
                <a:spcPts val="1900"/>
              </a:lnSpc>
            </a:pPr>
            <a:r>
              <a:rPr lang="en-US" b="1" dirty="0" smtClean="0">
                <a:solidFill>
                  <a:srgbClr val="961B4E"/>
                </a:solidFill>
              </a:rPr>
              <a:t>S</a:t>
            </a:r>
          </a:p>
        </p:txBody>
      </p:sp>
      <p:sp>
        <p:nvSpPr>
          <p:cNvPr id="48" name="TextBox 47"/>
          <p:cNvSpPr txBox="1"/>
          <p:nvPr/>
        </p:nvSpPr>
        <p:spPr>
          <a:xfrm>
            <a:off x="4018326" y="3961002"/>
            <a:ext cx="364202" cy="1708160"/>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2100"/>
              </a:lnSpc>
            </a:pPr>
            <a:r>
              <a:rPr lang="en-US" b="1" dirty="0" smtClean="0">
                <a:solidFill>
                  <a:srgbClr val="7030A0"/>
                </a:solidFill>
              </a:rPr>
              <a:t>P</a:t>
            </a:r>
          </a:p>
          <a:p>
            <a:pPr algn="ctr">
              <a:lnSpc>
                <a:spcPts val="2100"/>
              </a:lnSpc>
            </a:pPr>
            <a:r>
              <a:rPr lang="en-US" b="1" dirty="0" smtClean="0">
                <a:solidFill>
                  <a:srgbClr val="7030A0"/>
                </a:solidFill>
              </a:rPr>
              <a:t>E</a:t>
            </a:r>
          </a:p>
          <a:p>
            <a:pPr algn="ctr">
              <a:lnSpc>
                <a:spcPts val="2100"/>
              </a:lnSpc>
            </a:pPr>
            <a:r>
              <a:rPr lang="en-US" b="1" dirty="0" smtClean="0">
                <a:solidFill>
                  <a:srgbClr val="7030A0"/>
                </a:solidFill>
              </a:rPr>
              <a:t>O</a:t>
            </a:r>
          </a:p>
          <a:p>
            <a:pPr algn="ctr">
              <a:lnSpc>
                <a:spcPts val="2100"/>
              </a:lnSpc>
            </a:pPr>
            <a:r>
              <a:rPr lang="en-US" b="1" dirty="0" smtClean="0">
                <a:solidFill>
                  <a:srgbClr val="7030A0"/>
                </a:solidFill>
              </a:rPr>
              <a:t>P</a:t>
            </a:r>
          </a:p>
          <a:p>
            <a:pPr algn="ctr">
              <a:lnSpc>
                <a:spcPts val="2100"/>
              </a:lnSpc>
            </a:pPr>
            <a:r>
              <a:rPr lang="en-US" b="1" dirty="0" smtClean="0">
                <a:solidFill>
                  <a:srgbClr val="7030A0"/>
                </a:solidFill>
              </a:rPr>
              <a:t>L</a:t>
            </a:r>
          </a:p>
          <a:p>
            <a:pPr algn="ctr">
              <a:lnSpc>
                <a:spcPts val="2100"/>
              </a:lnSpc>
            </a:pPr>
            <a:r>
              <a:rPr lang="en-US" b="1" dirty="0" smtClean="0">
                <a:solidFill>
                  <a:srgbClr val="7030A0"/>
                </a:solidFill>
              </a:rPr>
              <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1">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1">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
                                            <p:txEl>
                                              <p:pRg st="4" end="4"/>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1">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1">
                                            <p:txEl>
                                              <p:pRg st="7" end="7"/>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
                                            <p:txEl>
                                              <p:pRg st="8" end="8"/>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1">
                                            <p:txEl>
                                              <p:pRg st="10" end="1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1">
                                            <p:txEl>
                                              <p:pRg st="11" end="11"/>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1">
                                            <p:txEl>
                                              <p:pRg st="12" end="1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1">
                                            <p:txEl>
                                              <p:pRg st="14" end="14"/>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1">
                                            <p:txEl>
                                              <p:pRg st="15" end="15"/>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1">
                                            <p:txEl>
                                              <p:pRg st="16" end="16"/>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1">
                                            <p:txEl>
                                              <p:pRg st="18" end="18"/>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1">
                                            <p:txEl>
                                              <p:pRg st="19" end="19"/>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1">
                                            <p:txEl>
                                              <p:pRg st="20" end="20"/>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1">
                                            <p:txEl>
                                              <p:pRg st="22" end="22"/>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1">
                                            <p:txEl>
                                              <p:pRg st="23" end="23"/>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1">
                                            <p:txEl>
                                              <p:pRg st="24" end="24"/>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xEl>
                                              <p:pRg st="1" end="1"/>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1">
                                            <p:txEl>
                                              <p:pRg st="3" end="3"/>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1">
                                            <p:txEl>
                                              <p:pRg st="4" end="4"/>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1">
                                            <p:txEl>
                                              <p:pRg st="5" end="5"/>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xEl>
                                              <p:pRg st="7" end="7"/>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1">
                                            <p:txEl>
                                              <p:pRg st="8" end="8"/>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1">
                                            <p:txEl>
                                              <p:pRg st="10" end="10"/>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1">
                                            <p:txEl>
                                              <p:pRg st="11" end="11"/>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1">
                                            <p:txEl>
                                              <p:pRg st="12" end="12"/>
                                            </p:txEl>
                                          </p:spTgt>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1">
                                            <p:txEl>
                                              <p:pRg st="14" end="14"/>
                                            </p:txEl>
                                          </p:spTgt>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51">
                                            <p:txEl>
                                              <p:pRg st="15" end="15"/>
                                            </p:txEl>
                                          </p:spTgt>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1">
                                            <p:txEl>
                                              <p:pRg st="16" end="16"/>
                                            </p:txEl>
                                          </p:spTgt>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1">
                                            <p:txEl>
                                              <p:pRg st="18" end="18"/>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1">
                                            <p:txEl>
                                              <p:pRg st="19" end="19"/>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1">
                                            <p:txEl>
                                              <p:pRg st="20" end="20"/>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1">
                                            <p:txEl>
                                              <p:pRg st="22" end="22"/>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1">
                                            <p:txEl>
                                              <p:pRg st="23" end="23"/>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1">
                                            <p:txEl>
                                              <p:pRg st="24" end="24"/>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1">
                                            <p:txEl>
                                              <p:pRg st="3" end="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xEl>
                                              <p:pRg st="4" end="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1">
                                            <p:txEl>
                                              <p:pRg st="7" end="7"/>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1">
                                            <p:txEl>
                                              <p:pRg st="10" end="10"/>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1">
                                            <p:txEl>
                                              <p:pRg st="11" end="1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1">
                                            <p:txEl>
                                              <p:pRg st="12" end="12"/>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1">
                                            <p:txEl>
                                              <p:pRg st="14" end="14"/>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1">
                                            <p:txEl>
                                              <p:pRg st="15" end="15"/>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1">
                                            <p:txEl>
                                              <p:pRg st="16" end="16"/>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1">
                                            <p:txEl>
                                              <p:pRg st="18" end="18"/>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xEl>
                                              <p:pRg st="19" end="19"/>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1">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1">
                                            <p:txEl>
                                              <p:pRg st="22" end="22"/>
                                            </p:txEl>
                                          </p:spTgt>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1">
                                            <p:txEl>
                                              <p:pRg st="23" end="23"/>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1">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24</a:t>
            </a:fld>
            <a:endParaRPr lang="en-US" kern="0" dirty="0">
              <a:solidFill>
                <a:sysClr val="windowText" lastClr="000000"/>
              </a:solidFill>
            </a:endParaRPr>
          </a:p>
        </p:txBody>
      </p:sp>
      <p:sp>
        <p:nvSpPr>
          <p:cNvPr id="7" name="Title 3"/>
          <p:cNvSpPr>
            <a:spLocks noGrp="1"/>
          </p:cNvSpPr>
          <p:nvPr>
            <p:ph type="title"/>
          </p:nvPr>
        </p:nvSpPr>
        <p:spPr>
          <a:xfrm>
            <a:off x="0" y="741072"/>
            <a:ext cx="9144000" cy="447675"/>
          </a:xfrm>
        </p:spPr>
        <p:txBody>
          <a:bodyPr/>
          <a:lstStyle/>
          <a:p>
            <a:r>
              <a:rPr lang="en-US" dirty="0" smtClean="0"/>
              <a:t>	Facilitation Challenges:  Facilitator Behaviors (“The </a:t>
            </a:r>
            <a:r>
              <a:rPr lang="en-US" dirty="0" smtClean="0"/>
              <a:t>Good”)</a:t>
            </a:r>
            <a:endParaRPr lang="en-US" dirty="0"/>
          </a:p>
        </p:txBody>
      </p:sp>
      <p:sp>
        <p:nvSpPr>
          <p:cNvPr id="45" name="TextBox 44"/>
          <p:cNvSpPr txBox="1"/>
          <p:nvPr/>
        </p:nvSpPr>
        <p:spPr>
          <a:xfrm>
            <a:off x="237744" y="6309360"/>
            <a:ext cx="8907698" cy="200055"/>
          </a:xfrm>
          <a:prstGeom prst="rect">
            <a:avLst/>
          </a:prstGeom>
          <a:noFill/>
        </p:spPr>
        <p:txBody>
          <a:bodyPr wrap="square" rtlCol="0">
            <a:spAutoFit/>
          </a:bodyPr>
          <a:lstStyle/>
          <a:p>
            <a:r>
              <a:rPr lang="en-US" sz="700" dirty="0">
                <a:solidFill>
                  <a:srgbClr val="000000"/>
                </a:solidFill>
                <a:cs typeface="Arial" pitchFamily="34" charset="0"/>
              </a:rPr>
              <a:t>SkillSoft. Course:  Using Facilitation Skills as a Manager. ID: mgmt_31_a01_bs_enus. </a:t>
            </a:r>
            <a:r>
              <a:rPr lang="en-US" sz="700" dirty="0" smtClean="0">
                <a:solidFill>
                  <a:srgbClr val="000000"/>
                </a:solidFill>
                <a:cs typeface="Arial" pitchFamily="34" charset="0"/>
              </a:rPr>
              <a:t>Skillport.  Retrieved July </a:t>
            </a:r>
            <a:r>
              <a:rPr lang="en-US" sz="700" dirty="0">
                <a:solidFill>
                  <a:srgbClr val="000000"/>
                </a:solidFill>
                <a:cs typeface="Arial" pitchFamily="34" charset="0"/>
              </a:rPr>
              <a:t>28, </a:t>
            </a:r>
            <a:r>
              <a:rPr lang="en-US" sz="700" dirty="0" smtClean="0">
                <a:solidFill>
                  <a:srgbClr val="000000"/>
                </a:solidFill>
                <a:cs typeface="Arial" pitchFamily="34" charset="0"/>
              </a:rPr>
              <a:t>2015, from </a:t>
            </a:r>
            <a:r>
              <a:rPr lang="en-US" sz="700" dirty="0" smtClean="0">
                <a:solidFill>
                  <a:srgbClr val="000000"/>
                </a:solidFill>
              </a:rPr>
              <a:t>http</a:t>
            </a:r>
            <a:r>
              <a:rPr lang="en-US" sz="700" dirty="0">
                <a:solidFill>
                  <a:srgbClr val="000000"/>
                </a:solidFill>
              </a:rPr>
              <a:t>://</a:t>
            </a:r>
            <a:r>
              <a:rPr lang="en-US" sz="700" dirty="0" smtClean="0">
                <a:solidFill>
                  <a:srgbClr val="000000"/>
                </a:solidFill>
              </a:rPr>
              <a:t>library.web.boeing.com/wsso/skillsoft.asp</a:t>
            </a:r>
            <a:endParaRPr lang="en-US" sz="700" dirty="0">
              <a:solidFill>
                <a:srgbClr val="000000"/>
              </a:solidFill>
            </a:endParaRPr>
          </a:p>
        </p:txBody>
      </p:sp>
      <p:sp>
        <p:nvSpPr>
          <p:cNvPr id="46" name="Rectangle 76"/>
          <p:cNvSpPr txBox="1">
            <a:spLocks noChangeArrowheads="1"/>
          </p:cNvSpPr>
          <p:nvPr/>
        </p:nvSpPr>
        <p:spPr bwMode="auto">
          <a:xfrm>
            <a:off x="6391275" y="6629731"/>
            <a:ext cx="2501900" cy="217488"/>
          </a:xfrm>
          <a:prstGeom prst="rect">
            <a:avLst/>
          </a:prstGeom>
          <a:ln>
            <a:miter lim="800000"/>
            <a:headEnd/>
            <a:tailEnd/>
          </a:ln>
        </p:spPr>
        <p:txBody>
          <a:bodyPr vert="horz" wrap="square" lIns="8206" tIns="8206" rIns="8206" bIns="8206" numCol="1" anchor="ctr" anchorCtr="0" compatLnSpc="1">
            <a:prstTxWarp prst="textNoShape">
              <a:avLst/>
            </a:prstTxWarp>
          </a:bodyPr>
          <a:lstStyle>
            <a:lvl1pPr algn="r">
              <a:defRPr/>
            </a:lvl1pPr>
          </a:lstStyle>
          <a:p>
            <a:pPr marL="0" marR="0" lvl="0" indent="0" algn="r" defTabSz="914400" rtl="0" eaLnBrk="0" fontAlgn="auto" latinLnBrk="0" hangingPunct="0">
              <a:lnSpc>
                <a:spcPct val="100000"/>
              </a:lnSpc>
              <a:spcBef>
                <a:spcPct val="25000"/>
              </a:spcBef>
              <a:spcAft>
                <a:spcPts val="0"/>
              </a:spcAft>
              <a:buClr>
                <a:srgbClr val="0038A8"/>
              </a:buClr>
              <a:buSzTx/>
              <a:buFontTx/>
              <a:buNone/>
              <a:tabLst/>
              <a:defRPr/>
            </a:pPr>
            <a:fld id="{0BB4B3A1-22B4-449E-82DC-1887B5AA8533}" type="slidenum">
              <a:rPr kumimoji="0" lang="en-US" sz="700" b="0" i="0" u="none" strike="noStrike" kern="0" cap="none" spc="0" normalizeH="0" baseline="0" noProof="0" smtClean="0">
                <a:ln>
                  <a:noFill/>
                </a:ln>
                <a:solidFill>
                  <a:sysClr val="windowText" lastClr="000000"/>
                </a:solidFill>
                <a:effectLst/>
                <a:uLnTx/>
                <a:uFillTx/>
                <a:latin typeface="Arial" charset="0"/>
                <a:ea typeface="+mn-ea"/>
                <a:cs typeface="+mn-cs"/>
              </a:rPr>
              <a:pPr marL="0" marR="0" lvl="0" indent="0" algn="r" defTabSz="914400" rtl="0" eaLnBrk="0" fontAlgn="auto" latinLnBrk="0" hangingPunct="0">
                <a:lnSpc>
                  <a:spcPct val="100000"/>
                </a:lnSpc>
                <a:spcBef>
                  <a:spcPct val="25000"/>
                </a:spcBef>
                <a:spcAft>
                  <a:spcPts val="0"/>
                </a:spcAft>
                <a:buClr>
                  <a:srgbClr val="0038A8"/>
                </a:buClr>
                <a:buSzTx/>
                <a:buFontTx/>
                <a:buNone/>
                <a:tabLst/>
                <a:defRPr/>
              </a:pPr>
              <a:t>24</a:t>
            </a:fld>
            <a:endParaRPr kumimoji="0" lang="en-US" sz="700" b="0" i="0" u="none" strike="noStrike" kern="0" cap="none" spc="0" normalizeH="0" baseline="0" noProof="0" dirty="0">
              <a:ln>
                <a:noFill/>
              </a:ln>
              <a:solidFill>
                <a:sysClr val="windowText" lastClr="000000"/>
              </a:solidFill>
              <a:effectLst/>
              <a:uLnTx/>
              <a:uFillTx/>
              <a:latin typeface="Arial" charset="0"/>
              <a:ea typeface="+mn-ea"/>
              <a:cs typeface="+mn-cs"/>
            </a:endParaRPr>
          </a:p>
        </p:txBody>
      </p:sp>
      <p:grpSp>
        <p:nvGrpSpPr>
          <p:cNvPr id="47" name="Group 54"/>
          <p:cNvGrpSpPr/>
          <p:nvPr/>
        </p:nvGrpSpPr>
        <p:grpSpPr>
          <a:xfrm>
            <a:off x="228600" y="1219200"/>
            <a:ext cx="3880396" cy="5029200"/>
            <a:chOff x="228600" y="1416819"/>
            <a:chExt cx="3880396" cy="4891515"/>
          </a:xfrm>
        </p:grpSpPr>
        <p:sp>
          <p:nvSpPr>
            <p:cNvPr id="49" name="Rectangle 48"/>
            <p:cNvSpPr/>
            <p:nvPr/>
          </p:nvSpPr>
          <p:spPr bwMode="auto">
            <a:xfrm>
              <a:off x="228600" y="1416819"/>
              <a:ext cx="3752850" cy="4891515"/>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55" name="Rectangle 54"/>
            <p:cNvSpPr/>
            <p:nvPr/>
          </p:nvSpPr>
          <p:spPr bwMode="auto">
            <a:xfrm>
              <a:off x="428625" y="1550585"/>
              <a:ext cx="3362325" cy="4629469"/>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nvGrpSpPr>
            <p:cNvPr id="56" name="Group 19"/>
            <p:cNvGrpSpPr/>
            <p:nvPr/>
          </p:nvGrpSpPr>
          <p:grpSpPr>
            <a:xfrm>
              <a:off x="619125" y="2261207"/>
              <a:ext cx="3019425" cy="581025"/>
              <a:chOff x="4657725" y="1768574"/>
              <a:chExt cx="3019425" cy="581025"/>
            </a:xfrm>
          </p:grpSpPr>
          <p:sp>
            <p:nvSpPr>
              <p:cNvPr id="79" name="Pentagon 78"/>
              <p:cNvSpPr/>
              <p:nvPr/>
            </p:nvSpPr>
            <p:spPr bwMode="auto">
              <a:xfrm>
                <a:off x="4972050" y="1768574"/>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80" name="Pentagon 79"/>
              <p:cNvSpPr/>
              <p:nvPr/>
            </p:nvSpPr>
            <p:spPr bwMode="auto">
              <a:xfrm rot="10800000">
                <a:off x="4657725" y="1768574"/>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grpSp>
          <p:nvGrpSpPr>
            <p:cNvPr id="58" name="Group 23"/>
            <p:cNvGrpSpPr/>
            <p:nvPr/>
          </p:nvGrpSpPr>
          <p:grpSpPr>
            <a:xfrm>
              <a:off x="657225" y="4854636"/>
              <a:ext cx="3019425" cy="592574"/>
              <a:chOff x="4657725" y="1725959"/>
              <a:chExt cx="3019425" cy="592574"/>
            </a:xfrm>
          </p:grpSpPr>
          <p:sp>
            <p:nvSpPr>
              <p:cNvPr id="77" name="Pentagon 76"/>
              <p:cNvSpPr/>
              <p:nvPr/>
            </p:nvSpPr>
            <p:spPr bwMode="auto">
              <a:xfrm>
                <a:off x="4972050" y="1725959"/>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78" name="Pentagon 77"/>
              <p:cNvSpPr/>
              <p:nvPr/>
            </p:nvSpPr>
            <p:spPr bwMode="auto">
              <a:xfrm rot="10800000">
                <a:off x="4657725" y="1737508"/>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grpSp>
          <p:nvGrpSpPr>
            <p:cNvPr id="59" name="Group 26"/>
            <p:cNvGrpSpPr/>
            <p:nvPr/>
          </p:nvGrpSpPr>
          <p:grpSpPr>
            <a:xfrm>
              <a:off x="619125" y="2909499"/>
              <a:ext cx="3019425" cy="587611"/>
              <a:chOff x="4657725" y="1735828"/>
              <a:chExt cx="3019425" cy="587611"/>
            </a:xfrm>
          </p:grpSpPr>
          <p:sp>
            <p:nvSpPr>
              <p:cNvPr id="75" name="Pentagon 74"/>
              <p:cNvSpPr/>
              <p:nvPr/>
            </p:nvSpPr>
            <p:spPr bwMode="auto">
              <a:xfrm>
                <a:off x="4972050" y="1742414"/>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76" name="Pentagon 75"/>
              <p:cNvSpPr/>
              <p:nvPr/>
            </p:nvSpPr>
            <p:spPr bwMode="auto">
              <a:xfrm rot="10800000">
                <a:off x="4657725" y="1735828"/>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grpSp>
          <p:nvGrpSpPr>
            <p:cNvPr id="60" name="Group 29"/>
            <p:cNvGrpSpPr/>
            <p:nvPr/>
          </p:nvGrpSpPr>
          <p:grpSpPr>
            <a:xfrm>
              <a:off x="619125" y="3555880"/>
              <a:ext cx="3019425" cy="581025"/>
              <a:chOff x="4657725" y="1736890"/>
              <a:chExt cx="3019425" cy="581025"/>
            </a:xfrm>
          </p:grpSpPr>
          <p:sp>
            <p:nvSpPr>
              <p:cNvPr id="73" name="Pentagon 72"/>
              <p:cNvSpPr/>
              <p:nvPr/>
            </p:nvSpPr>
            <p:spPr bwMode="auto">
              <a:xfrm>
                <a:off x="4972050" y="1736890"/>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74" name="Pentagon 73"/>
              <p:cNvSpPr/>
              <p:nvPr/>
            </p:nvSpPr>
            <p:spPr bwMode="auto">
              <a:xfrm rot="10800000">
                <a:off x="4657725" y="1736890"/>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grpSp>
          <p:nvGrpSpPr>
            <p:cNvPr id="61" name="Group 32"/>
            <p:cNvGrpSpPr/>
            <p:nvPr/>
          </p:nvGrpSpPr>
          <p:grpSpPr>
            <a:xfrm>
              <a:off x="647700" y="4206201"/>
              <a:ext cx="3019425" cy="581025"/>
              <a:chOff x="4657725" y="1732368"/>
              <a:chExt cx="3019425" cy="581025"/>
            </a:xfrm>
          </p:grpSpPr>
          <p:sp>
            <p:nvSpPr>
              <p:cNvPr id="71" name="Pentagon 70"/>
              <p:cNvSpPr/>
              <p:nvPr/>
            </p:nvSpPr>
            <p:spPr bwMode="auto">
              <a:xfrm>
                <a:off x="4972050" y="1732368"/>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72" name="Pentagon 71"/>
              <p:cNvSpPr/>
              <p:nvPr/>
            </p:nvSpPr>
            <p:spPr bwMode="auto">
              <a:xfrm rot="10800000">
                <a:off x="4657725" y="1732368"/>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grpSp>
          <p:nvGrpSpPr>
            <p:cNvPr id="62" name="Group 35"/>
            <p:cNvGrpSpPr/>
            <p:nvPr/>
          </p:nvGrpSpPr>
          <p:grpSpPr>
            <a:xfrm>
              <a:off x="600075" y="1616201"/>
              <a:ext cx="3019425" cy="582674"/>
              <a:chOff x="4657725" y="1780793"/>
              <a:chExt cx="3019425" cy="582674"/>
            </a:xfrm>
            <a:solidFill>
              <a:srgbClr val="961B4E"/>
            </a:solidFill>
          </p:grpSpPr>
          <p:sp>
            <p:nvSpPr>
              <p:cNvPr id="69" name="Pentagon 68"/>
              <p:cNvSpPr/>
              <p:nvPr/>
            </p:nvSpPr>
            <p:spPr bwMode="auto">
              <a:xfrm>
                <a:off x="4972050" y="1782442"/>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70" name="Pentagon 69"/>
              <p:cNvSpPr/>
              <p:nvPr/>
            </p:nvSpPr>
            <p:spPr bwMode="auto">
              <a:xfrm rot="10800000">
                <a:off x="4657725" y="1780793"/>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63" name="TextBox 62"/>
            <p:cNvSpPr txBox="1"/>
            <p:nvPr/>
          </p:nvSpPr>
          <p:spPr>
            <a:xfrm>
              <a:off x="1042050" y="1724053"/>
              <a:ext cx="2895599" cy="329285"/>
            </a:xfrm>
            <a:prstGeom prst="rect">
              <a:avLst/>
            </a:prstGeom>
            <a:noFill/>
          </p:spPr>
          <p:txBody>
            <a:bodyPr wrap="square" rtlCol="0">
              <a:spAutoFit/>
            </a:bodyPr>
            <a:lstStyle/>
            <a:p>
              <a:r>
                <a:rPr lang="en-US" sz="1600" dirty="0" smtClean="0">
                  <a:solidFill>
                    <a:schemeClr val="bg1"/>
                  </a:solidFill>
                </a:rPr>
                <a:t>Not Knowing Process</a:t>
              </a:r>
            </a:p>
          </p:txBody>
        </p:sp>
        <p:sp>
          <p:nvSpPr>
            <p:cNvPr id="64" name="TextBox 63"/>
            <p:cNvSpPr txBox="1"/>
            <p:nvPr/>
          </p:nvSpPr>
          <p:spPr>
            <a:xfrm>
              <a:off x="609600" y="2359396"/>
              <a:ext cx="3048000" cy="338554"/>
            </a:xfrm>
            <a:prstGeom prst="rect">
              <a:avLst/>
            </a:prstGeom>
            <a:noFill/>
          </p:spPr>
          <p:txBody>
            <a:bodyPr wrap="square" rtlCol="0">
              <a:spAutoFit/>
            </a:bodyPr>
            <a:lstStyle/>
            <a:p>
              <a:pPr algn="ctr"/>
              <a:r>
                <a:rPr lang="en-US" sz="1600" dirty="0" smtClean="0">
                  <a:solidFill>
                    <a:schemeClr val="bg1"/>
                  </a:solidFill>
                </a:rPr>
                <a:t>Not Following Process</a:t>
              </a:r>
            </a:p>
          </p:txBody>
        </p:sp>
        <p:sp>
          <p:nvSpPr>
            <p:cNvPr id="65" name="TextBox 64"/>
            <p:cNvSpPr txBox="1"/>
            <p:nvPr/>
          </p:nvSpPr>
          <p:spPr>
            <a:xfrm>
              <a:off x="665025" y="3662469"/>
              <a:ext cx="2895600" cy="329285"/>
            </a:xfrm>
            <a:prstGeom prst="rect">
              <a:avLst/>
            </a:prstGeom>
            <a:noFill/>
          </p:spPr>
          <p:txBody>
            <a:bodyPr wrap="square" rtlCol="0">
              <a:spAutoFit/>
            </a:bodyPr>
            <a:lstStyle/>
            <a:p>
              <a:pPr algn="ctr"/>
              <a:r>
                <a:rPr lang="en-US" sz="1600" dirty="0" smtClean="0">
                  <a:solidFill>
                    <a:schemeClr val="bg1"/>
                  </a:solidFill>
                </a:rPr>
                <a:t>Stating Assumptions as Facts</a:t>
              </a:r>
            </a:p>
          </p:txBody>
        </p:sp>
        <p:sp>
          <p:nvSpPr>
            <p:cNvPr id="66" name="TextBox 65"/>
            <p:cNvSpPr txBox="1"/>
            <p:nvPr/>
          </p:nvSpPr>
          <p:spPr>
            <a:xfrm>
              <a:off x="1060997" y="4308537"/>
              <a:ext cx="3047999" cy="338554"/>
            </a:xfrm>
            <a:prstGeom prst="rect">
              <a:avLst/>
            </a:prstGeom>
            <a:noFill/>
          </p:spPr>
          <p:txBody>
            <a:bodyPr wrap="square" rtlCol="0">
              <a:spAutoFit/>
            </a:bodyPr>
            <a:lstStyle/>
            <a:p>
              <a:r>
                <a:rPr lang="en-US" sz="1600" dirty="0" smtClean="0">
                  <a:solidFill>
                    <a:schemeClr val="bg1"/>
                  </a:solidFill>
                </a:rPr>
                <a:t>Manipulating Outcome</a:t>
              </a:r>
            </a:p>
          </p:txBody>
        </p:sp>
        <p:sp>
          <p:nvSpPr>
            <p:cNvPr id="67" name="TextBox 66"/>
            <p:cNvSpPr txBox="1"/>
            <p:nvPr/>
          </p:nvSpPr>
          <p:spPr>
            <a:xfrm>
              <a:off x="703210" y="4981588"/>
              <a:ext cx="2895600" cy="338554"/>
            </a:xfrm>
            <a:prstGeom prst="rect">
              <a:avLst/>
            </a:prstGeom>
            <a:noFill/>
          </p:spPr>
          <p:txBody>
            <a:bodyPr wrap="square" rtlCol="0">
              <a:spAutoFit/>
            </a:bodyPr>
            <a:lstStyle/>
            <a:p>
              <a:pPr algn="ctr"/>
              <a:r>
                <a:rPr lang="en-US" sz="1600" dirty="0" smtClean="0">
                  <a:solidFill>
                    <a:schemeClr val="bg1"/>
                  </a:solidFill>
                </a:rPr>
                <a:t>Emotions/Objections</a:t>
              </a:r>
            </a:p>
          </p:txBody>
        </p:sp>
        <p:sp>
          <p:nvSpPr>
            <p:cNvPr id="68" name="TextBox 67"/>
            <p:cNvSpPr txBox="1"/>
            <p:nvPr/>
          </p:nvSpPr>
          <p:spPr>
            <a:xfrm>
              <a:off x="931225" y="2944847"/>
              <a:ext cx="2390774" cy="568766"/>
            </a:xfrm>
            <a:prstGeom prst="rect">
              <a:avLst/>
            </a:prstGeom>
            <a:noFill/>
          </p:spPr>
          <p:txBody>
            <a:bodyPr wrap="square" rtlCol="0">
              <a:spAutoFit/>
            </a:bodyPr>
            <a:lstStyle/>
            <a:p>
              <a:pPr algn="ctr"/>
              <a:r>
                <a:rPr lang="en-US" sz="1600" dirty="0" smtClean="0">
                  <a:solidFill>
                    <a:schemeClr val="bg1"/>
                  </a:solidFill>
                </a:rPr>
                <a:t>Not Able to Guide Team Through Process</a:t>
              </a:r>
            </a:p>
          </p:txBody>
        </p:sp>
      </p:grpSp>
      <p:sp>
        <p:nvSpPr>
          <p:cNvPr id="81" name="Freeform 80"/>
          <p:cNvSpPr/>
          <p:nvPr/>
        </p:nvSpPr>
        <p:spPr bwMode="auto">
          <a:xfrm rot="16200000">
            <a:off x="1686216" y="3416277"/>
            <a:ext cx="5178054" cy="624943"/>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4773948"/>
              <a:gd name="connsiteY0" fmla="*/ 1149887 h 1149886"/>
              <a:gd name="connsiteX1" fmla="*/ 195017 w 4773948"/>
              <a:gd name="connsiteY1" fmla="*/ 39916 h 1149886"/>
              <a:gd name="connsiteX2" fmla="*/ 4773948 w 4773948"/>
              <a:gd name="connsiteY2" fmla="*/ 0 h 1149886"/>
              <a:gd name="connsiteX3" fmla="*/ 4386110 w 4773948"/>
              <a:gd name="connsiteY3" fmla="*/ 1111630 h 1149886"/>
              <a:gd name="connsiteX4" fmla="*/ 0 w 4773948"/>
              <a:gd name="connsiteY4" fmla="*/ 1149887 h 1149886"/>
              <a:gd name="connsiteX0" fmla="*/ 740686 w 4578931"/>
              <a:gd name="connsiteY0" fmla="*/ 1132976 h 1132976"/>
              <a:gd name="connsiteX1" fmla="*/ 0 w 4578931"/>
              <a:gd name="connsiteY1" fmla="*/ 39916 h 1132976"/>
              <a:gd name="connsiteX2" fmla="*/ 4578931 w 4578931"/>
              <a:gd name="connsiteY2" fmla="*/ 0 h 1132976"/>
              <a:gd name="connsiteX3" fmla="*/ 4191093 w 4578931"/>
              <a:gd name="connsiteY3" fmla="*/ 1111630 h 1132976"/>
              <a:gd name="connsiteX4" fmla="*/ 740686 w 4578931"/>
              <a:gd name="connsiteY4" fmla="*/ 1132976 h 1132976"/>
              <a:gd name="connsiteX0" fmla="*/ 740686 w 4578931"/>
              <a:gd name="connsiteY0" fmla="*/ 1132976 h 1132976"/>
              <a:gd name="connsiteX1" fmla="*/ 0 w 4578931"/>
              <a:gd name="connsiteY1" fmla="*/ 10330 h 1132976"/>
              <a:gd name="connsiteX2" fmla="*/ 4578931 w 4578931"/>
              <a:gd name="connsiteY2" fmla="*/ 0 h 1132976"/>
              <a:gd name="connsiteX3" fmla="*/ 4191093 w 4578931"/>
              <a:gd name="connsiteY3" fmla="*/ 1111630 h 1132976"/>
              <a:gd name="connsiteX4" fmla="*/ 740686 w 4578931"/>
              <a:gd name="connsiteY4" fmla="*/ 1132976 h 1132976"/>
              <a:gd name="connsiteX0" fmla="*/ 740686 w 4559525"/>
              <a:gd name="connsiteY0" fmla="*/ 1132976 h 1132976"/>
              <a:gd name="connsiteX1" fmla="*/ 0 w 4559525"/>
              <a:gd name="connsiteY1" fmla="*/ 10330 h 1132976"/>
              <a:gd name="connsiteX2" fmla="*/ 4559525 w 4559525"/>
              <a:gd name="connsiteY2" fmla="*/ 0 h 1132976"/>
              <a:gd name="connsiteX3" fmla="*/ 4191093 w 4559525"/>
              <a:gd name="connsiteY3" fmla="*/ 1111630 h 1132976"/>
              <a:gd name="connsiteX4" fmla="*/ 740686 w 4559525"/>
              <a:gd name="connsiteY4" fmla="*/ 1132976 h 1132976"/>
              <a:gd name="connsiteX0" fmla="*/ 740686 w 4585747"/>
              <a:gd name="connsiteY0" fmla="*/ 1132978 h 1132978"/>
              <a:gd name="connsiteX1" fmla="*/ 0 w 4585747"/>
              <a:gd name="connsiteY1" fmla="*/ 10332 h 1132978"/>
              <a:gd name="connsiteX2" fmla="*/ 4585747 w 4585747"/>
              <a:gd name="connsiteY2" fmla="*/ 1 h 1132978"/>
              <a:gd name="connsiteX3" fmla="*/ 4191093 w 4585747"/>
              <a:gd name="connsiteY3" fmla="*/ 1111632 h 1132978"/>
              <a:gd name="connsiteX4" fmla="*/ 740686 w 4585747"/>
              <a:gd name="connsiteY4" fmla="*/ 1132978 h 1132978"/>
              <a:gd name="connsiteX0" fmla="*/ 714464 w 4559525"/>
              <a:gd name="connsiteY0" fmla="*/ 1138891 h 1138891"/>
              <a:gd name="connsiteX1" fmla="*/ 0 w 4559525"/>
              <a:gd name="connsiteY1" fmla="*/ -1 h 1138891"/>
              <a:gd name="connsiteX2" fmla="*/ 4559525 w 4559525"/>
              <a:gd name="connsiteY2" fmla="*/ 5914 h 1138891"/>
              <a:gd name="connsiteX3" fmla="*/ 4164871 w 4559525"/>
              <a:gd name="connsiteY3" fmla="*/ 1117545 h 1138891"/>
              <a:gd name="connsiteX4" fmla="*/ 714464 w 4559525"/>
              <a:gd name="connsiteY4" fmla="*/ 1138891 h 1138891"/>
              <a:gd name="connsiteX0" fmla="*/ 749426 w 4594487"/>
              <a:gd name="connsiteY0" fmla="*/ 1155137 h 1155137"/>
              <a:gd name="connsiteX1" fmla="*/ 0 w 4594487"/>
              <a:gd name="connsiteY1" fmla="*/ 0 h 1155137"/>
              <a:gd name="connsiteX2" fmla="*/ 4594487 w 4594487"/>
              <a:gd name="connsiteY2" fmla="*/ 22160 h 1155137"/>
              <a:gd name="connsiteX3" fmla="*/ 4199833 w 4594487"/>
              <a:gd name="connsiteY3" fmla="*/ 1133791 h 1155137"/>
              <a:gd name="connsiteX4" fmla="*/ 749426 w 4594487"/>
              <a:gd name="connsiteY4" fmla="*/ 1155137 h 1155137"/>
              <a:gd name="connsiteX0" fmla="*/ 749426 w 4594487"/>
              <a:gd name="connsiteY0" fmla="*/ 1165468 h 1165468"/>
              <a:gd name="connsiteX1" fmla="*/ 0 w 4594487"/>
              <a:gd name="connsiteY1" fmla="*/ 10331 h 1165468"/>
              <a:gd name="connsiteX2" fmla="*/ 4594487 w 4594487"/>
              <a:gd name="connsiteY2" fmla="*/ 0 h 1165468"/>
              <a:gd name="connsiteX3" fmla="*/ 4199833 w 4594487"/>
              <a:gd name="connsiteY3" fmla="*/ 1144122 h 1165468"/>
              <a:gd name="connsiteX4" fmla="*/ 749426 w 4594487"/>
              <a:gd name="connsiteY4" fmla="*/ 1165468 h 1165468"/>
              <a:gd name="connsiteX0" fmla="*/ 714463 w 4559524"/>
              <a:gd name="connsiteY0" fmla="*/ 1171381 h 1171381"/>
              <a:gd name="connsiteX1" fmla="*/ 0 w 4559524"/>
              <a:gd name="connsiteY1" fmla="*/ 0 h 1171381"/>
              <a:gd name="connsiteX2" fmla="*/ 4559524 w 4559524"/>
              <a:gd name="connsiteY2" fmla="*/ 5913 h 1171381"/>
              <a:gd name="connsiteX3" fmla="*/ 4164870 w 4559524"/>
              <a:gd name="connsiteY3" fmla="*/ 1150035 h 1171381"/>
              <a:gd name="connsiteX4" fmla="*/ 714463 w 4559524"/>
              <a:gd name="connsiteY4" fmla="*/ 1171381 h 1171381"/>
              <a:gd name="connsiteX0" fmla="*/ 714463 w 4559524"/>
              <a:gd name="connsiteY0" fmla="*/ 1171381 h 1247507"/>
              <a:gd name="connsiteX1" fmla="*/ 0 w 4559524"/>
              <a:gd name="connsiteY1" fmla="*/ 0 h 1247507"/>
              <a:gd name="connsiteX2" fmla="*/ 4559524 w 4559524"/>
              <a:gd name="connsiteY2" fmla="*/ 5913 h 1247507"/>
              <a:gd name="connsiteX3" fmla="*/ 4531983 w 4559524"/>
              <a:gd name="connsiteY3" fmla="*/ 1247507 h 1247507"/>
              <a:gd name="connsiteX4" fmla="*/ 714463 w 4559524"/>
              <a:gd name="connsiteY4" fmla="*/ 1171381 h 1247507"/>
              <a:gd name="connsiteX0" fmla="*/ 50165 w 4559524"/>
              <a:gd name="connsiteY0" fmla="*/ 1236360 h 1247507"/>
              <a:gd name="connsiteX1" fmla="*/ 0 w 4559524"/>
              <a:gd name="connsiteY1" fmla="*/ 0 h 1247507"/>
              <a:gd name="connsiteX2" fmla="*/ 4559524 w 4559524"/>
              <a:gd name="connsiteY2" fmla="*/ 5913 h 1247507"/>
              <a:gd name="connsiteX3" fmla="*/ 4531983 w 4559524"/>
              <a:gd name="connsiteY3" fmla="*/ 1247507 h 1247507"/>
              <a:gd name="connsiteX4" fmla="*/ 50165 w 4559524"/>
              <a:gd name="connsiteY4" fmla="*/ 1236360 h 1247507"/>
              <a:gd name="connsiteX0" fmla="*/ 50165 w 4733021"/>
              <a:gd name="connsiteY0" fmla="*/ 1236360 h 1236360"/>
              <a:gd name="connsiteX1" fmla="*/ 0 w 4733021"/>
              <a:gd name="connsiteY1" fmla="*/ 0 h 1236360"/>
              <a:gd name="connsiteX2" fmla="*/ 4559524 w 4733021"/>
              <a:gd name="connsiteY2" fmla="*/ 5913 h 1236360"/>
              <a:gd name="connsiteX3" fmla="*/ 4733021 w 4733021"/>
              <a:gd name="connsiteY3" fmla="*/ 1085055 h 1236360"/>
              <a:gd name="connsiteX4" fmla="*/ 50165 w 4733021"/>
              <a:gd name="connsiteY4" fmla="*/ 1236360 h 1236360"/>
              <a:gd name="connsiteX0" fmla="*/ 0 w 4936338"/>
              <a:gd name="connsiteY0" fmla="*/ 1041417 h 1085055"/>
              <a:gd name="connsiteX1" fmla="*/ 203317 w 4936338"/>
              <a:gd name="connsiteY1" fmla="*/ 0 h 1085055"/>
              <a:gd name="connsiteX2" fmla="*/ 4762841 w 4936338"/>
              <a:gd name="connsiteY2" fmla="*/ 5913 h 1085055"/>
              <a:gd name="connsiteX3" fmla="*/ 4936338 w 4936338"/>
              <a:gd name="connsiteY3" fmla="*/ 1085055 h 1085055"/>
              <a:gd name="connsiteX4" fmla="*/ 0 w 4936338"/>
              <a:gd name="connsiteY4" fmla="*/ 1041417 h 1085055"/>
              <a:gd name="connsiteX0" fmla="*/ 0 w 4971301"/>
              <a:gd name="connsiteY0" fmla="*/ 1106399 h 1106399"/>
              <a:gd name="connsiteX1" fmla="*/ 238280 w 4971301"/>
              <a:gd name="connsiteY1" fmla="*/ 0 h 1106399"/>
              <a:gd name="connsiteX2" fmla="*/ 4797804 w 4971301"/>
              <a:gd name="connsiteY2" fmla="*/ 5913 h 1106399"/>
              <a:gd name="connsiteX3" fmla="*/ 4971301 w 4971301"/>
              <a:gd name="connsiteY3" fmla="*/ 1085055 h 1106399"/>
              <a:gd name="connsiteX4" fmla="*/ 0 w 4971301"/>
              <a:gd name="connsiteY4" fmla="*/ 1106399 h 1106399"/>
              <a:gd name="connsiteX0" fmla="*/ 0 w 4980042"/>
              <a:gd name="connsiteY0" fmla="*/ 1090155 h 1090155"/>
              <a:gd name="connsiteX1" fmla="*/ 247021 w 4980042"/>
              <a:gd name="connsiteY1" fmla="*/ 0 h 1090155"/>
              <a:gd name="connsiteX2" fmla="*/ 4806545 w 4980042"/>
              <a:gd name="connsiteY2" fmla="*/ 5913 h 1090155"/>
              <a:gd name="connsiteX3" fmla="*/ 4980042 w 4980042"/>
              <a:gd name="connsiteY3" fmla="*/ 1085055 h 1090155"/>
              <a:gd name="connsiteX4" fmla="*/ 0 w 4980042"/>
              <a:gd name="connsiteY4" fmla="*/ 1090155 h 1090155"/>
              <a:gd name="connsiteX0" fmla="*/ 0 w 5032439"/>
              <a:gd name="connsiteY0" fmla="*/ 1090155 h 1090155"/>
              <a:gd name="connsiteX1" fmla="*/ 247021 w 5032439"/>
              <a:gd name="connsiteY1" fmla="*/ 0 h 1090155"/>
              <a:gd name="connsiteX2" fmla="*/ 4806545 w 5032439"/>
              <a:gd name="connsiteY2" fmla="*/ 5913 h 1090155"/>
              <a:gd name="connsiteX3" fmla="*/ 5032439 w 5032439"/>
              <a:gd name="connsiteY3" fmla="*/ 1053470 h 1090155"/>
              <a:gd name="connsiteX4" fmla="*/ 0 w 5032439"/>
              <a:gd name="connsiteY4" fmla="*/ 1090155 h 1090155"/>
              <a:gd name="connsiteX0" fmla="*/ 0 w 5119768"/>
              <a:gd name="connsiteY0" fmla="*/ 1042777 h 1053470"/>
              <a:gd name="connsiteX1" fmla="*/ 334350 w 5119768"/>
              <a:gd name="connsiteY1" fmla="*/ 0 h 1053470"/>
              <a:gd name="connsiteX2" fmla="*/ 4893874 w 5119768"/>
              <a:gd name="connsiteY2" fmla="*/ 5913 h 1053470"/>
              <a:gd name="connsiteX3" fmla="*/ 5119768 w 5119768"/>
              <a:gd name="connsiteY3" fmla="*/ 1053470 h 1053470"/>
              <a:gd name="connsiteX4" fmla="*/ 0 w 5119768"/>
              <a:gd name="connsiteY4" fmla="*/ 1042777 h 1053470"/>
              <a:gd name="connsiteX0" fmla="*/ 0 w 5014973"/>
              <a:gd name="connsiteY0" fmla="*/ 1042778 h 1053470"/>
              <a:gd name="connsiteX1" fmla="*/ 229555 w 5014973"/>
              <a:gd name="connsiteY1" fmla="*/ 0 h 1053470"/>
              <a:gd name="connsiteX2" fmla="*/ 4789079 w 5014973"/>
              <a:gd name="connsiteY2" fmla="*/ 5913 h 1053470"/>
              <a:gd name="connsiteX3" fmla="*/ 5014973 w 5014973"/>
              <a:gd name="connsiteY3" fmla="*/ 1053470 h 1053470"/>
              <a:gd name="connsiteX4" fmla="*/ 0 w 5014973"/>
              <a:gd name="connsiteY4" fmla="*/ 1042778 h 1053470"/>
              <a:gd name="connsiteX0" fmla="*/ 0 w 5014973"/>
              <a:gd name="connsiteY0" fmla="*/ 1074362 h 1074362"/>
              <a:gd name="connsiteX1" fmla="*/ 229555 w 5014973"/>
              <a:gd name="connsiteY1" fmla="*/ 0 h 1074362"/>
              <a:gd name="connsiteX2" fmla="*/ 4789079 w 5014973"/>
              <a:gd name="connsiteY2" fmla="*/ 5913 h 1074362"/>
              <a:gd name="connsiteX3" fmla="*/ 5014973 w 5014973"/>
              <a:gd name="connsiteY3" fmla="*/ 1053470 h 1074362"/>
              <a:gd name="connsiteX4" fmla="*/ 0 w 5014973"/>
              <a:gd name="connsiteY4" fmla="*/ 1074362 h 1074362"/>
              <a:gd name="connsiteX0" fmla="*/ 0 w 4809939"/>
              <a:gd name="connsiteY0" fmla="*/ 1036535 h 1053469"/>
              <a:gd name="connsiteX1" fmla="*/ 24521 w 4809939"/>
              <a:gd name="connsiteY1" fmla="*/ 0 h 1053469"/>
              <a:gd name="connsiteX2" fmla="*/ 4584045 w 4809939"/>
              <a:gd name="connsiteY2" fmla="*/ 5913 h 1053469"/>
              <a:gd name="connsiteX3" fmla="*/ 4809939 w 4809939"/>
              <a:gd name="connsiteY3" fmla="*/ 1053470 h 1053469"/>
              <a:gd name="connsiteX4" fmla="*/ 0 w 4809939"/>
              <a:gd name="connsiteY4" fmla="*/ 1036535 h 1053469"/>
              <a:gd name="connsiteX0" fmla="*/ 0 w 4809939"/>
              <a:gd name="connsiteY0" fmla="*/ 1030622 h 1047558"/>
              <a:gd name="connsiteX1" fmla="*/ 41603 w 4809939"/>
              <a:gd name="connsiteY1" fmla="*/ 4066 h 1047558"/>
              <a:gd name="connsiteX2" fmla="*/ 4584045 w 4809939"/>
              <a:gd name="connsiteY2" fmla="*/ 0 h 1047558"/>
              <a:gd name="connsiteX3" fmla="*/ 4809939 w 4809939"/>
              <a:gd name="connsiteY3" fmla="*/ 1047557 h 1047558"/>
              <a:gd name="connsiteX4" fmla="*/ 0 w 4809939"/>
              <a:gd name="connsiteY4" fmla="*/ 1030622 h 1047558"/>
              <a:gd name="connsiteX0" fmla="*/ 0 w 4809939"/>
              <a:gd name="connsiteY0" fmla="*/ 1030622 h 1047556"/>
              <a:gd name="connsiteX1" fmla="*/ 30215 w 4809939"/>
              <a:gd name="connsiteY1" fmla="*/ 4067 h 1047556"/>
              <a:gd name="connsiteX2" fmla="*/ 4584045 w 4809939"/>
              <a:gd name="connsiteY2" fmla="*/ 0 h 1047556"/>
              <a:gd name="connsiteX3" fmla="*/ 4809939 w 4809939"/>
              <a:gd name="connsiteY3" fmla="*/ 1047557 h 1047556"/>
              <a:gd name="connsiteX4" fmla="*/ 0 w 4809939"/>
              <a:gd name="connsiteY4" fmla="*/ 1030622 h 1047556"/>
              <a:gd name="connsiteX0" fmla="*/ 0 w 4809939"/>
              <a:gd name="connsiteY0" fmla="*/ 1030622 h 1047558"/>
              <a:gd name="connsiteX1" fmla="*/ 41602 w 4809939"/>
              <a:gd name="connsiteY1" fmla="*/ 4066 h 1047558"/>
              <a:gd name="connsiteX2" fmla="*/ 4584045 w 4809939"/>
              <a:gd name="connsiteY2" fmla="*/ 0 h 1047558"/>
              <a:gd name="connsiteX3" fmla="*/ 4809939 w 4809939"/>
              <a:gd name="connsiteY3" fmla="*/ 1047557 h 1047558"/>
              <a:gd name="connsiteX4" fmla="*/ 0 w 4809939"/>
              <a:gd name="connsiteY4" fmla="*/ 1030622 h 1047558"/>
              <a:gd name="connsiteX0" fmla="*/ 0 w 4809939"/>
              <a:gd name="connsiteY0" fmla="*/ 1047680 h 1064614"/>
              <a:gd name="connsiteX1" fmla="*/ 29548 w 4809939"/>
              <a:gd name="connsiteY1" fmla="*/ 1 h 1064614"/>
              <a:gd name="connsiteX2" fmla="*/ 4584045 w 4809939"/>
              <a:gd name="connsiteY2" fmla="*/ 17058 h 1064614"/>
              <a:gd name="connsiteX3" fmla="*/ 4809939 w 4809939"/>
              <a:gd name="connsiteY3" fmla="*/ 1064615 h 1064614"/>
              <a:gd name="connsiteX4" fmla="*/ 0 w 4809939"/>
              <a:gd name="connsiteY4" fmla="*/ 1047680 h 1064614"/>
              <a:gd name="connsiteX0" fmla="*/ 0 w 4809939"/>
              <a:gd name="connsiteY0" fmla="*/ 1047678 h 1064614"/>
              <a:gd name="connsiteX1" fmla="*/ 17496 w 4809939"/>
              <a:gd name="connsiteY1" fmla="*/ -1 h 1064614"/>
              <a:gd name="connsiteX2" fmla="*/ 4584045 w 4809939"/>
              <a:gd name="connsiteY2" fmla="*/ 17056 h 1064614"/>
              <a:gd name="connsiteX3" fmla="*/ 4809939 w 4809939"/>
              <a:gd name="connsiteY3" fmla="*/ 1064613 h 1064614"/>
              <a:gd name="connsiteX4" fmla="*/ 0 w 4809939"/>
              <a:gd name="connsiteY4" fmla="*/ 1047678 h 1064614"/>
              <a:gd name="connsiteX0" fmla="*/ 0 w 4809939"/>
              <a:gd name="connsiteY0" fmla="*/ 1047680 h 1064614"/>
              <a:gd name="connsiteX1" fmla="*/ 29548 w 4809939"/>
              <a:gd name="connsiteY1" fmla="*/ 1 h 1064614"/>
              <a:gd name="connsiteX2" fmla="*/ 4584045 w 4809939"/>
              <a:gd name="connsiteY2" fmla="*/ 17058 h 1064614"/>
              <a:gd name="connsiteX3" fmla="*/ 4809939 w 4809939"/>
              <a:gd name="connsiteY3" fmla="*/ 1064615 h 1064614"/>
              <a:gd name="connsiteX4" fmla="*/ 0 w 4809939"/>
              <a:gd name="connsiteY4" fmla="*/ 1047680 h 1064614"/>
              <a:gd name="connsiteX0" fmla="*/ 0 w 4809939"/>
              <a:gd name="connsiteY0" fmla="*/ 1047678 h 1064614"/>
              <a:gd name="connsiteX1" fmla="*/ 17496 w 4809939"/>
              <a:gd name="connsiteY1" fmla="*/ -1 h 1064614"/>
              <a:gd name="connsiteX2" fmla="*/ 4584045 w 4809939"/>
              <a:gd name="connsiteY2" fmla="*/ 17056 h 1064614"/>
              <a:gd name="connsiteX3" fmla="*/ 4809939 w 4809939"/>
              <a:gd name="connsiteY3" fmla="*/ 1064613 h 1064614"/>
              <a:gd name="connsiteX4" fmla="*/ 0 w 4809939"/>
              <a:gd name="connsiteY4" fmla="*/ 1047678 h 1064614"/>
              <a:gd name="connsiteX0" fmla="*/ 0 w 4809939"/>
              <a:gd name="connsiteY0" fmla="*/ 1037117 h 1054051"/>
              <a:gd name="connsiteX1" fmla="*/ 29548 w 4809939"/>
              <a:gd name="connsiteY1" fmla="*/ 1 h 1054051"/>
              <a:gd name="connsiteX2" fmla="*/ 4584045 w 4809939"/>
              <a:gd name="connsiteY2" fmla="*/ 6495 h 1054051"/>
              <a:gd name="connsiteX3" fmla="*/ 4809939 w 4809939"/>
              <a:gd name="connsiteY3" fmla="*/ 1054052 h 1054051"/>
              <a:gd name="connsiteX4" fmla="*/ 0 w 4809939"/>
              <a:gd name="connsiteY4" fmla="*/ 1037117 h 1054051"/>
              <a:gd name="connsiteX0" fmla="*/ 0 w 4809939"/>
              <a:gd name="connsiteY0" fmla="*/ 1058243 h 1075179"/>
              <a:gd name="connsiteX1" fmla="*/ 17496 w 4809939"/>
              <a:gd name="connsiteY1" fmla="*/ 1 h 1075179"/>
              <a:gd name="connsiteX2" fmla="*/ 4584045 w 4809939"/>
              <a:gd name="connsiteY2" fmla="*/ 27621 h 1075179"/>
              <a:gd name="connsiteX3" fmla="*/ 4809939 w 4809939"/>
              <a:gd name="connsiteY3" fmla="*/ 1075178 h 1075179"/>
              <a:gd name="connsiteX4" fmla="*/ 0 w 4809939"/>
              <a:gd name="connsiteY4" fmla="*/ 1058243 h 1075179"/>
              <a:gd name="connsiteX0" fmla="*/ 0 w 4868712"/>
              <a:gd name="connsiteY0" fmla="*/ 1041902 h 1075176"/>
              <a:gd name="connsiteX1" fmla="*/ 76269 w 4868712"/>
              <a:gd name="connsiteY1" fmla="*/ -1 h 1075176"/>
              <a:gd name="connsiteX2" fmla="*/ 4642818 w 4868712"/>
              <a:gd name="connsiteY2" fmla="*/ 27619 h 1075176"/>
              <a:gd name="connsiteX3" fmla="*/ 4868712 w 4868712"/>
              <a:gd name="connsiteY3" fmla="*/ 1075176 h 1075176"/>
              <a:gd name="connsiteX4" fmla="*/ 0 w 4868712"/>
              <a:gd name="connsiteY4" fmla="*/ 1041902 h 1075176"/>
              <a:gd name="connsiteX0" fmla="*/ 0 w 4868712"/>
              <a:gd name="connsiteY0" fmla="*/ 1041904 h 1075178"/>
              <a:gd name="connsiteX1" fmla="*/ 95667 w 4868712"/>
              <a:gd name="connsiteY1" fmla="*/ 0 h 1075178"/>
              <a:gd name="connsiteX2" fmla="*/ 4642818 w 4868712"/>
              <a:gd name="connsiteY2" fmla="*/ 27621 h 1075178"/>
              <a:gd name="connsiteX3" fmla="*/ 4868712 w 4868712"/>
              <a:gd name="connsiteY3" fmla="*/ 1075178 h 1075178"/>
              <a:gd name="connsiteX4" fmla="*/ 0 w 4868712"/>
              <a:gd name="connsiteY4" fmla="*/ 1041904 h 1075178"/>
              <a:gd name="connsiteX0" fmla="*/ 0 w 4868712"/>
              <a:gd name="connsiteY0" fmla="*/ 1041902 h 1075176"/>
              <a:gd name="connsiteX1" fmla="*/ 76270 w 4868712"/>
              <a:gd name="connsiteY1" fmla="*/ -1 h 1075176"/>
              <a:gd name="connsiteX2" fmla="*/ 4642818 w 4868712"/>
              <a:gd name="connsiteY2" fmla="*/ 27619 h 1075176"/>
              <a:gd name="connsiteX3" fmla="*/ 4868712 w 4868712"/>
              <a:gd name="connsiteY3" fmla="*/ 1075176 h 1075176"/>
              <a:gd name="connsiteX4" fmla="*/ 0 w 4868712"/>
              <a:gd name="connsiteY4" fmla="*/ 1041902 h 1075176"/>
              <a:gd name="connsiteX0" fmla="*/ 331072 w 4792442"/>
              <a:gd name="connsiteY0" fmla="*/ 1025565 h 1075178"/>
              <a:gd name="connsiteX1" fmla="*/ 0 w 4792442"/>
              <a:gd name="connsiteY1" fmla="*/ 1 h 1075178"/>
              <a:gd name="connsiteX2" fmla="*/ 4566548 w 4792442"/>
              <a:gd name="connsiteY2" fmla="*/ 27621 h 1075178"/>
              <a:gd name="connsiteX3" fmla="*/ 4792442 w 4792442"/>
              <a:gd name="connsiteY3" fmla="*/ 1075178 h 1075178"/>
              <a:gd name="connsiteX4" fmla="*/ 331072 w 4792442"/>
              <a:gd name="connsiteY4" fmla="*/ 1025565 h 1075178"/>
              <a:gd name="connsiteX0" fmla="*/ 0 w 4828296"/>
              <a:gd name="connsiteY0" fmla="*/ 1025563 h 1075176"/>
              <a:gd name="connsiteX1" fmla="*/ 35854 w 4828296"/>
              <a:gd name="connsiteY1" fmla="*/ -1 h 1075176"/>
              <a:gd name="connsiteX2" fmla="*/ 4602402 w 4828296"/>
              <a:gd name="connsiteY2" fmla="*/ 27619 h 1075176"/>
              <a:gd name="connsiteX3" fmla="*/ 4828296 w 4828296"/>
              <a:gd name="connsiteY3" fmla="*/ 1075176 h 1075176"/>
              <a:gd name="connsiteX4" fmla="*/ 0 w 4828296"/>
              <a:gd name="connsiteY4" fmla="*/ 1025563 h 1075176"/>
              <a:gd name="connsiteX0" fmla="*/ 0 w 4828296"/>
              <a:gd name="connsiteY0" fmla="*/ 1025565 h 1075178"/>
              <a:gd name="connsiteX1" fmla="*/ 55166 w 4828296"/>
              <a:gd name="connsiteY1" fmla="*/ 1 h 1075178"/>
              <a:gd name="connsiteX2" fmla="*/ 4602402 w 4828296"/>
              <a:gd name="connsiteY2" fmla="*/ 27621 h 1075178"/>
              <a:gd name="connsiteX3" fmla="*/ 4828296 w 4828296"/>
              <a:gd name="connsiteY3" fmla="*/ 1075178 h 1075178"/>
              <a:gd name="connsiteX4" fmla="*/ 0 w 4828296"/>
              <a:gd name="connsiteY4" fmla="*/ 1025565 h 1075178"/>
              <a:gd name="connsiteX0" fmla="*/ 0 w 4844518"/>
              <a:gd name="connsiteY0" fmla="*/ 1025563 h 1075176"/>
              <a:gd name="connsiteX1" fmla="*/ 55166 w 4844518"/>
              <a:gd name="connsiteY1" fmla="*/ -1 h 1075176"/>
              <a:gd name="connsiteX2" fmla="*/ 4844518 w 4844518"/>
              <a:gd name="connsiteY2" fmla="*/ 28873 h 1075176"/>
              <a:gd name="connsiteX3" fmla="*/ 4828296 w 4844518"/>
              <a:gd name="connsiteY3" fmla="*/ 1075176 h 1075176"/>
              <a:gd name="connsiteX4" fmla="*/ 0 w 4844518"/>
              <a:gd name="connsiteY4" fmla="*/ 1025563 h 1075176"/>
              <a:gd name="connsiteX0" fmla="*/ 0 w 4921765"/>
              <a:gd name="connsiteY0" fmla="*/ 1025565 h 1052857"/>
              <a:gd name="connsiteX1" fmla="*/ 55166 w 4921765"/>
              <a:gd name="connsiteY1" fmla="*/ 1 h 1052857"/>
              <a:gd name="connsiteX2" fmla="*/ 4844518 w 4921765"/>
              <a:gd name="connsiteY2" fmla="*/ 28875 h 1052857"/>
              <a:gd name="connsiteX3" fmla="*/ 4921765 w 4921765"/>
              <a:gd name="connsiteY3" fmla="*/ 1052857 h 1052857"/>
              <a:gd name="connsiteX4" fmla="*/ 0 w 4921765"/>
              <a:gd name="connsiteY4" fmla="*/ 1025565 h 1052857"/>
              <a:gd name="connsiteX0" fmla="*/ 176577 w 5098342"/>
              <a:gd name="connsiteY0" fmla="*/ 996690 h 1023982"/>
              <a:gd name="connsiteX1" fmla="*/ 0 w 5098342"/>
              <a:gd name="connsiteY1" fmla="*/ 1 h 1023982"/>
              <a:gd name="connsiteX2" fmla="*/ 5021095 w 5098342"/>
              <a:gd name="connsiteY2" fmla="*/ 0 h 1023982"/>
              <a:gd name="connsiteX3" fmla="*/ 5098342 w 5098342"/>
              <a:gd name="connsiteY3" fmla="*/ 1023982 h 1023982"/>
              <a:gd name="connsiteX4" fmla="*/ 176577 w 5098342"/>
              <a:gd name="connsiteY4" fmla="*/ 996690 h 1023982"/>
              <a:gd name="connsiteX0" fmla="*/ 0 w 5175590"/>
              <a:gd name="connsiteY0" fmla="*/ 1023979 h 1023982"/>
              <a:gd name="connsiteX1" fmla="*/ 77248 w 5175590"/>
              <a:gd name="connsiteY1" fmla="*/ 1 h 1023982"/>
              <a:gd name="connsiteX2" fmla="*/ 5098343 w 5175590"/>
              <a:gd name="connsiteY2" fmla="*/ 0 h 1023982"/>
              <a:gd name="connsiteX3" fmla="*/ 5175590 w 5175590"/>
              <a:gd name="connsiteY3" fmla="*/ 1023982 h 1023982"/>
              <a:gd name="connsiteX4" fmla="*/ 0 w 5175590"/>
              <a:gd name="connsiteY4" fmla="*/ 1023979 h 1023982"/>
              <a:gd name="connsiteX0" fmla="*/ 0 w 5175590"/>
              <a:gd name="connsiteY0" fmla="*/ 1023977 h 1023980"/>
              <a:gd name="connsiteX1" fmla="*/ 77248 w 5175590"/>
              <a:gd name="connsiteY1" fmla="*/ -1 h 1023980"/>
              <a:gd name="connsiteX2" fmla="*/ 5098343 w 5175590"/>
              <a:gd name="connsiteY2" fmla="*/ -1 h 1023980"/>
              <a:gd name="connsiteX3" fmla="*/ 5175590 w 5175590"/>
              <a:gd name="connsiteY3" fmla="*/ 1023980 h 1023980"/>
              <a:gd name="connsiteX4" fmla="*/ 0 w 5175590"/>
              <a:gd name="connsiteY4" fmla="*/ 1023977 h 1023980"/>
              <a:gd name="connsiteX0" fmla="*/ 0 w 5175590"/>
              <a:gd name="connsiteY0" fmla="*/ 1023979 h 1023982"/>
              <a:gd name="connsiteX1" fmla="*/ 77248 w 5175590"/>
              <a:gd name="connsiteY1" fmla="*/ 1 h 1023982"/>
              <a:gd name="connsiteX2" fmla="*/ 5098342 w 5175590"/>
              <a:gd name="connsiteY2" fmla="*/ 0 h 1023982"/>
              <a:gd name="connsiteX3" fmla="*/ 5175590 w 5175590"/>
              <a:gd name="connsiteY3" fmla="*/ 1023982 h 1023982"/>
              <a:gd name="connsiteX4" fmla="*/ 0 w 5175590"/>
              <a:gd name="connsiteY4" fmla="*/ 1023979 h 1023982"/>
              <a:gd name="connsiteX0" fmla="*/ 0 w 5175590"/>
              <a:gd name="connsiteY0" fmla="*/ 1023977 h 1023980"/>
              <a:gd name="connsiteX1" fmla="*/ 77248 w 5175590"/>
              <a:gd name="connsiteY1" fmla="*/ -1 h 1023980"/>
              <a:gd name="connsiteX2" fmla="*/ 5098343 w 5175590"/>
              <a:gd name="connsiteY2" fmla="*/ -1 h 1023980"/>
              <a:gd name="connsiteX3" fmla="*/ 5175590 w 5175590"/>
              <a:gd name="connsiteY3" fmla="*/ 1023980 h 1023980"/>
              <a:gd name="connsiteX4" fmla="*/ 0 w 5175590"/>
              <a:gd name="connsiteY4" fmla="*/ 1023977 h 1023980"/>
              <a:gd name="connsiteX0" fmla="*/ 0 w 5141001"/>
              <a:gd name="connsiteY0" fmla="*/ 1023979 h 1023978"/>
              <a:gd name="connsiteX1" fmla="*/ 77248 w 5141001"/>
              <a:gd name="connsiteY1" fmla="*/ 1 h 1023978"/>
              <a:gd name="connsiteX2" fmla="*/ 5098343 w 5141001"/>
              <a:gd name="connsiteY2" fmla="*/ 1 h 1023978"/>
              <a:gd name="connsiteX3" fmla="*/ 5141001 w 5141001"/>
              <a:gd name="connsiteY3" fmla="*/ 1023979 h 1023978"/>
              <a:gd name="connsiteX4" fmla="*/ 0 w 5141001"/>
              <a:gd name="connsiteY4" fmla="*/ 1023979 h 1023978"/>
              <a:gd name="connsiteX0" fmla="*/ 0 w 5141002"/>
              <a:gd name="connsiteY0" fmla="*/ 1023977 h 1023978"/>
              <a:gd name="connsiteX1" fmla="*/ 77248 w 5141002"/>
              <a:gd name="connsiteY1" fmla="*/ -1 h 1023978"/>
              <a:gd name="connsiteX2" fmla="*/ 5141002 w 5141002"/>
              <a:gd name="connsiteY2" fmla="*/ -1 h 1023978"/>
              <a:gd name="connsiteX3" fmla="*/ 5141001 w 5141002"/>
              <a:gd name="connsiteY3" fmla="*/ 1023977 h 1023978"/>
              <a:gd name="connsiteX4" fmla="*/ 0 w 5141002"/>
              <a:gd name="connsiteY4" fmla="*/ 1023977 h 1023978"/>
              <a:gd name="connsiteX0" fmla="*/ 0 w 5196691"/>
              <a:gd name="connsiteY0" fmla="*/ 1023979 h 1023980"/>
              <a:gd name="connsiteX1" fmla="*/ 77248 w 5196691"/>
              <a:gd name="connsiteY1" fmla="*/ 1 h 1023980"/>
              <a:gd name="connsiteX2" fmla="*/ 5141002 w 5196691"/>
              <a:gd name="connsiteY2" fmla="*/ 1 h 1023980"/>
              <a:gd name="connsiteX3" fmla="*/ 5196691 w 5196691"/>
              <a:gd name="connsiteY3" fmla="*/ 1023980 h 1023980"/>
              <a:gd name="connsiteX4" fmla="*/ 0 w 5196691"/>
              <a:gd name="connsiteY4" fmla="*/ 1023979 h 1023980"/>
              <a:gd name="connsiteX0" fmla="*/ 0 w 5196691"/>
              <a:gd name="connsiteY0" fmla="*/ 1023977 h 1023978"/>
              <a:gd name="connsiteX1" fmla="*/ 77248 w 5196691"/>
              <a:gd name="connsiteY1" fmla="*/ -1 h 1023978"/>
              <a:gd name="connsiteX2" fmla="*/ 5141002 w 5196691"/>
              <a:gd name="connsiteY2" fmla="*/ -1 h 1023978"/>
              <a:gd name="connsiteX3" fmla="*/ 5196691 w 5196691"/>
              <a:gd name="connsiteY3" fmla="*/ 1023978 h 1023978"/>
              <a:gd name="connsiteX4" fmla="*/ 0 w 5196691"/>
              <a:gd name="connsiteY4" fmla="*/ 1023977 h 1023978"/>
              <a:gd name="connsiteX0" fmla="*/ 0 w 5196691"/>
              <a:gd name="connsiteY0" fmla="*/ 1023979 h 1023980"/>
              <a:gd name="connsiteX1" fmla="*/ 77248 w 5196691"/>
              <a:gd name="connsiteY1" fmla="*/ 1 h 1023980"/>
              <a:gd name="connsiteX2" fmla="*/ 5196691 w 5196691"/>
              <a:gd name="connsiteY2" fmla="*/ 2 h 1023980"/>
              <a:gd name="connsiteX3" fmla="*/ 5196691 w 5196691"/>
              <a:gd name="connsiteY3" fmla="*/ 1023980 h 1023980"/>
              <a:gd name="connsiteX4" fmla="*/ 0 w 5196691"/>
              <a:gd name="connsiteY4" fmla="*/ 1023979 h 1023980"/>
              <a:gd name="connsiteX0" fmla="*/ 0 w 5226353"/>
              <a:gd name="connsiteY0" fmla="*/ 1023977 h 1023982"/>
              <a:gd name="connsiteX1" fmla="*/ 77248 w 5226353"/>
              <a:gd name="connsiteY1" fmla="*/ -1 h 1023982"/>
              <a:gd name="connsiteX2" fmla="*/ 5196691 w 5226353"/>
              <a:gd name="connsiteY2" fmla="*/ 0 h 1023982"/>
              <a:gd name="connsiteX3" fmla="*/ 5226353 w 5226353"/>
              <a:gd name="connsiteY3" fmla="*/ 1023982 h 1023982"/>
              <a:gd name="connsiteX4" fmla="*/ 0 w 5226353"/>
              <a:gd name="connsiteY4" fmla="*/ 1023977 h 1023982"/>
              <a:gd name="connsiteX0" fmla="*/ 0 w 5226353"/>
              <a:gd name="connsiteY0" fmla="*/ 1023977 h 1023982"/>
              <a:gd name="connsiteX1" fmla="*/ 128010 w 5226353"/>
              <a:gd name="connsiteY1" fmla="*/ 0 h 1023982"/>
              <a:gd name="connsiteX2" fmla="*/ 5196691 w 5226353"/>
              <a:gd name="connsiteY2" fmla="*/ 0 h 1023982"/>
              <a:gd name="connsiteX3" fmla="*/ 5226353 w 5226353"/>
              <a:gd name="connsiteY3" fmla="*/ 1023982 h 1023982"/>
              <a:gd name="connsiteX4" fmla="*/ 0 w 5226353"/>
              <a:gd name="connsiteY4" fmla="*/ 1023977 h 1023982"/>
              <a:gd name="connsiteX0" fmla="*/ 0 w 5243842"/>
              <a:gd name="connsiteY0" fmla="*/ 1023977 h 1023982"/>
              <a:gd name="connsiteX1" fmla="*/ 128010 w 5243842"/>
              <a:gd name="connsiteY1" fmla="*/ 0 h 1023982"/>
              <a:gd name="connsiteX2" fmla="*/ 5243842 w 5243842"/>
              <a:gd name="connsiteY2" fmla="*/ 0 h 1023982"/>
              <a:gd name="connsiteX3" fmla="*/ 5226353 w 5243842"/>
              <a:gd name="connsiteY3" fmla="*/ 1023982 h 1023982"/>
              <a:gd name="connsiteX4" fmla="*/ 0 w 5243842"/>
              <a:gd name="connsiteY4" fmla="*/ 1023977 h 1023982"/>
              <a:gd name="connsiteX0" fmla="*/ 0 w 5243842"/>
              <a:gd name="connsiteY0" fmla="*/ 1023977 h 1023982"/>
              <a:gd name="connsiteX1" fmla="*/ 128010 w 5243842"/>
              <a:gd name="connsiteY1" fmla="*/ 0 h 1023982"/>
              <a:gd name="connsiteX2" fmla="*/ 5243842 w 5243842"/>
              <a:gd name="connsiteY2" fmla="*/ 0 h 1023982"/>
              <a:gd name="connsiteX3" fmla="*/ 5226353 w 5243842"/>
              <a:gd name="connsiteY3" fmla="*/ 1023982 h 1023982"/>
              <a:gd name="connsiteX4" fmla="*/ 0 w 5243842"/>
              <a:gd name="connsiteY4" fmla="*/ 1023977 h 1023982"/>
              <a:gd name="connsiteX0" fmla="*/ 0 w 5243842"/>
              <a:gd name="connsiteY0" fmla="*/ 1023977 h 1023982"/>
              <a:gd name="connsiteX1" fmla="*/ 128010 w 5243842"/>
              <a:gd name="connsiteY1" fmla="*/ 0 h 1023982"/>
              <a:gd name="connsiteX2" fmla="*/ 5243842 w 5243842"/>
              <a:gd name="connsiteY2" fmla="*/ 0 h 1023982"/>
              <a:gd name="connsiteX3" fmla="*/ 5226353 w 5243842"/>
              <a:gd name="connsiteY3" fmla="*/ 1023982 h 1023982"/>
              <a:gd name="connsiteX4" fmla="*/ 0 w 5243842"/>
              <a:gd name="connsiteY4" fmla="*/ 1023977 h 1023982"/>
              <a:gd name="connsiteX0" fmla="*/ 0 w 5226353"/>
              <a:gd name="connsiteY0" fmla="*/ 1023977 h 1023982"/>
              <a:gd name="connsiteX1" fmla="*/ 128010 w 5226353"/>
              <a:gd name="connsiteY1" fmla="*/ 0 h 1023982"/>
              <a:gd name="connsiteX2" fmla="*/ 5166594 w 5226353"/>
              <a:gd name="connsiteY2" fmla="*/ 0 h 1023982"/>
              <a:gd name="connsiteX3" fmla="*/ 5226353 w 5226353"/>
              <a:gd name="connsiteY3" fmla="*/ 1023982 h 1023982"/>
              <a:gd name="connsiteX4" fmla="*/ 0 w 5226353"/>
              <a:gd name="connsiteY4" fmla="*/ 1023977 h 1023982"/>
              <a:gd name="connsiteX0" fmla="*/ 0 w 5226353"/>
              <a:gd name="connsiteY0" fmla="*/ 1023977 h 1023982"/>
              <a:gd name="connsiteX1" fmla="*/ 128010 w 5226353"/>
              <a:gd name="connsiteY1" fmla="*/ 0 h 1023982"/>
              <a:gd name="connsiteX2" fmla="*/ 5166595 w 5226353"/>
              <a:gd name="connsiteY2" fmla="*/ 0 h 1023982"/>
              <a:gd name="connsiteX3" fmla="*/ 5226353 w 5226353"/>
              <a:gd name="connsiteY3" fmla="*/ 1023982 h 1023982"/>
              <a:gd name="connsiteX4" fmla="*/ 0 w 5226353"/>
              <a:gd name="connsiteY4" fmla="*/ 1023977 h 1023982"/>
              <a:gd name="connsiteX0" fmla="*/ 0 w 5226353"/>
              <a:gd name="connsiteY0" fmla="*/ 1023977 h 1023982"/>
              <a:gd name="connsiteX1" fmla="*/ 128010 w 5226353"/>
              <a:gd name="connsiteY1" fmla="*/ 0 h 1023982"/>
              <a:gd name="connsiteX2" fmla="*/ 5166595 w 5226353"/>
              <a:gd name="connsiteY2" fmla="*/ 0 h 1023982"/>
              <a:gd name="connsiteX3" fmla="*/ 5226353 w 5226353"/>
              <a:gd name="connsiteY3" fmla="*/ 1023982 h 1023982"/>
              <a:gd name="connsiteX4" fmla="*/ 0 w 5226353"/>
              <a:gd name="connsiteY4" fmla="*/ 1023977 h 1023982"/>
              <a:gd name="connsiteX0" fmla="*/ 0 w 5186891"/>
              <a:gd name="connsiteY0" fmla="*/ 1023977 h 1023976"/>
              <a:gd name="connsiteX1" fmla="*/ 128010 w 5186891"/>
              <a:gd name="connsiteY1" fmla="*/ 0 h 1023976"/>
              <a:gd name="connsiteX2" fmla="*/ 5166595 w 5186891"/>
              <a:gd name="connsiteY2" fmla="*/ 0 h 1023976"/>
              <a:gd name="connsiteX3" fmla="*/ 5186891 w 5186891"/>
              <a:gd name="connsiteY3" fmla="*/ 995538 h 1023976"/>
              <a:gd name="connsiteX4" fmla="*/ 0 w 5186891"/>
              <a:gd name="connsiteY4" fmla="*/ 1023977 h 1023976"/>
              <a:gd name="connsiteX0" fmla="*/ 0 w 5186891"/>
              <a:gd name="connsiteY0" fmla="*/ 1023977 h 1023978"/>
              <a:gd name="connsiteX1" fmla="*/ 128010 w 5186891"/>
              <a:gd name="connsiteY1" fmla="*/ 0 h 1023978"/>
              <a:gd name="connsiteX2" fmla="*/ 5110482 w 5186891"/>
              <a:gd name="connsiteY2" fmla="*/ 1 h 1023978"/>
              <a:gd name="connsiteX3" fmla="*/ 5186891 w 5186891"/>
              <a:gd name="connsiteY3" fmla="*/ 995538 h 1023978"/>
              <a:gd name="connsiteX4" fmla="*/ 0 w 5186891"/>
              <a:gd name="connsiteY4" fmla="*/ 1023977 h 1023978"/>
              <a:gd name="connsiteX0" fmla="*/ 0 w 5143443"/>
              <a:gd name="connsiteY0" fmla="*/ 1023977 h 1023976"/>
              <a:gd name="connsiteX1" fmla="*/ 128010 w 5143443"/>
              <a:gd name="connsiteY1" fmla="*/ 0 h 1023976"/>
              <a:gd name="connsiteX2" fmla="*/ 5110482 w 5143443"/>
              <a:gd name="connsiteY2" fmla="*/ 1 h 1023976"/>
              <a:gd name="connsiteX3" fmla="*/ 5143443 w 5143443"/>
              <a:gd name="connsiteY3" fmla="*/ 995534 h 1023976"/>
              <a:gd name="connsiteX4" fmla="*/ 0 w 5143443"/>
              <a:gd name="connsiteY4" fmla="*/ 1023977 h 1023976"/>
              <a:gd name="connsiteX0" fmla="*/ 0 w 5143443"/>
              <a:gd name="connsiteY0" fmla="*/ 1023975 h 1023976"/>
              <a:gd name="connsiteX1" fmla="*/ 120925 w 5143443"/>
              <a:gd name="connsiteY1" fmla="*/ -1 h 1023976"/>
              <a:gd name="connsiteX2" fmla="*/ 5110482 w 5143443"/>
              <a:gd name="connsiteY2" fmla="*/ -1 h 1023976"/>
              <a:gd name="connsiteX3" fmla="*/ 5143443 w 5143443"/>
              <a:gd name="connsiteY3" fmla="*/ 995532 h 1023976"/>
              <a:gd name="connsiteX4" fmla="*/ 0 w 5143443"/>
              <a:gd name="connsiteY4" fmla="*/ 1023975 h 1023976"/>
              <a:gd name="connsiteX0" fmla="*/ 0 w 5143443"/>
              <a:gd name="connsiteY0" fmla="*/ 1023979 h 1023978"/>
              <a:gd name="connsiteX1" fmla="*/ 62055 w 5143443"/>
              <a:gd name="connsiteY1" fmla="*/ 1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43443"/>
              <a:gd name="connsiteY0" fmla="*/ 1023977 h 1023978"/>
              <a:gd name="connsiteX1" fmla="*/ 62055 w 5143443"/>
              <a:gd name="connsiteY1" fmla="*/ 0 h 1023978"/>
              <a:gd name="connsiteX2" fmla="*/ 5110482 w 5143443"/>
              <a:gd name="connsiteY2" fmla="*/ 1 h 1023978"/>
              <a:gd name="connsiteX3" fmla="*/ 5143443 w 5143443"/>
              <a:gd name="connsiteY3" fmla="*/ 995534 h 1023978"/>
              <a:gd name="connsiteX4" fmla="*/ 0 w 5143443"/>
              <a:gd name="connsiteY4" fmla="*/ 1023977 h 1023978"/>
              <a:gd name="connsiteX0" fmla="*/ 0 w 5143443"/>
              <a:gd name="connsiteY0" fmla="*/ 1023979 h 1023978"/>
              <a:gd name="connsiteX1" fmla="*/ 138154 w 5143443"/>
              <a:gd name="connsiteY1" fmla="*/ 0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43443"/>
              <a:gd name="connsiteY0" fmla="*/ 1023977 h 1023978"/>
              <a:gd name="connsiteX1" fmla="*/ 138154 w 5143443"/>
              <a:gd name="connsiteY1" fmla="*/ 0 h 1023978"/>
              <a:gd name="connsiteX2" fmla="*/ 5110482 w 5143443"/>
              <a:gd name="connsiteY2" fmla="*/ 1 h 1023978"/>
              <a:gd name="connsiteX3" fmla="*/ 5143443 w 5143443"/>
              <a:gd name="connsiteY3" fmla="*/ 995534 h 1023978"/>
              <a:gd name="connsiteX4" fmla="*/ 0 w 5143443"/>
              <a:gd name="connsiteY4" fmla="*/ 1023977 h 1023978"/>
              <a:gd name="connsiteX0" fmla="*/ 0 w 5143443"/>
              <a:gd name="connsiteY0" fmla="*/ 1023979 h 1023978"/>
              <a:gd name="connsiteX1" fmla="*/ 138154 w 5143443"/>
              <a:gd name="connsiteY1" fmla="*/ 0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43443"/>
              <a:gd name="connsiteY0" fmla="*/ 1023977 h 1023978"/>
              <a:gd name="connsiteX1" fmla="*/ 138154 w 5143443"/>
              <a:gd name="connsiteY1" fmla="*/ 0 h 1023978"/>
              <a:gd name="connsiteX2" fmla="*/ 5110482 w 5143443"/>
              <a:gd name="connsiteY2" fmla="*/ 1 h 1023978"/>
              <a:gd name="connsiteX3" fmla="*/ 5143443 w 5143443"/>
              <a:gd name="connsiteY3" fmla="*/ 995534 h 1023978"/>
              <a:gd name="connsiteX4" fmla="*/ 0 w 5143443"/>
              <a:gd name="connsiteY4" fmla="*/ 1023977 h 1023978"/>
              <a:gd name="connsiteX0" fmla="*/ 0 w 5143443"/>
              <a:gd name="connsiteY0" fmla="*/ 1023979 h 1023978"/>
              <a:gd name="connsiteX1" fmla="*/ 138154 w 5143443"/>
              <a:gd name="connsiteY1" fmla="*/ 0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43443"/>
              <a:gd name="connsiteY0" fmla="*/ 1023977 h 1023978"/>
              <a:gd name="connsiteX1" fmla="*/ 138154 w 5143443"/>
              <a:gd name="connsiteY1" fmla="*/ 0 h 1023978"/>
              <a:gd name="connsiteX2" fmla="*/ 5110482 w 5143443"/>
              <a:gd name="connsiteY2" fmla="*/ 1 h 1023978"/>
              <a:gd name="connsiteX3" fmla="*/ 5143443 w 5143443"/>
              <a:gd name="connsiteY3" fmla="*/ 995534 h 1023978"/>
              <a:gd name="connsiteX4" fmla="*/ 0 w 5143443"/>
              <a:gd name="connsiteY4" fmla="*/ 1023977 h 1023978"/>
              <a:gd name="connsiteX0" fmla="*/ 0 w 5143443"/>
              <a:gd name="connsiteY0" fmla="*/ 1023979 h 1023978"/>
              <a:gd name="connsiteX1" fmla="*/ 62055 w 5143443"/>
              <a:gd name="connsiteY1" fmla="*/ 0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43443"/>
              <a:gd name="connsiteY0" fmla="*/ 1023977 h 1023978"/>
              <a:gd name="connsiteX1" fmla="*/ 62055 w 5143443"/>
              <a:gd name="connsiteY1" fmla="*/ 0 h 1023978"/>
              <a:gd name="connsiteX2" fmla="*/ 5110482 w 5143443"/>
              <a:gd name="connsiteY2" fmla="*/ 1 h 1023978"/>
              <a:gd name="connsiteX3" fmla="*/ 5143443 w 5143443"/>
              <a:gd name="connsiteY3" fmla="*/ 995534 h 1023978"/>
              <a:gd name="connsiteX4" fmla="*/ 0 w 5143443"/>
              <a:gd name="connsiteY4" fmla="*/ 1023977 h 1023978"/>
              <a:gd name="connsiteX0" fmla="*/ 0 w 5143443"/>
              <a:gd name="connsiteY0" fmla="*/ 1023979 h 1023978"/>
              <a:gd name="connsiteX1" fmla="*/ 138154 w 5143443"/>
              <a:gd name="connsiteY1" fmla="*/ 0 h 1023978"/>
              <a:gd name="connsiteX2" fmla="*/ 5110482 w 5143443"/>
              <a:gd name="connsiteY2" fmla="*/ 3 h 1023978"/>
              <a:gd name="connsiteX3" fmla="*/ 5143443 w 5143443"/>
              <a:gd name="connsiteY3" fmla="*/ 995536 h 1023978"/>
              <a:gd name="connsiteX4" fmla="*/ 0 w 5143443"/>
              <a:gd name="connsiteY4" fmla="*/ 1023979 h 1023978"/>
              <a:gd name="connsiteX0" fmla="*/ 0 w 5136370"/>
              <a:gd name="connsiteY0" fmla="*/ 995536 h 995536"/>
              <a:gd name="connsiteX1" fmla="*/ 131081 w 5136370"/>
              <a:gd name="connsiteY1" fmla="*/ 0 h 995536"/>
              <a:gd name="connsiteX2" fmla="*/ 5103409 w 5136370"/>
              <a:gd name="connsiteY2" fmla="*/ 3 h 995536"/>
              <a:gd name="connsiteX3" fmla="*/ 5136370 w 5136370"/>
              <a:gd name="connsiteY3" fmla="*/ 995536 h 995536"/>
              <a:gd name="connsiteX4" fmla="*/ 0 w 5136370"/>
              <a:gd name="connsiteY4" fmla="*/ 995536 h 995536"/>
              <a:gd name="connsiteX0" fmla="*/ 0 w 5060272"/>
              <a:gd name="connsiteY0" fmla="*/ 995537 h 995538"/>
              <a:gd name="connsiteX1" fmla="*/ 54983 w 5060272"/>
              <a:gd name="connsiteY1" fmla="*/ 0 h 995538"/>
              <a:gd name="connsiteX2" fmla="*/ 5027311 w 5060272"/>
              <a:gd name="connsiteY2" fmla="*/ 3 h 995538"/>
              <a:gd name="connsiteX3" fmla="*/ 5060272 w 5060272"/>
              <a:gd name="connsiteY3" fmla="*/ 995536 h 995538"/>
              <a:gd name="connsiteX4" fmla="*/ 0 w 5060272"/>
              <a:gd name="connsiteY4" fmla="*/ 995537 h 995538"/>
              <a:gd name="connsiteX0" fmla="*/ 0 w 5060272"/>
              <a:gd name="connsiteY0" fmla="*/ 995537 h 995536"/>
              <a:gd name="connsiteX1" fmla="*/ 54983 w 5060272"/>
              <a:gd name="connsiteY1" fmla="*/ 0 h 995536"/>
              <a:gd name="connsiteX2" fmla="*/ 5038355 w 5060272"/>
              <a:gd name="connsiteY2" fmla="*/ 3 h 995536"/>
              <a:gd name="connsiteX3" fmla="*/ 5060272 w 5060272"/>
              <a:gd name="connsiteY3" fmla="*/ 995536 h 995536"/>
              <a:gd name="connsiteX4" fmla="*/ 0 w 5060272"/>
              <a:gd name="connsiteY4" fmla="*/ 995537 h 995536"/>
              <a:gd name="connsiteX0" fmla="*/ 0 w 5114453"/>
              <a:gd name="connsiteY0" fmla="*/ 995537 h 995538"/>
              <a:gd name="connsiteX1" fmla="*/ 54983 w 5114453"/>
              <a:gd name="connsiteY1" fmla="*/ 0 h 995538"/>
              <a:gd name="connsiteX2" fmla="*/ 5038355 w 5114453"/>
              <a:gd name="connsiteY2" fmla="*/ 3 h 995538"/>
              <a:gd name="connsiteX3" fmla="*/ 5114453 w 5114453"/>
              <a:gd name="connsiteY3" fmla="*/ 995538 h 995538"/>
              <a:gd name="connsiteX4" fmla="*/ 0 w 5114453"/>
              <a:gd name="connsiteY4" fmla="*/ 995537 h 995538"/>
              <a:gd name="connsiteX0" fmla="*/ 0 w 5114453"/>
              <a:gd name="connsiteY0" fmla="*/ 995537 h 995538"/>
              <a:gd name="connsiteX1" fmla="*/ 54983 w 5114453"/>
              <a:gd name="connsiteY1" fmla="*/ 0 h 995538"/>
              <a:gd name="connsiteX2" fmla="*/ 5038354 w 5114453"/>
              <a:gd name="connsiteY2" fmla="*/ 2 h 995538"/>
              <a:gd name="connsiteX3" fmla="*/ 5114453 w 5114453"/>
              <a:gd name="connsiteY3" fmla="*/ 995538 h 995538"/>
              <a:gd name="connsiteX4" fmla="*/ 0 w 5114453"/>
              <a:gd name="connsiteY4" fmla="*/ 995537 h 995538"/>
              <a:gd name="connsiteX0" fmla="*/ 0 w 5114453"/>
              <a:gd name="connsiteY0" fmla="*/ 995537 h 995538"/>
              <a:gd name="connsiteX1" fmla="*/ 54983 w 5114453"/>
              <a:gd name="connsiteY1" fmla="*/ 0 h 995538"/>
              <a:gd name="connsiteX2" fmla="*/ 5038354 w 5114453"/>
              <a:gd name="connsiteY2" fmla="*/ 2 h 995538"/>
              <a:gd name="connsiteX3" fmla="*/ 5114453 w 5114453"/>
              <a:gd name="connsiteY3" fmla="*/ 995538 h 995538"/>
              <a:gd name="connsiteX4" fmla="*/ 0 w 5114453"/>
              <a:gd name="connsiteY4" fmla="*/ 995537 h 995538"/>
              <a:gd name="connsiteX0" fmla="*/ 0 w 5088282"/>
              <a:gd name="connsiteY0" fmla="*/ 995537 h 995536"/>
              <a:gd name="connsiteX1" fmla="*/ 54983 w 5088282"/>
              <a:gd name="connsiteY1" fmla="*/ 0 h 995536"/>
              <a:gd name="connsiteX2" fmla="*/ 5038354 w 5088282"/>
              <a:gd name="connsiteY2" fmla="*/ 2 h 995536"/>
              <a:gd name="connsiteX3" fmla="*/ 5088282 w 5088282"/>
              <a:gd name="connsiteY3" fmla="*/ 967886 h 995536"/>
              <a:gd name="connsiteX4" fmla="*/ 0 w 5088282"/>
              <a:gd name="connsiteY4" fmla="*/ 995537 h 995536"/>
              <a:gd name="connsiteX0" fmla="*/ 0 w 5088282"/>
              <a:gd name="connsiteY0" fmla="*/ 995537 h 995538"/>
              <a:gd name="connsiteX1" fmla="*/ 54983 w 5088282"/>
              <a:gd name="connsiteY1" fmla="*/ 0 h 995538"/>
              <a:gd name="connsiteX2" fmla="*/ 5038354 w 5088282"/>
              <a:gd name="connsiteY2" fmla="*/ 2 h 995538"/>
              <a:gd name="connsiteX3" fmla="*/ 5088282 w 5088282"/>
              <a:gd name="connsiteY3" fmla="*/ 871097 h 995538"/>
              <a:gd name="connsiteX4" fmla="*/ 0 w 5088282"/>
              <a:gd name="connsiteY4" fmla="*/ 995537 h 995538"/>
              <a:gd name="connsiteX0" fmla="*/ 0 w 5038354"/>
              <a:gd name="connsiteY0" fmla="*/ 995537 h 995536"/>
              <a:gd name="connsiteX1" fmla="*/ 54983 w 5038354"/>
              <a:gd name="connsiteY1" fmla="*/ 0 h 995536"/>
              <a:gd name="connsiteX2" fmla="*/ 5038354 w 5038354"/>
              <a:gd name="connsiteY2" fmla="*/ 2 h 995536"/>
              <a:gd name="connsiteX3" fmla="*/ 5012445 w 5038354"/>
              <a:gd name="connsiteY3" fmla="*/ 871093 h 995536"/>
              <a:gd name="connsiteX4" fmla="*/ 0 w 5038354"/>
              <a:gd name="connsiteY4" fmla="*/ 995537 h 995536"/>
              <a:gd name="connsiteX0" fmla="*/ 0 w 5038354"/>
              <a:gd name="connsiteY0" fmla="*/ 995537 h 995538"/>
              <a:gd name="connsiteX1" fmla="*/ 54983 w 5038354"/>
              <a:gd name="connsiteY1" fmla="*/ 0 h 995538"/>
              <a:gd name="connsiteX2" fmla="*/ 5038354 w 5038354"/>
              <a:gd name="connsiteY2" fmla="*/ 2 h 995538"/>
              <a:gd name="connsiteX3" fmla="*/ 5012445 w 5038354"/>
              <a:gd name="connsiteY3" fmla="*/ 871093 h 995538"/>
              <a:gd name="connsiteX4" fmla="*/ 0 w 5038354"/>
              <a:gd name="connsiteY4" fmla="*/ 995537 h 995538"/>
              <a:gd name="connsiteX0" fmla="*/ 0 w 5088283"/>
              <a:gd name="connsiteY0" fmla="*/ 995537 h 995536"/>
              <a:gd name="connsiteX1" fmla="*/ 54983 w 5088283"/>
              <a:gd name="connsiteY1" fmla="*/ 0 h 995536"/>
              <a:gd name="connsiteX2" fmla="*/ 5038354 w 5088283"/>
              <a:gd name="connsiteY2" fmla="*/ 2 h 995536"/>
              <a:gd name="connsiteX3" fmla="*/ 5088283 w 5088283"/>
              <a:gd name="connsiteY3" fmla="*/ 871097 h 995536"/>
              <a:gd name="connsiteX4" fmla="*/ 0 w 5088283"/>
              <a:gd name="connsiteY4" fmla="*/ 995537 h 995536"/>
              <a:gd name="connsiteX0" fmla="*/ 0 w 5088283"/>
              <a:gd name="connsiteY0" fmla="*/ 1028909 h 1028910"/>
              <a:gd name="connsiteX1" fmla="*/ 54983 w 5088283"/>
              <a:gd name="connsiteY1" fmla="*/ 33372 h 1028910"/>
              <a:gd name="connsiteX2" fmla="*/ 5038354 w 5088283"/>
              <a:gd name="connsiteY2" fmla="*/ 33374 h 1028910"/>
              <a:gd name="connsiteX3" fmla="*/ 5088283 w 5088283"/>
              <a:gd name="connsiteY3" fmla="*/ 904469 h 1028910"/>
              <a:gd name="connsiteX4" fmla="*/ 0 w 5088283"/>
              <a:gd name="connsiteY4" fmla="*/ 1028909 h 1028910"/>
              <a:gd name="connsiteX0" fmla="*/ 0 w 5088282"/>
              <a:gd name="connsiteY0" fmla="*/ 1028911 h 1028910"/>
              <a:gd name="connsiteX1" fmla="*/ 54983 w 5088282"/>
              <a:gd name="connsiteY1" fmla="*/ 33374 h 1028910"/>
              <a:gd name="connsiteX2" fmla="*/ 5038354 w 5088282"/>
              <a:gd name="connsiteY2" fmla="*/ 33376 h 1028910"/>
              <a:gd name="connsiteX3" fmla="*/ 5088282 w 5088282"/>
              <a:gd name="connsiteY3" fmla="*/ 904469 h 1028910"/>
              <a:gd name="connsiteX4" fmla="*/ 0 w 5088282"/>
              <a:gd name="connsiteY4" fmla="*/ 1028911 h 1028910"/>
              <a:gd name="connsiteX0" fmla="*/ 0 w 5088282"/>
              <a:gd name="connsiteY0" fmla="*/ 1028908 h 1028908"/>
              <a:gd name="connsiteX1" fmla="*/ 54983 w 5088282"/>
              <a:gd name="connsiteY1" fmla="*/ 33371 h 1028908"/>
              <a:gd name="connsiteX2" fmla="*/ 5038354 w 5088282"/>
              <a:gd name="connsiteY2" fmla="*/ 33373 h 1028908"/>
              <a:gd name="connsiteX3" fmla="*/ 5088282 w 5088282"/>
              <a:gd name="connsiteY3" fmla="*/ 904469 h 1028908"/>
              <a:gd name="connsiteX4" fmla="*/ 0 w 5088282"/>
              <a:gd name="connsiteY4" fmla="*/ 1028908 h 1028908"/>
              <a:gd name="connsiteX0" fmla="*/ 0 w 5088283"/>
              <a:gd name="connsiteY0" fmla="*/ 1028911 h 1028911"/>
              <a:gd name="connsiteX1" fmla="*/ 54983 w 5088283"/>
              <a:gd name="connsiteY1" fmla="*/ 33374 h 1028911"/>
              <a:gd name="connsiteX2" fmla="*/ 5038354 w 5088283"/>
              <a:gd name="connsiteY2" fmla="*/ 33376 h 1028911"/>
              <a:gd name="connsiteX3" fmla="*/ 5088283 w 5088283"/>
              <a:gd name="connsiteY3" fmla="*/ 904468 h 1028911"/>
              <a:gd name="connsiteX4" fmla="*/ 0 w 5088283"/>
              <a:gd name="connsiteY4" fmla="*/ 1028911 h 1028911"/>
              <a:gd name="connsiteX0" fmla="*/ 0 w 5081085"/>
              <a:gd name="connsiteY0" fmla="*/ 1028912 h 1028911"/>
              <a:gd name="connsiteX1" fmla="*/ 47785 w 5081085"/>
              <a:gd name="connsiteY1" fmla="*/ 33376 h 1028911"/>
              <a:gd name="connsiteX2" fmla="*/ 5031156 w 5081085"/>
              <a:gd name="connsiteY2" fmla="*/ 33378 h 1028911"/>
              <a:gd name="connsiteX3" fmla="*/ 5081085 w 5081085"/>
              <a:gd name="connsiteY3" fmla="*/ 904470 h 1028911"/>
              <a:gd name="connsiteX4" fmla="*/ 0 w 5081085"/>
              <a:gd name="connsiteY4" fmla="*/ 1028912 h 1028911"/>
              <a:gd name="connsiteX0" fmla="*/ 0 w 5156922"/>
              <a:gd name="connsiteY0" fmla="*/ 1028911 h 1028911"/>
              <a:gd name="connsiteX1" fmla="*/ 123622 w 5156922"/>
              <a:gd name="connsiteY1" fmla="*/ 33374 h 1028911"/>
              <a:gd name="connsiteX2" fmla="*/ 5106993 w 5156922"/>
              <a:gd name="connsiteY2" fmla="*/ 33376 h 1028911"/>
              <a:gd name="connsiteX3" fmla="*/ 5156922 w 5156922"/>
              <a:gd name="connsiteY3" fmla="*/ 904468 h 1028911"/>
              <a:gd name="connsiteX4" fmla="*/ 0 w 5156922"/>
              <a:gd name="connsiteY4" fmla="*/ 1028911 h 1028911"/>
              <a:gd name="connsiteX0" fmla="*/ 0 w 5156922"/>
              <a:gd name="connsiteY0" fmla="*/ 1028908 h 1028908"/>
              <a:gd name="connsiteX1" fmla="*/ 123622 w 5156922"/>
              <a:gd name="connsiteY1" fmla="*/ 33371 h 1028908"/>
              <a:gd name="connsiteX2" fmla="*/ 5106993 w 5156922"/>
              <a:gd name="connsiteY2" fmla="*/ 33373 h 1028908"/>
              <a:gd name="connsiteX3" fmla="*/ 5156922 w 5156922"/>
              <a:gd name="connsiteY3" fmla="*/ 904469 h 1028908"/>
              <a:gd name="connsiteX4" fmla="*/ 0 w 5156922"/>
              <a:gd name="connsiteY4" fmla="*/ 1028908 h 1028908"/>
              <a:gd name="connsiteX0" fmla="*/ 0 w 5106993"/>
              <a:gd name="connsiteY0" fmla="*/ 1028908 h 1028908"/>
              <a:gd name="connsiteX1" fmla="*/ 123622 w 5106993"/>
              <a:gd name="connsiteY1" fmla="*/ 33371 h 1028908"/>
              <a:gd name="connsiteX2" fmla="*/ 5106993 w 5106993"/>
              <a:gd name="connsiteY2" fmla="*/ 33373 h 1028908"/>
              <a:gd name="connsiteX3" fmla="*/ 5081084 w 5106993"/>
              <a:gd name="connsiteY3" fmla="*/ 904469 h 1028908"/>
              <a:gd name="connsiteX4" fmla="*/ 0 w 5106993"/>
              <a:gd name="connsiteY4" fmla="*/ 1028908 h 1028908"/>
              <a:gd name="connsiteX0" fmla="*/ 0 w 5106993"/>
              <a:gd name="connsiteY0" fmla="*/ 1022444 h 1022444"/>
              <a:gd name="connsiteX1" fmla="*/ 123622 w 5106993"/>
              <a:gd name="connsiteY1" fmla="*/ 26907 h 1022444"/>
              <a:gd name="connsiteX2" fmla="*/ 5106993 w 5106993"/>
              <a:gd name="connsiteY2" fmla="*/ 26909 h 1022444"/>
              <a:gd name="connsiteX3" fmla="*/ 5081084 w 5106993"/>
              <a:gd name="connsiteY3" fmla="*/ 898005 h 1022444"/>
              <a:gd name="connsiteX4" fmla="*/ 0 w 5106993"/>
              <a:gd name="connsiteY4" fmla="*/ 1022444 h 1022444"/>
              <a:gd name="connsiteX0" fmla="*/ 0 w 5177750"/>
              <a:gd name="connsiteY0" fmla="*/ 1022446 h 1022446"/>
              <a:gd name="connsiteX1" fmla="*/ 123622 w 5177750"/>
              <a:gd name="connsiteY1" fmla="*/ 26909 h 1022446"/>
              <a:gd name="connsiteX2" fmla="*/ 5106993 w 5177750"/>
              <a:gd name="connsiteY2" fmla="*/ 26911 h 1022446"/>
              <a:gd name="connsiteX3" fmla="*/ 5156922 w 5177750"/>
              <a:gd name="connsiteY3" fmla="*/ 898007 h 1022446"/>
              <a:gd name="connsiteX4" fmla="*/ 0 w 5177750"/>
              <a:gd name="connsiteY4" fmla="*/ 1022446 h 1022446"/>
              <a:gd name="connsiteX0" fmla="*/ 0 w 5156922"/>
              <a:gd name="connsiteY0" fmla="*/ 1051384 h 1051384"/>
              <a:gd name="connsiteX1" fmla="*/ 123622 w 5156922"/>
              <a:gd name="connsiteY1" fmla="*/ 55847 h 1051384"/>
              <a:gd name="connsiteX2" fmla="*/ 5106993 w 5156922"/>
              <a:gd name="connsiteY2" fmla="*/ 55849 h 1051384"/>
              <a:gd name="connsiteX3" fmla="*/ 5156922 w 5156922"/>
              <a:gd name="connsiteY3" fmla="*/ 926945 h 1051384"/>
              <a:gd name="connsiteX4" fmla="*/ 0 w 5156922"/>
              <a:gd name="connsiteY4" fmla="*/ 1051384 h 1051384"/>
              <a:gd name="connsiteX0" fmla="*/ 0 w 5156922"/>
              <a:gd name="connsiteY0" fmla="*/ 995537 h 995537"/>
              <a:gd name="connsiteX1" fmla="*/ 123622 w 5156922"/>
              <a:gd name="connsiteY1" fmla="*/ 0 h 995537"/>
              <a:gd name="connsiteX2" fmla="*/ 5106993 w 5156922"/>
              <a:gd name="connsiteY2" fmla="*/ 2 h 995537"/>
              <a:gd name="connsiteX3" fmla="*/ 5156922 w 5156922"/>
              <a:gd name="connsiteY3" fmla="*/ 871098 h 995537"/>
              <a:gd name="connsiteX4" fmla="*/ 0 w 5156922"/>
              <a:gd name="connsiteY4" fmla="*/ 995537 h 995537"/>
              <a:gd name="connsiteX0" fmla="*/ 0 w 5106993"/>
              <a:gd name="connsiteY0" fmla="*/ 995537 h 995537"/>
              <a:gd name="connsiteX1" fmla="*/ 123622 w 5106993"/>
              <a:gd name="connsiteY1" fmla="*/ 0 h 995537"/>
              <a:gd name="connsiteX2" fmla="*/ 5106993 w 5106993"/>
              <a:gd name="connsiteY2" fmla="*/ 2 h 995537"/>
              <a:gd name="connsiteX3" fmla="*/ 5081084 w 5106993"/>
              <a:gd name="connsiteY3" fmla="*/ 871098 h 995537"/>
              <a:gd name="connsiteX4" fmla="*/ 0 w 5106993"/>
              <a:gd name="connsiteY4" fmla="*/ 995537 h 995537"/>
              <a:gd name="connsiteX0" fmla="*/ 0 w 5156922"/>
              <a:gd name="connsiteY0" fmla="*/ 995537 h 995537"/>
              <a:gd name="connsiteX1" fmla="*/ 123622 w 5156922"/>
              <a:gd name="connsiteY1" fmla="*/ 0 h 995537"/>
              <a:gd name="connsiteX2" fmla="*/ 5106993 w 5156922"/>
              <a:gd name="connsiteY2" fmla="*/ 2 h 995537"/>
              <a:gd name="connsiteX3" fmla="*/ 5156922 w 5156922"/>
              <a:gd name="connsiteY3" fmla="*/ 871098 h 995537"/>
              <a:gd name="connsiteX4" fmla="*/ 0 w 5156922"/>
              <a:gd name="connsiteY4" fmla="*/ 995537 h 995537"/>
              <a:gd name="connsiteX0" fmla="*/ 0 w 5156922"/>
              <a:gd name="connsiteY0" fmla="*/ 995537 h 995537"/>
              <a:gd name="connsiteX1" fmla="*/ 123622 w 5156922"/>
              <a:gd name="connsiteY1" fmla="*/ 0 h 995537"/>
              <a:gd name="connsiteX2" fmla="*/ 5106993 w 5156922"/>
              <a:gd name="connsiteY2" fmla="*/ 2 h 995537"/>
              <a:gd name="connsiteX3" fmla="*/ 5156922 w 5156922"/>
              <a:gd name="connsiteY3" fmla="*/ 871098 h 995537"/>
              <a:gd name="connsiteX4" fmla="*/ 0 w 5156922"/>
              <a:gd name="connsiteY4" fmla="*/ 995537 h 995537"/>
              <a:gd name="connsiteX0" fmla="*/ 0 w 5156922"/>
              <a:gd name="connsiteY0" fmla="*/ 995537 h 995537"/>
              <a:gd name="connsiteX1" fmla="*/ 123622 w 5156922"/>
              <a:gd name="connsiteY1" fmla="*/ 0 h 995537"/>
              <a:gd name="connsiteX2" fmla="*/ 5070502 w 5156922"/>
              <a:gd name="connsiteY2" fmla="*/ 2 h 995537"/>
              <a:gd name="connsiteX3" fmla="*/ 5156922 w 5156922"/>
              <a:gd name="connsiteY3" fmla="*/ 871098 h 995537"/>
              <a:gd name="connsiteX4" fmla="*/ 0 w 5156922"/>
              <a:gd name="connsiteY4" fmla="*/ 995537 h 995537"/>
              <a:gd name="connsiteX0" fmla="*/ 0 w 5156922"/>
              <a:gd name="connsiteY0" fmla="*/ 995535 h 995535"/>
              <a:gd name="connsiteX1" fmla="*/ 65255 w 5156922"/>
              <a:gd name="connsiteY1" fmla="*/ 0 h 995535"/>
              <a:gd name="connsiteX2" fmla="*/ 5070502 w 5156922"/>
              <a:gd name="connsiteY2" fmla="*/ 0 h 995535"/>
              <a:gd name="connsiteX3" fmla="*/ 5156922 w 5156922"/>
              <a:gd name="connsiteY3" fmla="*/ 871096 h 995535"/>
              <a:gd name="connsiteX4" fmla="*/ 0 w 5156922"/>
              <a:gd name="connsiteY4" fmla="*/ 995535 h 995535"/>
              <a:gd name="connsiteX0" fmla="*/ 0 w 5125174"/>
              <a:gd name="connsiteY0" fmla="*/ 995535 h 995535"/>
              <a:gd name="connsiteX1" fmla="*/ 65255 w 5125174"/>
              <a:gd name="connsiteY1" fmla="*/ 0 h 995535"/>
              <a:gd name="connsiteX2" fmla="*/ 5070502 w 5125174"/>
              <a:gd name="connsiteY2" fmla="*/ 0 h 995535"/>
              <a:gd name="connsiteX3" fmla="*/ 5125174 w 5125174"/>
              <a:gd name="connsiteY3" fmla="*/ 871092 h 995535"/>
              <a:gd name="connsiteX4" fmla="*/ 0 w 5125174"/>
              <a:gd name="connsiteY4" fmla="*/ 995535 h 995535"/>
              <a:gd name="connsiteX0" fmla="*/ 0 w 5125174"/>
              <a:gd name="connsiteY0" fmla="*/ 1019648 h 1019648"/>
              <a:gd name="connsiteX1" fmla="*/ 65255 w 5125174"/>
              <a:gd name="connsiteY1" fmla="*/ 24113 h 1019648"/>
              <a:gd name="connsiteX2" fmla="*/ 5070502 w 5125174"/>
              <a:gd name="connsiteY2" fmla="*/ 24113 h 1019648"/>
              <a:gd name="connsiteX3" fmla="*/ 5125174 w 5125174"/>
              <a:gd name="connsiteY3" fmla="*/ 895205 h 1019648"/>
              <a:gd name="connsiteX4" fmla="*/ 0 w 5125174"/>
              <a:gd name="connsiteY4" fmla="*/ 1019648 h 1019648"/>
              <a:gd name="connsiteX0" fmla="*/ 0 w 5114592"/>
              <a:gd name="connsiteY0" fmla="*/ 1041622 h 1041622"/>
              <a:gd name="connsiteX1" fmla="*/ 65255 w 5114592"/>
              <a:gd name="connsiteY1" fmla="*/ 46087 h 1041622"/>
              <a:gd name="connsiteX2" fmla="*/ 5070502 w 5114592"/>
              <a:gd name="connsiteY2" fmla="*/ 46087 h 1041622"/>
              <a:gd name="connsiteX3" fmla="*/ 5114592 w 5114592"/>
              <a:gd name="connsiteY3" fmla="*/ 895205 h 1041622"/>
              <a:gd name="connsiteX4" fmla="*/ 0 w 5114592"/>
              <a:gd name="connsiteY4" fmla="*/ 1041622 h 1041622"/>
              <a:gd name="connsiteX0" fmla="*/ 0 w 5114593"/>
              <a:gd name="connsiteY0" fmla="*/ 1041627 h 1041627"/>
              <a:gd name="connsiteX1" fmla="*/ 65255 w 5114593"/>
              <a:gd name="connsiteY1" fmla="*/ 46092 h 1041627"/>
              <a:gd name="connsiteX2" fmla="*/ 5070502 w 5114593"/>
              <a:gd name="connsiteY2" fmla="*/ 46092 h 1041627"/>
              <a:gd name="connsiteX3" fmla="*/ 5114593 w 5114593"/>
              <a:gd name="connsiteY3" fmla="*/ 895206 h 1041627"/>
              <a:gd name="connsiteX4" fmla="*/ 0 w 5114593"/>
              <a:gd name="connsiteY4" fmla="*/ 1041627 h 1041627"/>
              <a:gd name="connsiteX0" fmla="*/ 0 w 5087145"/>
              <a:gd name="connsiteY0" fmla="*/ 1041624 h 1041624"/>
              <a:gd name="connsiteX1" fmla="*/ 65255 w 5087145"/>
              <a:gd name="connsiteY1" fmla="*/ 46089 h 1041624"/>
              <a:gd name="connsiteX2" fmla="*/ 5070502 w 5087145"/>
              <a:gd name="connsiteY2" fmla="*/ 46089 h 1041624"/>
              <a:gd name="connsiteX3" fmla="*/ 5038755 w 5087145"/>
              <a:gd name="connsiteY3" fmla="*/ 895205 h 1041624"/>
              <a:gd name="connsiteX4" fmla="*/ 0 w 5087145"/>
              <a:gd name="connsiteY4" fmla="*/ 1041624 h 1041624"/>
              <a:gd name="connsiteX0" fmla="*/ 0 w 5070502"/>
              <a:gd name="connsiteY0" fmla="*/ 995535 h 995535"/>
              <a:gd name="connsiteX1" fmla="*/ 65255 w 5070502"/>
              <a:gd name="connsiteY1" fmla="*/ 0 h 995535"/>
              <a:gd name="connsiteX2" fmla="*/ 5070502 w 5070502"/>
              <a:gd name="connsiteY2" fmla="*/ 0 h 995535"/>
              <a:gd name="connsiteX3" fmla="*/ 5038755 w 5070502"/>
              <a:gd name="connsiteY3" fmla="*/ 849116 h 995535"/>
              <a:gd name="connsiteX4" fmla="*/ 0 w 5070502"/>
              <a:gd name="connsiteY4" fmla="*/ 995535 h 995535"/>
              <a:gd name="connsiteX0" fmla="*/ 0 w 5077555"/>
              <a:gd name="connsiteY0" fmla="*/ 995535 h 995535"/>
              <a:gd name="connsiteX1" fmla="*/ 65255 w 5077555"/>
              <a:gd name="connsiteY1" fmla="*/ 0 h 995535"/>
              <a:gd name="connsiteX2" fmla="*/ 5070502 w 5077555"/>
              <a:gd name="connsiteY2" fmla="*/ 0 h 995535"/>
              <a:gd name="connsiteX3" fmla="*/ 5038755 w 5077555"/>
              <a:gd name="connsiteY3" fmla="*/ 849116 h 995535"/>
              <a:gd name="connsiteX4" fmla="*/ 0 w 5077555"/>
              <a:gd name="connsiteY4" fmla="*/ 995535 h 995535"/>
              <a:gd name="connsiteX0" fmla="*/ 0 w 5153392"/>
              <a:gd name="connsiteY0" fmla="*/ 995535 h 995535"/>
              <a:gd name="connsiteX1" fmla="*/ 65255 w 5153392"/>
              <a:gd name="connsiteY1" fmla="*/ 0 h 995535"/>
              <a:gd name="connsiteX2" fmla="*/ 5070502 w 5153392"/>
              <a:gd name="connsiteY2" fmla="*/ 0 h 995535"/>
              <a:gd name="connsiteX3" fmla="*/ 5114592 w 5153392"/>
              <a:gd name="connsiteY3" fmla="*/ 849118 h 995535"/>
              <a:gd name="connsiteX4" fmla="*/ 0 w 5153392"/>
              <a:gd name="connsiteY4" fmla="*/ 995535 h 9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3392" h="995535">
                <a:moveTo>
                  <a:pt x="0" y="995535"/>
                </a:moveTo>
                <a:lnTo>
                  <a:pt x="65255" y="0"/>
                </a:lnTo>
                <a:lnTo>
                  <a:pt x="5070502" y="0"/>
                </a:lnTo>
                <a:cubicBezTo>
                  <a:pt x="5059920" y="283039"/>
                  <a:pt x="5153392" y="828614"/>
                  <a:pt x="5114592" y="849118"/>
                </a:cubicBezTo>
                <a:lnTo>
                  <a:pt x="0" y="995535"/>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82" name="Rectangle 81"/>
          <p:cNvSpPr/>
          <p:nvPr/>
        </p:nvSpPr>
        <p:spPr>
          <a:xfrm>
            <a:off x="4500983" y="1185343"/>
            <a:ext cx="4389120" cy="5120454"/>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buClr>
                <a:srgbClr val="0038A8"/>
              </a:buClr>
            </a:pPr>
            <a:r>
              <a:rPr lang="en-US" sz="1400" b="1" dirty="0" smtClean="0">
                <a:solidFill>
                  <a:srgbClr val="000000"/>
                </a:solidFill>
              </a:rPr>
              <a:t>Not Knowing Process</a:t>
            </a:r>
          </a:p>
          <a:p>
            <a:pPr marL="276225" lvl="1" indent="-161925" defTabSz="820738" fontAlgn="base">
              <a:buClr>
                <a:srgbClr val="0038A8"/>
              </a:buClr>
              <a:buFont typeface="Wingdings" pitchFamily="2" charset="2"/>
              <a:buChar char="§"/>
              <a:defRPr/>
            </a:pPr>
            <a:r>
              <a:rPr lang="en-US" sz="1200" kern="0" dirty="0" smtClean="0">
                <a:solidFill>
                  <a:srgbClr val="000000"/>
                </a:solidFill>
              </a:rPr>
              <a:t>Memorize common elements of problem solving models</a:t>
            </a:r>
          </a:p>
          <a:p>
            <a:pPr marL="276225" lvl="1" indent="-161925" defTabSz="820738" fontAlgn="base">
              <a:buClr>
                <a:srgbClr val="0038A8"/>
              </a:buClr>
              <a:buFont typeface="Wingdings" pitchFamily="2" charset="2"/>
              <a:buChar char="§"/>
              <a:defRPr/>
            </a:pPr>
            <a:endParaRPr lang="en-US" sz="300" kern="0" dirty="0" smtClean="0">
              <a:solidFill>
                <a:srgbClr val="000000"/>
              </a:solidFill>
            </a:endParaRPr>
          </a:p>
          <a:p>
            <a:pPr marL="228600" indent="-228600">
              <a:buClr>
                <a:srgbClr val="0038A8"/>
              </a:buClr>
            </a:pPr>
            <a:r>
              <a:rPr lang="en-US" sz="1400" b="1" dirty="0" smtClean="0">
                <a:solidFill>
                  <a:srgbClr val="000000"/>
                </a:solidFill>
              </a:rPr>
              <a:t>Not Following Process</a:t>
            </a:r>
            <a:endParaRPr lang="en-US" sz="1200" kern="0" dirty="0" smtClean="0">
              <a:solidFill>
                <a:srgbClr val="000000"/>
              </a:solidFill>
            </a:endParaRPr>
          </a:p>
          <a:p>
            <a:pPr marL="276225" lvl="1" indent="-161925" defTabSz="820738" fontAlgn="base">
              <a:buClr>
                <a:srgbClr val="0038A8"/>
              </a:buClr>
              <a:buFont typeface="Wingdings" pitchFamily="2" charset="2"/>
              <a:buChar char="§"/>
              <a:defRPr/>
            </a:pPr>
            <a:r>
              <a:rPr lang="en-US" sz="1200" kern="0" dirty="0" smtClean="0">
                <a:solidFill>
                  <a:srgbClr val="000000"/>
                </a:solidFill>
              </a:rPr>
              <a:t>Recognize deviation from the process</a:t>
            </a:r>
          </a:p>
          <a:p>
            <a:pPr marL="276225" lvl="1" indent="-161925" defTabSz="820738" fontAlgn="base">
              <a:buClr>
                <a:srgbClr val="0038A8"/>
              </a:buClr>
              <a:buFont typeface="Wingdings" pitchFamily="2" charset="2"/>
              <a:buChar char="§"/>
              <a:defRPr/>
            </a:pPr>
            <a:r>
              <a:rPr lang="en-US" sz="1200" kern="0" dirty="0" smtClean="0">
                <a:solidFill>
                  <a:srgbClr val="000000"/>
                </a:solidFill>
              </a:rPr>
              <a:t>Quickly redirect back to agreed to process</a:t>
            </a:r>
          </a:p>
          <a:p>
            <a:pPr marL="276225" lvl="1" indent="-161925" defTabSz="820738" fontAlgn="base">
              <a:buClr>
                <a:srgbClr val="0038A8"/>
              </a:buClr>
              <a:buFont typeface="Wingdings" pitchFamily="2" charset="2"/>
              <a:buChar char="§"/>
              <a:defRPr/>
            </a:pPr>
            <a:endParaRPr lang="en-US" sz="300" kern="0" dirty="0" smtClean="0">
              <a:solidFill>
                <a:srgbClr val="000000"/>
              </a:solidFill>
            </a:endParaRPr>
          </a:p>
          <a:p>
            <a:pPr marL="225425" indent="-225425" defTabSz="820738" fontAlgn="base">
              <a:buClr>
                <a:srgbClr val="0038A8"/>
              </a:buClr>
              <a:defRPr/>
            </a:pPr>
            <a:r>
              <a:rPr lang="en-US" sz="1400" b="1" kern="0" dirty="0" smtClean="0">
                <a:solidFill>
                  <a:srgbClr val="000000"/>
                </a:solidFill>
              </a:rPr>
              <a:t>Not Able to Guide Team Through Process</a:t>
            </a:r>
          </a:p>
          <a:p>
            <a:pPr marL="276225" lvl="1" indent="-161925" defTabSz="820738" fontAlgn="base">
              <a:buClr>
                <a:srgbClr val="0038A8"/>
              </a:buClr>
              <a:buFont typeface="Wingdings" pitchFamily="2" charset="2"/>
              <a:buChar char="§"/>
              <a:defRPr/>
            </a:pPr>
            <a:r>
              <a:rPr lang="en-US" sz="1200" kern="0" dirty="0" smtClean="0">
                <a:solidFill>
                  <a:srgbClr val="000000"/>
                </a:solidFill>
              </a:rPr>
              <a:t>Apply appropriate techniques to advance to next phase/step of problem solving model</a:t>
            </a:r>
          </a:p>
          <a:p>
            <a:pPr marL="276225" lvl="1" indent="-161925" defTabSz="820738" fontAlgn="base">
              <a:buClr>
                <a:srgbClr val="0038A8"/>
              </a:buClr>
              <a:buFont typeface="Wingdings" pitchFamily="2" charset="2"/>
              <a:buChar char="§"/>
              <a:defRPr/>
            </a:pPr>
            <a:endParaRPr lang="en-US" sz="300" kern="0" dirty="0" smtClean="0">
              <a:solidFill>
                <a:srgbClr val="000000"/>
              </a:solidFill>
            </a:endParaRPr>
          </a:p>
          <a:p>
            <a:pPr marL="225425" indent="-225425" defTabSz="820738" fontAlgn="base">
              <a:buClr>
                <a:srgbClr val="0038A8"/>
              </a:buClr>
              <a:defRPr/>
            </a:pPr>
            <a:r>
              <a:rPr lang="en-US" sz="1400" b="1" kern="0" dirty="0" smtClean="0">
                <a:solidFill>
                  <a:srgbClr val="000000"/>
                </a:solidFill>
              </a:rPr>
              <a:t>Stating Assumptions as Facts</a:t>
            </a:r>
          </a:p>
          <a:p>
            <a:pPr marL="276225" lvl="1" indent="-161925" defTabSz="820738" fontAlgn="base">
              <a:buClr>
                <a:srgbClr val="0038A8"/>
              </a:buClr>
              <a:buFont typeface="Wingdings" pitchFamily="2" charset="2"/>
              <a:buChar char="§"/>
              <a:defRPr/>
            </a:pPr>
            <a:r>
              <a:rPr lang="en-US" sz="1200" kern="0" dirty="0" smtClean="0">
                <a:solidFill>
                  <a:srgbClr val="000000"/>
                </a:solidFill>
              </a:rPr>
              <a:t>Gather facts before forming conclusions</a:t>
            </a:r>
          </a:p>
          <a:p>
            <a:pPr marL="276225" lvl="1" indent="-161925" defTabSz="820738" fontAlgn="base">
              <a:buClr>
                <a:srgbClr val="0038A8"/>
              </a:buClr>
              <a:buFont typeface="Wingdings" pitchFamily="2" charset="2"/>
              <a:buChar char="§"/>
              <a:defRPr/>
            </a:pPr>
            <a:r>
              <a:rPr lang="en-US" sz="1200" kern="0" dirty="0" smtClean="0">
                <a:solidFill>
                  <a:srgbClr val="000000"/>
                </a:solidFill>
              </a:rPr>
              <a:t>Eliminate using absolutes; enabling more persuasive speech (e.g., frequently, sometimes)</a:t>
            </a:r>
          </a:p>
          <a:p>
            <a:pPr marL="285750" lvl="1" indent="-171450" defTabSz="820738" fontAlgn="base">
              <a:buClr>
                <a:srgbClr val="0038A8"/>
              </a:buClr>
              <a:buFont typeface="Wingdings" pitchFamily="2" charset="2"/>
              <a:buChar char="§"/>
              <a:defRPr/>
            </a:pPr>
            <a:endParaRPr lang="en-US" sz="300" kern="0" dirty="0" smtClean="0">
              <a:solidFill>
                <a:srgbClr val="000000"/>
              </a:solidFill>
            </a:endParaRPr>
          </a:p>
          <a:p>
            <a:pPr marL="225425" indent="-225425" defTabSz="820738" fontAlgn="base">
              <a:buClr>
                <a:srgbClr val="0038A8"/>
              </a:buClr>
              <a:defRPr/>
            </a:pPr>
            <a:r>
              <a:rPr lang="en-US" sz="1400" b="1" kern="0" dirty="0" smtClean="0">
                <a:solidFill>
                  <a:srgbClr val="000000"/>
                </a:solidFill>
              </a:rPr>
              <a:t>Manipulating Outcome</a:t>
            </a:r>
            <a:endParaRPr lang="en-US" sz="1200" kern="0" dirty="0" smtClean="0">
              <a:solidFill>
                <a:srgbClr val="000000"/>
              </a:solidFill>
            </a:endParaRPr>
          </a:p>
          <a:p>
            <a:pPr marL="276225" lvl="1" indent="-161925" defTabSz="820738" fontAlgn="base">
              <a:buClr>
                <a:srgbClr val="0038A8"/>
              </a:buClr>
              <a:buFont typeface="Wingdings" pitchFamily="2" charset="2"/>
              <a:buChar char="§"/>
              <a:defRPr/>
            </a:pPr>
            <a:r>
              <a:rPr lang="en-US" sz="1200" kern="0" dirty="0" smtClean="0">
                <a:solidFill>
                  <a:srgbClr val="000000"/>
                </a:solidFill>
              </a:rPr>
              <a:t>Suppress preconceived opinions and ideas; be conscious of individuals with hidden agendas</a:t>
            </a:r>
          </a:p>
          <a:p>
            <a:pPr marL="285750" lvl="1" indent="-171450" defTabSz="820738" fontAlgn="base">
              <a:buClr>
                <a:srgbClr val="0038A8"/>
              </a:buClr>
              <a:buFont typeface="Wingdings" pitchFamily="2" charset="2"/>
              <a:buChar char="§"/>
              <a:defRPr/>
            </a:pPr>
            <a:endParaRPr lang="en-US" sz="300" kern="0" dirty="0" smtClean="0">
              <a:solidFill>
                <a:srgbClr val="000000"/>
              </a:solidFill>
            </a:endParaRPr>
          </a:p>
          <a:p>
            <a:pPr marL="225425" indent="-225425" defTabSz="820738" fontAlgn="base">
              <a:buClr>
                <a:srgbClr val="0038A8"/>
              </a:buClr>
              <a:defRPr/>
            </a:pPr>
            <a:r>
              <a:rPr lang="en-US" sz="1400" b="1" kern="0" dirty="0" smtClean="0">
                <a:solidFill>
                  <a:srgbClr val="000000"/>
                </a:solidFill>
              </a:rPr>
              <a:t>Emotions/Objections</a:t>
            </a:r>
          </a:p>
          <a:p>
            <a:pPr marL="276225" lvl="1" indent="-161925" defTabSz="820738" fontAlgn="base">
              <a:buClr>
                <a:srgbClr val="0038A8"/>
              </a:buClr>
              <a:buFont typeface="Wingdings" pitchFamily="2" charset="2"/>
              <a:buChar char="§"/>
              <a:defRPr/>
            </a:pPr>
            <a:r>
              <a:rPr lang="en-US" sz="1200" kern="0" dirty="0" smtClean="0">
                <a:solidFill>
                  <a:srgbClr val="000000"/>
                </a:solidFill>
              </a:rPr>
              <a:t>Be aware of harmful emotions (e.g., anger, silence, defensiveness) and address if needed</a:t>
            </a:r>
          </a:p>
          <a:p>
            <a:pPr marL="276225" lvl="1" indent="-161925" defTabSz="820738" fontAlgn="base">
              <a:buClr>
                <a:srgbClr val="0038A8"/>
              </a:buClr>
              <a:buFont typeface="Wingdings" pitchFamily="2" charset="2"/>
              <a:buChar char="§"/>
              <a:defRPr/>
            </a:pPr>
            <a:r>
              <a:rPr lang="en-US" sz="1200" kern="0" dirty="0" smtClean="0">
                <a:solidFill>
                  <a:srgbClr val="000000"/>
                </a:solidFill>
              </a:rPr>
              <a:t>Clarify individual’s objection, remain neutral, respond to only core issue, gain agreement to move forward</a:t>
            </a:r>
          </a:p>
          <a:p>
            <a:pPr marL="285750" lvl="1" indent="-171450" defTabSz="820738" fontAlgn="base">
              <a:buClr>
                <a:srgbClr val="0038A8"/>
              </a:buClr>
              <a:defRPr/>
            </a:pPr>
            <a:r>
              <a:rPr lang="en-US" sz="300" kern="0" dirty="0" smtClean="0">
                <a:solidFill>
                  <a:srgbClr val="000000"/>
                </a:solidFill>
              </a:rPr>
              <a:t> </a:t>
            </a:r>
          </a:p>
          <a:p>
            <a:pPr marL="225425" indent="-225425" defTabSz="820738" fontAlgn="base">
              <a:buClr>
                <a:srgbClr val="0038A8"/>
              </a:buClr>
            </a:pPr>
            <a:r>
              <a:rPr lang="en-US" sz="1400" b="1" kern="0" dirty="0" smtClean="0">
                <a:solidFill>
                  <a:srgbClr val="000000"/>
                </a:solidFill>
              </a:rPr>
              <a:t>Dominating Conversation/Intervening at Wrong Time</a:t>
            </a:r>
            <a:endParaRPr lang="en-US" sz="1200" kern="0" dirty="0" smtClean="0">
              <a:solidFill>
                <a:srgbClr val="000000"/>
              </a:solidFill>
            </a:endParaRPr>
          </a:p>
          <a:p>
            <a:pPr marL="285750" lvl="1" indent="-228600" defTabSz="820738" fontAlgn="base">
              <a:buClr>
                <a:srgbClr val="0038A8"/>
              </a:buClr>
              <a:buFont typeface="Wingdings" pitchFamily="2" charset="2"/>
              <a:buChar char="§"/>
            </a:pPr>
            <a:r>
              <a:rPr lang="en-US" sz="1200" kern="0" dirty="0" smtClean="0">
                <a:solidFill>
                  <a:srgbClr val="000000"/>
                </a:solidFill>
              </a:rPr>
              <a:t>Call on other individuals; limit time of dominant individual</a:t>
            </a:r>
          </a:p>
          <a:p>
            <a:pPr marL="285750" lvl="1" indent="-228600" defTabSz="820738" fontAlgn="base">
              <a:buClr>
                <a:srgbClr val="0038A8"/>
              </a:buClr>
              <a:buFont typeface="Wingdings" pitchFamily="2" charset="2"/>
              <a:buChar char="§"/>
            </a:pPr>
            <a:r>
              <a:rPr lang="en-US" sz="1200" kern="0" dirty="0" smtClean="0">
                <a:solidFill>
                  <a:srgbClr val="000000"/>
                </a:solidFill>
              </a:rPr>
              <a:t>Let team attempt to work through issue before assisting</a:t>
            </a:r>
          </a:p>
        </p:txBody>
      </p:sp>
      <p:sp>
        <p:nvSpPr>
          <p:cNvPr id="83" name="TextBox 82"/>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28, 2015, from </a:t>
            </a:r>
            <a:r>
              <a:rPr lang="en-US" sz="700" dirty="0" smtClean="0"/>
              <a:t>http://library.web.boeing.com/wsso/skillsoft.asp</a:t>
            </a:r>
          </a:p>
        </p:txBody>
      </p:sp>
      <p:sp>
        <p:nvSpPr>
          <p:cNvPr id="84" name="Pentagon 83"/>
          <p:cNvSpPr/>
          <p:nvPr/>
        </p:nvSpPr>
        <p:spPr bwMode="auto">
          <a:xfrm>
            <a:off x="952500" y="5443234"/>
            <a:ext cx="2705100" cy="608241"/>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85" name="Pentagon 84"/>
          <p:cNvSpPr/>
          <p:nvPr/>
        </p:nvSpPr>
        <p:spPr bwMode="auto">
          <a:xfrm rot="10800000">
            <a:off x="638175" y="5431359"/>
            <a:ext cx="2705100" cy="608241"/>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86" name="TextBox 85"/>
          <p:cNvSpPr txBox="1"/>
          <p:nvPr/>
        </p:nvSpPr>
        <p:spPr>
          <a:xfrm>
            <a:off x="686067" y="5468036"/>
            <a:ext cx="2895599" cy="584775"/>
          </a:xfrm>
          <a:prstGeom prst="rect">
            <a:avLst/>
          </a:prstGeom>
          <a:noFill/>
        </p:spPr>
        <p:txBody>
          <a:bodyPr wrap="square" rtlCol="0">
            <a:spAutoFit/>
          </a:bodyPr>
          <a:lstStyle/>
          <a:p>
            <a:pPr algn="ctr"/>
            <a:r>
              <a:rPr lang="en-US" sz="1600" dirty="0" smtClean="0">
                <a:solidFill>
                  <a:schemeClr val="bg1"/>
                </a:solidFill>
              </a:rPr>
              <a:t>Dominating Conversation/ Intervening at Wrong Time</a:t>
            </a:r>
          </a:p>
        </p:txBody>
      </p:sp>
      <p:sp>
        <p:nvSpPr>
          <p:cNvPr id="87" name="TextBox 86"/>
          <p:cNvSpPr txBox="1"/>
          <p:nvPr/>
        </p:nvSpPr>
        <p:spPr>
          <a:xfrm>
            <a:off x="4018326" y="1510018"/>
            <a:ext cx="364202" cy="1797928"/>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1900"/>
              </a:lnSpc>
            </a:pPr>
            <a:r>
              <a:rPr lang="en-US" b="1" dirty="0" smtClean="0">
                <a:solidFill>
                  <a:srgbClr val="00B050"/>
                </a:solidFill>
              </a:rPr>
              <a:t>P</a:t>
            </a:r>
          </a:p>
          <a:p>
            <a:pPr algn="ctr">
              <a:lnSpc>
                <a:spcPts val="1900"/>
              </a:lnSpc>
            </a:pPr>
            <a:r>
              <a:rPr lang="en-US" b="1" dirty="0" smtClean="0">
                <a:solidFill>
                  <a:srgbClr val="00B050"/>
                </a:solidFill>
              </a:rPr>
              <a:t>R</a:t>
            </a:r>
          </a:p>
          <a:p>
            <a:pPr algn="ctr">
              <a:lnSpc>
                <a:spcPts val="1900"/>
              </a:lnSpc>
            </a:pPr>
            <a:r>
              <a:rPr lang="en-US" b="1" dirty="0" smtClean="0">
                <a:solidFill>
                  <a:srgbClr val="00B050"/>
                </a:solidFill>
              </a:rPr>
              <a:t>O</a:t>
            </a:r>
          </a:p>
          <a:p>
            <a:pPr algn="ctr">
              <a:lnSpc>
                <a:spcPts val="1900"/>
              </a:lnSpc>
            </a:pPr>
            <a:r>
              <a:rPr lang="en-US" b="1" dirty="0" smtClean="0">
                <a:solidFill>
                  <a:srgbClr val="00B050"/>
                </a:solidFill>
              </a:rPr>
              <a:t>C</a:t>
            </a:r>
          </a:p>
          <a:p>
            <a:pPr algn="ctr">
              <a:lnSpc>
                <a:spcPts val="1900"/>
              </a:lnSpc>
            </a:pPr>
            <a:r>
              <a:rPr lang="en-US" b="1" dirty="0" smtClean="0">
                <a:solidFill>
                  <a:srgbClr val="00B050"/>
                </a:solidFill>
              </a:rPr>
              <a:t>E</a:t>
            </a:r>
          </a:p>
          <a:p>
            <a:pPr algn="ctr">
              <a:lnSpc>
                <a:spcPts val="1900"/>
              </a:lnSpc>
            </a:pPr>
            <a:r>
              <a:rPr lang="en-US" b="1" dirty="0" smtClean="0">
                <a:solidFill>
                  <a:srgbClr val="00B050"/>
                </a:solidFill>
              </a:rPr>
              <a:t>S</a:t>
            </a:r>
          </a:p>
          <a:p>
            <a:pPr algn="ctr">
              <a:lnSpc>
                <a:spcPts val="1900"/>
              </a:lnSpc>
            </a:pPr>
            <a:r>
              <a:rPr lang="en-US" b="1" dirty="0" smtClean="0">
                <a:solidFill>
                  <a:srgbClr val="00B050"/>
                </a:solidFill>
              </a:rPr>
              <a:t>S</a:t>
            </a:r>
          </a:p>
        </p:txBody>
      </p:sp>
      <p:sp>
        <p:nvSpPr>
          <p:cNvPr id="88" name="TextBox 87"/>
          <p:cNvSpPr txBox="1"/>
          <p:nvPr/>
        </p:nvSpPr>
        <p:spPr>
          <a:xfrm>
            <a:off x="4018326" y="3961002"/>
            <a:ext cx="364202" cy="1708160"/>
          </a:xfrm>
          <a:prstGeom prst="rect">
            <a:avLst/>
          </a:prstGeom>
          <a:noFill/>
          <a:effectLst>
            <a:outerShdw blurRad="50800" dist="25400" dir="9180000" algn="ctr" rotWithShape="0">
              <a:schemeClr val="tx1">
                <a:lumMod val="65000"/>
                <a:lumOff val="35000"/>
              </a:schemeClr>
            </a:outerShdw>
          </a:effectLst>
        </p:spPr>
        <p:txBody>
          <a:bodyPr wrap="none" rtlCol="0">
            <a:spAutoFit/>
          </a:bodyPr>
          <a:lstStyle/>
          <a:p>
            <a:pPr algn="ctr">
              <a:lnSpc>
                <a:spcPts val="2100"/>
              </a:lnSpc>
            </a:pPr>
            <a:r>
              <a:rPr lang="en-US" b="1" dirty="0" smtClean="0">
                <a:solidFill>
                  <a:srgbClr val="00B050"/>
                </a:solidFill>
              </a:rPr>
              <a:t>P</a:t>
            </a:r>
          </a:p>
          <a:p>
            <a:pPr algn="ctr">
              <a:lnSpc>
                <a:spcPts val="2100"/>
              </a:lnSpc>
            </a:pPr>
            <a:r>
              <a:rPr lang="en-US" b="1" dirty="0" smtClean="0">
                <a:solidFill>
                  <a:srgbClr val="00B050"/>
                </a:solidFill>
              </a:rPr>
              <a:t>E</a:t>
            </a:r>
          </a:p>
          <a:p>
            <a:pPr algn="ctr">
              <a:lnSpc>
                <a:spcPts val="2100"/>
              </a:lnSpc>
            </a:pPr>
            <a:r>
              <a:rPr lang="en-US" b="1" dirty="0" smtClean="0">
                <a:solidFill>
                  <a:srgbClr val="00B050"/>
                </a:solidFill>
              </a:rPr>
              <a:t>O</a:t>
            </a:r>
          </a:p>
          <a:p>
            <a:pPr algn="ctr">
              <a:lnSpc>
                <a:spcPts val="2100"/>
              </a:lnSpc>
            </a:pPr>
            <a:r>
              <a:rPr lang="en-US" b="1" dirty="0" smtClean="0">
                <a:solidFill>
                  <a:srgbClr val="00B050"/>
                </a:solidFill>
              </a:rPr>
              <a:t>P</a:t>
            </a:r>
          </a:p>
          <a:p>
            <a:pPr algn="ctr">
              <a:lnSpc>
                <a:spcPts val="2100"/>
              </a:lnSpc>
            </a:pPr>
            <a:r>
              <a:rPr lang="en-US" b="1" dirty="0" smtClean="0">
                <a:solidFill>
                  <a:srgbClr val="00B050"/>
                </a:solidFill>
              </a:rPr>
              <a:t>L</a:t>
            </a:r>
          </a:p>
          <a:p>
            <a:pPr algn="ctr">
              <a:lnSpc>
                <a:spcPts val="2100"/>
              </a:lnSpc>
            </a:pPr>
            <a:r>
              <a:rPr lang="en-US" b="1" dirty="0" smtClean="0">
                <a:solidFill>
                  <a:srgbClr val="00B050"/>
                </a:solidFill>
              </a:rPr>
              <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2">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2">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2">
                                            <p:txEl>
                                              <p:pRg st="4" end="4"/>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2">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2">
                                            <p:txEl>
                                              <p:pRg st="7" end="7"/>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2">
                                            <p:txEl>
                                              <p:pRg st="8" end="8"/>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2">
                                            <p:txEl>
                                              <p:pRg st="10" end="10"/>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2">
                                            <p:txEl>
                                              <p:pRg st="11" end="11"/>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2">
                                            <p:txEl>
                                              <p:pRg st="12" end="1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2">
                                            <p:txEl>
                                              <p:pRg st="14" end="14"/>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xEl>
                                              <p:pRg st="15" end="15"/>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2">
                                            <p:txEl>
                                              <p:pRg st="17" end="17"/>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2">
                                            <p:txEl>
                                              <p:pRg st="18" end="18"/>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xEl>
                                              <p:pRg st="19" end="19"/>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2">
                                            <p:txEl>
                                              <p:pRg st="20" end="20"/>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2">
                                            <p:txEl>
                                              <p:pRg st="21" end="21"/>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2">
                                            <p:txEl>
                                              <p:pRg st="22" end="22"/>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2">
                                            <p:txEl>
                                              <p:pRg st="23" end="2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2">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2">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2">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2">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2">
                                            <p:txEl>
                                              <p:pRg st="14" end="1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2">
                                            <p:txEl>
                                              <p:pRg st="17" end="17"/>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2">
                                            <p:txEl>
                                              <p:pRg st="18" end="18"/>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2">
                                            <p:txEl>
                                              <p:pRg st="19" end="19"/>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2">
                                            <p:txEl>
                                              <p:pRg st="21" end="21"/>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xEl>
                                              <p:pRg st="22" end="22"/>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2">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0" y="741072"/>
            <a:ext cx="9144000" cy="447675"/>
          </a:xfrm>
        </p:spPr>
        <p:txBody>
          <a:bodyPr/>
          <a:lstStyle/>
          <a:p>
            <a:r>
              <a:rPr lang="en-US" dirty="0" smtClean="0"/>
              <a:t>	Facilitation Challenges:  </a:t>
            </a:r>
            <a:r>
              <a:rPr lang="en-US" dirty="0" smtClean="0"/>
              <a:t>Action Plan</a:t>
            </a:r>
            <a:endParaRPr lang="en-US" dirty="0"/>
          </a:p>
        </p:txBody>
      </p:sp>
      <p:pic>
        <p:nvPicPr>
          <p:cNvPr id="41"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6139" y="1073888"/>
            <a:ext cx="7008256" cy="5245173"/>
          </a:xfrm>
          <a:prstGeom prst="rect">
            <a:avLst/>
          </a:prstGeom>
          <a:noFill/>
          <a:ln w="9525">
            <a:noFill/>
            <a:miter lim="800000"/>
            <a:headEnd/>
            <a:tailEnd/>
          </a:ln>
        </p:spPr>
      </p:pic>
      <p:sp>
        <p:nvSpPr>
          <p:cNvPr id="42" name="Rectangle 41"/>
          <p:cNvSpPr/>
          <p:nvPr/>
        </p:nvSpPr>
        <p:spPr bwMode="auto">
          <a:xfrm>
            <a:off x="1074717" y="1407381"/>
            <a:ext cx="1058883" cy="243289"/>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3" name="Rectangle 42"/>
          <p:cNvSpPr/>
          <p:nvPr/>
        </p:nvSpPr>
        <p:spPr bwMode="auto">
          <a:xfrm>
            <a:off x="3424018" y="1423284"/>
            <a:ext cx="1028206" cy="219538"/>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4" name="Rectangle 43"/>
          <p:cNvSpPr/>
          <p:nvPr/>
        </p:nvSpPr>
        <p:spPr bwMode="auto">
          <a:xfrm>
            <a:off x="1065476" y="1415332"/>
            <a:ext cx="3400292" cy="4420925"/>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Goal"/>
          <p:cNvSpPr/>
          <p:nvPr/>
        </p:nvSpPr>
        <p:spPr bwMode="auto">
          <a:xfrm>
            <a:off x="1110343" y="1650670"/>
            <a:ext cx="3307278" cy="104008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8" name="KeyAction"/>
          <p:cNvSpPr/>
          <p:nvPr/>
        </p:nvSpPr>
        <p:spPr bwMode="auto">
          <a:xfrm>
            <a:off x="1104405" y="2719449"/>
            <a:ext cx="3315195" cy="914401"/>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0" name="model behaviors"/>
          <p:cNvSpPr/>
          <p:nvPr/>
        </p:nvSpPr>
        <p:spPr bwMode="auto">
          <a:xfrm>
            <a:off x="1104405" y="3657600"/>
            <a:ext cx="3297474"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1" name="model behaviors"/>
          <p:cNvSpPr/>
          <p:nvPr/>
        </p:nvSpPr>
        <p:spPr bwMode="auto">
          <a:xfrm>
            <a:off x="1110343" y="4542312"/>
            <a:ext cx="3289759" cy="1285994"/>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2" name="Rectangle 51"/>
          <p:cNvSpPr/>
          <p:nvPr/>
        </p:nvSpPr>
        <p:spPr bwMode="auto">
          <a:xfrm>
            <a:off x="4627452" y="1655998"/>
            <a:ext cx="3305299" cy="4204114"/>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3" name="Challenge"/>
          <p:cNvSpPr/>
          <p:nvPr/>
        </p:nvSpPr>
        <p:spPr bwMode="auto">
          <a:xfrm>
            <a:off x="4649191" y="3303154"/>
            <a:ext cx="985652"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4" name="Goal"/>
          <p:cNvSpPr/>
          <p:nvPr/>
        </p:nvSpPr>
        <p:spPr bwMode="auto">
          <a:xfrm>
            <a:off x="5634842" y="3303154"/>
            <a:ext cx="950257"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6" name="Action"/>
          <p:cNvSpPr/>
          <p:nvPr/>
        </p:nvSpPr>
        <p:spPr bwMode="auto">
          <a:xfrm>
            <a:off x="6585098" y="3303154"/>
            <a:ext cx="1350304"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43"/>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47"/>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50"/>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4" grpId="0" animBg="1"/>
      <p:bldP spid="44" grpId="1" animBg="1"/>
      <p:bldP spid="47" grpId="0" animBg="1"/>
      <p:bldP spid="47" grpId="1" animBg="1"/>
      <p:bldP spid="48" grpId="0" animBg="1"/>
      <p:bldP spid="48"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6" grpId="0" animBg="1"/>
      <p:bldP spid="5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26</a:t>
            </a:fld>
            <a:endParaRPr lang="en-US" kern="0" dirty="0">
              <a:solidFill>
                <a:sysClr val="windowText" lastClr="000000"/>
              </a:solidFill>
            </a:endParaRPr>
          </a:p>
        </p:txBody>
      </p:sp>
      <p:sp>
        <p:nvSpPr>
          <p:cNvPr id="10" name="Title 9"/>
          <p:cNvSpPr>
            <a:spLocks noGrp="1"/>
          </p:cNvSpPr>
          <p:nvPr>
            <p:ph type="title"/>
          </p:nvPr>
        </p:nvSpPr>
        <p:spPr/>
        <p:txBody>
          <a:bodyPr/>
          <a:lstStyle/>
          <a:p>
            <a:r>
              <a:rPr lang="en-US" dirty="0" smtClean="0"/>
              <a:t>	Facilitation Challenges:  What Did You Learn?</a:t>
            </a:r>
            <a:endParaRPr lang="en-US" dirty="0"/>
          </a:p>
        </p:txBody>
      </p:sp>
      <p:sp>
        <p:nvSpPr>
          <p:cNvPr id="8" name="TextBox 7"/>
          <p:cNvSpPr txBox="1"/>
          <p:nvPr/>
        </p:nvSpPr>
        <p:spPr>
          <a:xfrm>
            <a:off x="236302" y="6309684"/>
            <a:ext cx="4711546" cy="200055"/>
          </a:xfrm>
          <a:prstGeom prst="rect">
            <a:avLst/>
          </a:prstGeom>
          <a:noFill/>
        </p:spPr>
        <p:txBody>
          <a:bodyPr wrap="none" rtlCol="0">
            <a:spAutoFit/>
          </a:bodyPr>
          <a:lstStyle/>
          <a:p>
            <a:r>
              <a:rPr lang="en-US" sz="700" dirty="0" smtClean="0"/>
              <a:t>Knowledge Check questions are from Skillport.  Using Facilitation Skills as a Manager. Retrieved July 28, 2015.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754874"/>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Which examples illustrate undesirable behaviors that Facilitators should watch out for:</a:t>
            </a: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During a workshop about process improvements, the group discusses the look of the company web page and stock prices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Team member redirects group back on topic</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Ignoring an agreed procedure to state a problem before suggesting a solution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A team routinely allows participants to interrupt each other when speaking</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Someone in a group asserts customer complaints are increasing due to a decline in quality, but provides no evidence to back it up</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27</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Challenges:  What Did You Learn?</a:t>
            </a:r>
            <a:endParaRPr lang="en-US" dirty="0"/>
          </a:p>
        </p:txBody>
      </p:sp>
      <p:sp>
        <p:nvSpPr>
          <p:cNvPr id="8" name="Rectangle 7"/>
          <p:cNvSpPr/>
          <p:nvPr/>
        </p:nvSpPr>
        <p:spPr>
          <a:xfrm>
            <a:off x="228600" y="5943600"/>
            <a:ext cx="2634054"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#1, #3, #4, #5</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123932"/>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Which examples illustrate dysfunctional behavior?</a:t>
            </a: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Joseph arrives ten minutes late to a meeting, and sits in the back sending text messages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Carl takes notes with his head down during the meeting</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Dianne expresses her displeasure loudly and storms out of the meeting room</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Francine asks questions whenever she needs to clarify something</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28</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Challenges:  What Did You Learn?</a:t>
            </a:r>
            <a:endParaRPr lang="en-US" dirty="0"/>
          </a:p>
        </p:txBody>
      </p:sp>
      <p:sp>
        <p:nvSpPr>
          <p:cNvPr id="8" name="Rectangle 7"/>
          <p:cNvSpPr/>
          <p:nvPr/>
        </p:nvSpPr>
        <p:spPr>
          <a:xfrm>
            <a:off x="228600" y="5943600"/>
            <a:ext cx="1864613"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#1, #3</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29</a:t>
            </a:fld>
            <a:endParaRPr lang="en-US" kern="0" dirty="0">
              <a:solidFill>
                <a:sysClr val="windowText" lastClr="000000"/>
              </a:solidFill>
            </a:endParaRPr>
          </a:p>
        </p:txBody>
      </p:sp>
      <p:sp>
        <p:nvSpPr>
          <p:cNvPr id="9" name="Text Placeholder 8"/>
          <p:cNvSpPr>
            <a:spLocks noGrp="1"/>
          </p:cNvSpPr>
          <p:nvPr>
            <p:ph type="body" sz="quarter" idx="11"/>
          </p:nvPr>
        </p:nvSpPr>
        <p:spPr>
          <a:xfrm>
            <a:off x="0" y="3172968"/>
            <a:ext cx="9144000" cy="615553"/>
          </a:xfrm>
        </p:spPr>
        <p:txBody>
          <a:bodyPr/>
          <a:lstStyle/>
          <a:p>
            <a:r>
              <a:rPr lang="en-US" dirty="0" smtClean="0"/>
              <a:t>Chapter 4:  Facilitation Techniques</a:t>
            </a:r>
            <a:endParaRPr lang="en-US" dirty="0"/>
          </a:p>
        </p:txBody>
      </p:sp>
      <p:sp>
        <p:nvSpPr>
          <p:cNvPr id="7" name="Title 6"/>
          <p:cNvSpPr>
            <a:spLocks noGrp="1"/>
          </p:cNvSpPr>
          <p:nvPr>
            <p:ph type="title"/>
          </p:nvPr>
        </p:nvSpPr>
        <p:spPr/>
        <p:txBody>
          <a:bodyPr/>
          <a:lstStyle/>
          <a:p>
            <a:r>
              <a:rPr lang="en-US" dirty="0" smtClean="0"/>
              <a:t>	Facilitation Techniques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Objectives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610600" cy="1354217"/>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What are some techniques that you have successfully utilized while Facilitating?</a:t>
            </a:r>
          </a:p>
          <a:p>
            <a:pPr marL="690563" lvl="1" indent="-233363">
              <a:spcAft>
                <a:spcPts val="600"/>
              </a:spcAft>
              <a:buClr>
                <a:srgbClr val="0038A8"/>
              </a:buClr>
              <a:buFont typeface="Wingdings" pitchFamily="2" charset="2"/>
              <a:buChar char="§"/>
            </a:pPr>
            <a:r>
              <a:rPr lang="en-US" dirty="0" smtClean="0"/>
              <a:t>Successful Facilitators possess two key skills.  What are they?</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30</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Discussion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31</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Skills of Successful Facilitator</a:t>
            </a:r>
            <a:endParaRPr lang="en-US" sz="1800" b="0" baseline="60000" dirty="0"/>
          </a:p>
        </p:txBody>
      </p:sp>
      <p:sp>
        <p:nvSpPr>
          <p:cNvPr id="10"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Must Master Both Skills To Be Successful!</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8" name="Rectangle 7"/>
          <p:cNvSpPr/>
          <p:nvPr/>
        </p:nvSpPr>
        <p:spPr>
          <a:xfrm>
            <a:off x="320040" y="1325880"/>
            <a:ext cx="8519160" cy="4180632"/>
          </a:xfrm>
          <a:prstGeom prst="rect">
            <a:avLst/>
          </a:prstGeom>
        </p:spPr>
        <p:txBody>
          <a:bodyPr wrap="square">
            <a:spAutoFit/>
          </a:bodyPr>
          <a:lstStyle/>
          <a:p>
            <a:pPr marL="225425" lvl="2" indent="-225425" defTabSz="820738" fontAlgn="base">
              <a:spcBef>
                <a:spcPts val="300"/>
              </a:spcBef>
              <a:spcAft>
                <a:spcPts val="300"/>
              </a:spcAft>
              <a:buClr>
                <a:schemeClr val="hlink"/>
              </a:buClr>
            </a:pPr>
            <a:r>
              <a:rPr lang="en-US" b="1" dirty="0" smtClean="0"/>
              <a:t>“Process” Skills:</a:t>
            </a:r>
          </a:p>
          <a:p>
            <a:pPr marL="688975" lvl="2" indent="-227013">
              <a:spcBef>
                <a:spcPts val="300"/>
              </a:spcBef>
              <a:spcAft>
                <a:spcPts val="300"/>
              </a:spcAft>
              <a:buClr>
                <a:srgbClr val="0038A8"/>
              </a:buClr>
              <a:buFont typeface="Wingdings" pitchFamily="2" charset="2"/>
              <a:buChar char="§"/>
            </a:pPr>
            <a:r>
              <a:rPr lang="en-US" dirty="0" smtClean="0"/>
              <a:t>Problem Solving Model:  Recognize/utilize methodology to resolve issue</a:t>
            </a:r>
          </a:p>
          <a:p>
            <a:pPr marL="688975" lvl="2" indent="-227013">
              <a:spcBef>
                <a:spcPts val="300"/>
              </a:spcBef>
              <a:spcAft>
                <a:spcPts val="300"/>
              </a:spcAft>
              <a:buClr>
                <a:srgbClr val="0038A8"/>
              </a:buClr>
              <a:buFont typeface="Wingdings" pitchFamily="2" charset="2"/>
              <a:buChar char="§"/>
            </a:pPr>
            <a:r>
              <a:rPr lang="en-US" dirty="0" smtClean="0"/>
              <a:t>Problem Solving Phase:  Identify/explain phases to resolve issue </a:t>
            </a:r>
          </a:p>
          <a:p>
            <a:pPr marL="688975" lvl="2" indent="-227013">
              <a:spcBef>
                <a:spcPts val="300"/>
              </a:spcBef>
              <a:spcAft>
                <a:spcPts val="300"/>
              </a:spcAft>
              <a:buClr>
                <a:srgbClr val="0038A8"/>
              </a:buClr>
              <a:buFont typeface="Wingdings" pitchFamily="2" charset="2"/>
              <a:buChar char="§"/>
            </a:pPr>
            <a:r>
              <a:rPr lang="en-US" dirty="0" smtClean="0"/>
              <a:t>Problem Solving Step:  Identify/explain/guide team to resolve issue</a:t>
            </a:r>
          </a:p>
          <a:p>
            <a:pPr marL="231775" lvl="1" indent="-227013">
              <a:spcBef>
                <a:spcPts val="200"/>
              </a:spcBef>
              <a:buClr>
                <a:srgbClr val="0038A8"/>
              </a:buClr>
            </a:pPr>
            <a:endParaRPr lang="en-US" sz="800" b="1" dirty="0" smtClean="0"/>
          </a:p>
          <a:p>
            <a:pPr marL="231775" lvl="1" indent="-227013">
              <a:spcBef>
                <a:spcPts val="300"/>
              </a:spcBef>
              <a:spcAft>
                <a:spcPts val="300"/>
              </a:spcAft>
              <a:buClr>
                <a:srgbClr val="0038A8"/>
              </a:buClr>
            </a:pPr>
            <a:r>
              <a:rPr lang="en-US" b="1" dirty="0" smtClean="0"/>
              <a:t>“People” Skills:</a:t>
            </a:r>
          </a:p>
          <a:p>
            <a:pPr marL="688975" lvl="2" indent="-227013">
              <a:spcBef>
                <a:spcPts val="300"/>
              </a:spcBef>
              <a:spcAft>
                <a:spcPts val="300"/>
              </a:spcAft>
              <a:buClr>
                <a:srgbClr val="0038A8"/>
              </a:buClr>
              <a:buFont typeface="Wingdings" pitchFamily="2" charset="2"/>
              <a:buChar char="§"/>
            </a:pPr>
            <a:r>
              <a:rPr lang="en-US" dirty="0" smtClean="0"/>
              <a:t>Active Listening: Demonstrating interest by your body language </a:t>
            </a:r>
          </a:p>
          <a:p>
            <a:pPr marL="688975" lvl="2" indent="-227013">
              <a:spcBef>
                <a:spcPts val="300"/>
              </a:spcBef>
              <a:spcAft>
                <a:spcPts val="300"/>
              </a:spcAft>
              <a:buClr>
                <a:srgbClr val="0038A8"/>
              </a:buClr>
              <a:buFont typeface="Wingdings" pitchFamily="2" charset="2"/>
              <a:buChar char="§"/>
            </a:pPr>
            <a:r>
              <a:rPr lang="en-US" dirty="0" smtClean="0"/>
              <a:t>Building Rapport:  Establishing credibility to enable people to         contribute with ease</a:t>
            </a:r>
          </a:p>
          <a:p>
            <a:pPr marL="688975" lvl="2" indent="-227013">
              <a:spcBef>
                <a:spcPts val="300"/>
              </a:spcBef>
              <a:spcAft>
                <a:spcPts val="300"/>
              </a:spcAft>
              <a:buClr>
                <a:srgbClr val="0038A8"/>
              </a:buClr>
              <a:buFont typeface="Wingdings" pitchFamily="2" charset="2"/>
              <a:buChar char="§"/>
            </a:pPr>
            <a:r>
              <a:rPr lang="en-US" dirty="0" smtClean="0"/>
              <a:t>Communicating Effectively:  Being supportive and engaged to enable       an open and safe environment</a:t>
            </a:r>
          </a:p>
          <a:p>
            <a:pPr marL="688975" lvl="2" indent="-227013">
              <a:spcBef>
                <a:spcPts val="300"/>
              </a:spcBef>
              <a:spcAft>
                <a:spcPts val="300"/>
              </a:spcAft>
              <a:buClr>
                <a:srgbClr val="0038A8"/>
              </a:buClr>
              <a:buFont typeface="Wingdings" pitchFamily="2" charset="2"/>
              <a:buChar char="§"/>
            </a:pPr>
            <a:r>
              <a:rPr lang="en-US" dirty="0" smtClean="0"/>
              <a:t>Questioning Techniques:  Utilizing questions to check understanding,      ask for clarification or expand a view</a:t>
            </a:r>
          </a:p>
        </p:txBody>
      </p:sp>
      <p:pic>
        <p:nvPicPr>
          <p:cNvPr id="18" name="Picture 2"/>
          <p:cNvPicPr>
            <a:picLocks noChangeAspect="1" noChangeArrowheads="1"/>
          </p:cNvPicPr>
          <p:nvPr/>
        </p:nvPicPr>
        <p:blipFill>
          <a:blip r:embed="rId3" cstate="print"/>
          <a:srcRect/>
          <a:stretch>
            <a:fillRect/>
          </a:stretch>
        </p:blipFill>
        <p:spPr bwMode="auto">
          <a:xfrm>
            <a:off x="7284432" y="1264688"/>
            <a:ext cx="1345406" cy="442645"/>
          </a:xfrm>
          <a:prstGeom prst="rect">
            <a:avLst/>
          </a:prstGeom>
          <a:noFill/>
          <a:ln w="9525">
            <a:noFill/>
            <a:miter lim="800000"/>
            <a:headEnd/>
            <a:tailEnd/>
          </a:ln>
          <a:effectLst/>
        </p:spPr>
      </p:pic>
      <p:grpSp>
        <p:nvGrpSpPr>
          <p:cNvPr id="2" name="Group 18"/>
          <p:cNvGrpSpPr/>
          <p:nvPr/>
        </p:nvGrpSpPr>
        <p:grpSpPr>
          <a:xfrm>
            <a:off x="152400" y="4019557"/>
            <a:ext cx="662050" cy="905693"/>
            <a:chOff x="533400" y="2867851"/>
            <a:chExt cx="662050" cy="905693"/>
          </a:xfrm>
        </p:grpSpPr>
        <p:pic>
          <p:nvPicPr>
            <p:cNvPr id="20" name="Picture 6"/>
            <p:cNvPicPr>
              <a:picLocks noChangeAspect="1" noChangeArrowheads="1"/>
            </p:cNvPicPr>
            <p:nvPr/>
          </p:nvPicPr>
          <p:blipFill>
            <a:blip r:embed="rId4" cstate="print"/>
            <a:srcRect/>
            <a:stretch>
              <a:fillRect/>
            </a:stretch>
          </p:blipFill>
          <p:spPr bwMode="auto">
            <a:xfrm>
              <a:off x="533400" y="286785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1" name="TextBox 20"/>
            <p:cNvSpPr txBox="1"/>
            <p:nvPr/>
          </p:nvSpPr>
          <p:spPr>
            <a:xfrm>
              <a:off x="662050" y="306082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3" name="Group 24"/>
          <p:cNvGrpSpPr/>
          <p:nvPr/>
        </p:nvGrpSpPr>
        <p:grpSpPr>
          <a:xfrm>
            <a:off x="7911337" y="3321831"/>
            <a:ext cx="546863" cy="923544"/>
            <a:chOff x="2590801" y="3026175"/>
            <a:chExt cx="646816" cy="923544"/>
          </a:xfrm>
        </p:grpSpPr>
        <p:pic>
          <p:nvPicPr>
            <p:cNvPr id="26" name="Picture 3"/>
            <p:cNvPicPr>
              <a:picLocks noChangeAspect="1" noChangeArrowheads="1"/>
            </p:cNvPicPr>
            <p:nvPr/>
          </p:nvPicPr>
          <p:blipFill>
            <a:blip r:embed="rId5" cstate="print"/>
            <a:srcRect/>
            <a:stretch>
              <a:fillRect/>
            </a:stretch>
          </p:blipFill>
          <p:spPr bwMode="auto">
            <a:xfrm flipH="1">
              <a:off x="2590801" y="3026175"/>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7" name="TextBox 26"/>
            <p:cNvSpPr txBox="1"/>
            <p:nvPr/>
          </p:nvSpPr>
          <p:spPr>
            <a:xfrm>
              <a:off x="2704216" y="3244304"/>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32</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Skills of Successful Facilitator</a:t>
            </a:r>
            <a:endParaRPr lang="en-US" sz="1800" b="0" baseline="60000" dirty="0"/>
          </a:p>
        </p:txBody>
      </p:sp>
      <p:sp>
        <p:nvSpPr>
          <p:cNvPr id="10"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Must Master Both Skills To Be Successful!</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8" name="Rectangle 7"/>
          <p:cNvSpPr/>
          <p:nvPr/>
        </p:nvSpPr>
        <p:spPr>
          <a:xfrm>
            <a:off x="320040" y="1325880"/>
            <a:ext cx="8519160" cy="4180632"/>
          </a:xfrm>
          <a:prstGeom prst="rect">
            <a:avLst/>
          </a:prstGeom>
        </p:spPr>
        <p:txBody>
          <a:bodyPr wrap="square">
            <a:spAutoFit/>
          </a:bodyPr>
          <a:lstStyle/>
          <a:p>
            <a:pPr marL="225425" lvl="2" indent="-225425" defTabSz="820738" fontAlgn="base">
              <a:spcBef>
                <a:spcPts val="300"/>
              </a:spcBef>
              <a:spcAft>
                <a:spcPts val="300"/>
              </a:spcAft>
              <a:buClr>
                <a:schemeClr val="hlink"/>
              </a:buClr>
            </a:pPr>
            <a:r>
              <a:rPr lang="en-US" b="1" dirty="0" smtClean="0"/>
              <a:t>“Process” Skills:</a:t>
            </a:r>
          </a:p>
          <a:p>
            <a:pPr marL="688975" lvl="2" indent="-227013">
              <a:spcBef>
                <a:spcPts val="300"/>
              </a:spcBef>
              <a:spcAft>
                <a:spcPts val="300"/>
              </a:spcAft>
              <a:buClr>
                <a:srgbClr val="0038A8"/>
              </a:buClr>
              <a:buFont typeface="Wingdings" pitchFamily="2" charset="2"/>
              <a:buChar char="§"/>
            </a:pPr>
            <a:r>
              <a:rPr lang="en-US" dirty="0" smtClean="0"/>
              <a:t>Problem Solving Model:  Recognize/utilize methodology to resolve issue</a:t>
            </a:r>
          </a:p>
          <a:p>
            <a:pPr marL="688975" lvl="2" indent="-227013">
              <a:spcBef>
                <a:spcPts val="300"/>
              </a:spcBef>
              <a:spcAft>
                <a:spcPts val="300"/>
              </a:spcAft>
              <a:buClr>
                <a:srgbClr val="0038A8"/>
              </a:buClr>
              <a:buFont typeface="Wingdings" pitchFamily="2" charset="2"/>
              <a:buChar char="§"/>
            </a:pPr>
            <a:r>
              <a:rPr lang="en-US" dirty="0" smtClean="0"/>
              <a:t>Problem Solving Phase:  Identify/explain phases to resolve issue </a:t>
            </a:r>
          </a:p>
          <a:p>
            <a:pPr marL="688975" lvl="2" indent="-227013">
              <a:spcBef>
                <a:spcPts val="300"/>
              </a:spcBef>
              <a:spcAft>
                <a:spcPts val="300"/>
              </a:spcAft>
              <a:buClr>
                <a:srgbClr val="0038A8"/>
              </a:buClr>
              <a:buFont typeface="Wingdings" pitchFamily="2" charset="2"/>
              <a:buChar char="§"/>
            </a:pPr>
            <a:r>
              <a:rPr lang="en-US" dirty="0" smtClean="0"/>
              <a:t>Problem Solving Step:  Identify/explain/guide team to resolve issue</a:t>
            </a:r>
          </a:p>
          <a:p>
            <a:pPr marL="231775" lvl="1" indent="-227013">
              <a:spcBef>
                <a:spcPts val="200"/>
              </a:spcBef>
              <a:buClr>
                <a:srgbClr val="0038A8"/>
              </a:buClr>
            </a:pPr>
            <a:endParaRPr lang="en-US" sz="800" b="1" dirty="0" smtClean="0"/>
          </a:p>
          <a:p>
            <a:pPr marL="231775" lvl="1" indent="-227013">
              <a:spcBef>
                <a:spcPts val="300"/>
              </a:spcBef>
              <a:spcAft>
                <a:spcPts val="300"/>
              </a:spcAft>
              <a:buClr>
                <a:srgbClr val="0038A8"/>
              </a:buClr>
            </a:pPr>
            <a:r>
              <a:rPr lang="en-US" b="1" dirty="0" smtClean="0">
                <a:solidFill>
                  <a:schemeClr val="bg2">
                    <a:lumMod val="20000"/>
                    <a:lumOff val="80000"/>
                  </a:schemeClr>
                </a:solidFill>
              </a:rPr>
              <a:t>“People” Skills:</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Active Listening: Demonstrating interest by your body language </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Building Rapport:  Establishing credibility to enable people to         contribute with ease</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Communicating Effectively:  Being supportive and engaged to enable       an open and safe environment</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Questioning Techniques:  Utilizing questions to check understanding,      ask for clarification or expand a view</a:t>
            </a:r>
          </a:p>
        </p:txBody>
      </p:sp>
      <p:pic>
        <p:nvPicPr>
          <p:cNvPr id="18" name="Picture 2"/>
          <p:cNvPicPr>
            <a:picLocks noChangeAspect="1" noChangeArrowheads="1"/>
          </p:cNvPicPr>
          <p:nvPr/>
        </p:nvPicPr>
        <p:blipFill>
          <a:blip r:embed="rId3" cstate="print"/>
          <a:srcRect/>
          <a:stretch>
            <a:fillRect/>
          </a:stretch>
        </p:blipFill>
        <p:spPr bwMode="auto">
          <a:xfrm>
            <a:off x="7284432" y="1264688"/>
            <a:ext cx="1345406" cy="44264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3"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4"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8"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9"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70" name="Group 350"/>
          <p:cNvGrpSpPr/>
          <p:nvPr/>
        </p:nvGrpSpPr>
        <p:grpSpPr>
          <a:xfrm>
            <a:off x="3502112" y="2562226"/>
            <a:ext cx="1293021" cy="1269215"/>
            <a:chOff x="3426611" y="2562226"/>
            <a:chExt cx="1293021" cy="1269215"/>
          </a:xfrm>
        </p:grpSpPr>
        <p:grpSp>
          <p:nvGrpSpPr>
            <p:cNvPr id="71"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72"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76"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78"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7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1"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4"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85" name="Group 217"/>
          <p:cNvGrpSpPr/>
          <p:nvPr/>
        </p:nvGrpSpPr>
        <p:grpSpPr>
          <a:xfrm>
            <a:off x="2439051" y="3081682"/>
            <a:ext cx="1291339" cy="1331472"/>
            <a:chOff x="2363550" y="3081682"/>
            <a:chExt cx="1291339" cy="1331472"/>
          </a:xfrm>
        </p:grpSpPr>
        <p:grpSp>
          <p:nvGrpSpPr>
            <p:cNvPr id="86"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87"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91"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95"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9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03"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07"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11" name="Group 216"/>
          <p:cNvGrpSpPr/>
          <p:nvPr/>
        </p:nvGrpSpPr>
        <p:grpSpPr>
          <a:xfrm>
            <a:off x="1301844" y="2712244"/>
            <a:ext cx="1281115" cy="1273977"/>
            <a:chOff x="1226343" y="2712244"/>
            <a:chExt cx="1281115" cy="1273977"/>
          </a:xfrm>
        </p:grpSpPr>
        <p:grpSp>
          <p:nvGrpSpPr>
            <p:cNvPr id="115"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16"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17"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18"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19"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0"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1"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2"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33</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Problem Solving Framework</a:t>
            </a:r>
            <a:endParaRPr lang="en-US" dirty="0"/>
          </a:p>
        </p:txBody>
      </p:sp>
      <p:grpSp>
        <p:nvGrpSpPr>
          <p:cNvPr id="123"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124"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125"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126"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127"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4"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3483306" y="5161798"/>
            <a:ext cx="1601400" cy="338554"/>
          </a:xfrm>
          <a:prstGeom prst="rect">
            <a:avLst/>
          </a:prstGeom>
          <a:noFill/>
        </p:spPr>
        <p:txBody>
          <a:bodyPr wrap="none" lIns="0" tIns="0" rIns="0" bIns="0" rtlCol="0">
            <a:spAutoFit/>
          </a:bodyPr>
          <a:lstStyle/>
          <a:p>
            <a:pPr algn="ctr"/>
            <a:r>
              <a:rPr lang="en-US" sz="2200" dirty="0" smtClean="0"/>
              <a:t>Model Name</a:t>
            </a:r>
            <a:endParaRPr lang="en-US" sz="2200" dirty="0"/>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78929" y="4244305"/>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sp>
        <p:nvSpPr>
          <p:cNvPr id="254" name="TextBox 253"/>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257" name="TextBox 256"/>
          <p:cNvSpPr txBox="1"/>
          <p:nvPr/>
        </p:nvSpPr>
        <p:spPr>
          <a:xfrm>
            <a:off x="1037076" y="1260313"/>
            <a:ext cx="2413790" cy="430887"/>
          </a:xfrm>
          <a:prstGeom prst="rect">
            <a:avLst/>
          </a:prstGeom>
          <a:noFill/>
        </p:spPr>
        <p:txBody>
          <a:bodyPr wrap="square" rtlCol="0">
            <a:spAutoFit/>
          </a:bodyPr>
          <a:lstStyle/>
          <a:p>
            <a:r>
              <a:rPr lang="en-US" sz="2200" dirty="0" smtClean="0"/>
              <a:t>Gear = Phases</a:t>
            </a:r>
          </a:p>
        </p:txBody>
      </p:sp>
      <p:cxnSp>
        <p:nvCxnSpPr>
          <p:cNvPr id="284" name="Straight Arrow Connector 283"/>
          <p:cNvCxnSpPr/>
          <p:nvPr/>
        </p:nvCxnSpPr>
        <p:spPr bwMode="auto">
          <a:xfrm flipH="1">
            <a:off x="1923803" y="1796995"/>
            <a:ext cx="413" cy="1196666"/>
          </a:xfrm>
          <a:prstGeom prst="straightConnector1">
            <a:avLst/>
          </a:prstGeom>
          <a:solidFill>
            <a:schemeClr val="accent1"/>
          </a:solidFill>
          <a:ln w="50800" cap="flat" cmpd="sng" algn="ctr">
            <a:solidFill>
              <a:schemeClr val="tx2">
                <a:lumMod val="50000"/>
                <a:lumOff val="50000"/>
              </a:schemeClr>
            </a:solidFill>
            <a:prstDash val="solid"/>
            <a:round/>
            <a:headEnd type="none" w="sm" len="sm"/>
            <a:tailEnd type="arrow"/>
          </a:ln>
          <a:effectLst>
            <a:outerShdw blurRad="50800" dist="50800" dir="5400000" algn="ctr" rotWithShape="0">
              <a:schemeClr val="bg1"/>
            </a:outerShdw>
          </a:effectLst>
        </p:spPr>
      </p:cxnSp>
      <p:cxnSp>
        <p:nvCxnSpPr>
          <p:cNvPr id="313" name="Straight Arrow Connector 312"/>
          <p:cNvCxnSpPr>
            <a:stCxn id="258" idx="2"/>
          </p:cNvCxnSpPr>
          <p:nvPr/>
        </p:nvCxnSpPr>
        <p:spPr bwMode="auto">
          <a:xfrm flipH="1">
            <a:off x="5215978" y="1691200"/>
            <a:ext cx="1389947" cy="1566731"/>
          </a:xfrm>
          <a:prstGeom prst="straightConnector1">
            <a:avLst/>
          </a:prstGeom>
          <a:solidFill>
            <a:schemeClr val="accent1"/>
          </a:solidFill>
          <a:ln w="50800" cap="flat" cmpd="sng" algn="ctr">
            <a:solidFill>
              <a:schemeClr val="tx2">
                <a:lumMod val="50000"/>
                <a:lumOff val="50000"/>
              </a:schemeClr>
            </a:solidFill>
            <a:prstDash val="solid"/>
            <a:round/>
            <a:headEnd type="none" w="sm" len="sm"/>
            <a:tailEnd type="arrow"/>
          </a:ln>
          <a:effectLst>
            <a:outerShdw blurRad="50800" dist="50800" dir="5400000" algn="ctr" rotWithShape="0">
              <a:schemeClr val="bg1"/>
            </a:outerShdw>
          </a:effectLst>
        </p:spPr>
      </p:cxnSp>
      <p:sp>
        <p:nvSpPr>
          <p:cNvPr id="258" name="TextBox 257"/>
          <p:cNvSpPr txBox="1"/>
          <p:nvPr/>
        </p:nvSpPr>
        <p:spPr>
          <a:xfrm>
            <a:off x="5101519" y="1260313"/>
            <a:ext cx="3008812" cy="430887"/>
          </a:xfrm>
          <a:prstGeom prst="rect">
            <a:avLst/>
          </a:prstGeom>
          <a:noFill/>
        </p:spPr>
        <p:txBody>
          <a:bodyPr wrap="square" rtlCol="0">
            <a:spAutoFit/>
          </a:bodyPr>
          <a:lstStyle/>
          <a:p>
            <a:r>
              <a:rPr lang="en-US" sz="2200" dirty="0" smtClean="0"/>
              <a:t>Gear Teeth = Steps</a:t>
            </a:r>
          </a:p>
        </p:txBody>
      </p:sp>
      <p:cxnSp>
        <p:nvCxnSpPr>
          <p:cNvPr id="278" name="Straight Arrow Connector 277"/>
          <p:cNvCxnSpPr/>
          <p:nvPr/>
        </p:nvCxnSpPr>
        <p:spPr bwMode="auto">
          <a:xfrm>
            <a:off x="1924216" y="1796995"/>
            <a:ext cx="1066388" cy="1614112"/>
          </a:xfrm>
          <a:prstGeom prst="straightConnector1">
            <a:avLst/>
          </a:prstGeom>
          <a:solidFill>
            <a:schemeClr val="accent1"/>
          </a:solidFill>
          <a:ln w="50800" cap="flat" cmpd="sng" algn="ctr">
            <a:solidFill>
              <a:schemeClr val="tx2">
                <a:lumMod val="50000"/>
                <a:lumOff val="50000"/>
              </a:schemeClr>
            </a:solidFill>
            <a:prstDash val="solid"/>
            <a:round/>
            <a:headEnd type="none" w="sm" len="sm"/>
            <a:tailEnd type="arrow"/>
          </a:ln>
          <a:effectLst>
            <a:outerShdw blurRad="50800" dist="50800" dir="5400000" algn="ctr" rotWithShape="0">
              <a:schemeClr val="bg1"/>
            </a:outerShdw>
          </a:effectLst>
        </p:spPr>
      </p:cxnSp>
      <p:cxnSp>
        <p:nvCxnSpPr>
          <p:cNvPr id="285" name="Straight Arrow Connector 284"/>
          <p:cNvCxnSpPr>
            <a:stCxn id="258" idx="2"/>
          </p:cNvCxnSpPr>
          <p:nvPr/>
        </p:nvCxnSpPr>
        <p:spPr bwMode="auto">
          <a:xfrm flipH="1">
            <a:off x="4584691" y="1691200"/>
            <a:ext cx="2021234" cy="1029186"/>
          </a:xfrm>
          <a:prstGeom prst="straightConnector1">
            <a:avLst/>
          </a:prstGeom>
          <a:solidFill>
            <a:schemeClr val="accent1"/>
          </a:solidFill>
          <a:ln w="50800" cap="flat" cmpd="sng" algn="ctr">
            <a:solidFill>
              <a:schemeClr val="tx2">
                <a:lumMod val="50000"/>
                <a:lumOff val="50000"/>
              </a:schemeClr>
            </a:solidFill>
            <a:prstDash val="solid"/>
            <a:round/>
            <a:headEnd type="none" w="sm" len="sm"/>
            <a:tailEnd type="arrow"/>
          </a:ln>
          <a:effectLst>
            <a:outerShdw blurRad="50800" dist="50800" dir="5400000" algn="ctr" rotWithShape="0">
              <a:schemeClr val="bg1"/>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34</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3810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62000" y="2546989"/>
            <a:ext cx="1645920" cy="3355848"/>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pPr>
            <a:endParaRPr lang="en-US" sz="1600" dirty="0" smtClean="0">
              <a:latin typeface="Arial" charset="0"/>
            </a:endParaRPr>
          </a:p>
          <a:p>
            <a:pPr marL="233363" indent="-180975" fontAlgn="base">
              <a:spcBef>
                <a:spcPts val="600"/>
              </a:spcBef>
              <a:spcAft>
                <a:spcPct val="0"/>
              </a:spcAft>
              <a:buFontTx/>
              <a:buAutoNum type="arabicPeriod"/>
            </a:pPr>
            <a:r>
              <a:rPr lang="en-US" sz="1600" dirty="0" smtClean="0">
                <a:latin typeface="Arial" charset="0"/>
              </a:rPr>
              <a:t>Step</a:t>
            </a:r>
          </a:p>
          <a:p>
            <a:pPr marL="233363" indent="-180975" fontAlgn="base">
              <a:spcBef>
                <a:spcPts val="600"/>
              </a:spcBef>
              <a:spcAft>
                <a:spcPct val="0"/>
              </a:spcAft>
              <a:buFontTx/>
              <a:buAutoNum type="arabicPeriod"/>
            </a:pPr>
            <a:r>
              <a:rPr lang="en-US" sz="1600" dirty="0" smtClean="0">
                <a:latin typeface="Arial" charset="0"/>
              </a:rPr>
              <a:t>Step</a:t>
            </a:r>
          </a:p>
          <a:p>
            <a:pPr marL="233363" indent="-180975" fontAlgn="base">
              <a:spcBef>
                <a:spcPts val="600"/>
              </a:spcBef>
              <a:spcAft>
                <a:spcPct val="0"/>
              </a:spcAft>
              <a:buFontTx/>
              <a:buAutoNum type="arabicPeriod"/>
            </a:pPr>
            <a:r>
              <a:rPr lang="en-US" sz="1600" dirty="0" smtClean="0">
                <a:latin typeface="Arial" charset="0"/>
              </a:rPr>
              <a:t>Step</a:t>
            </a:r>
          </a:p>
        </p:txBody>
      </p:sp>
      <p:sp>
        <p:nvSpPr>
          <p:cNvPr id="30" name="Rectangle 29"/>
          <p:cNvSpPr/>
          <p:nvPr/>
        </p:nvSpPr>
        <p:spPr bwMode="auto">
          <a:xfrm>
            <a:off x="2741431" y="2560670"/>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p:txBody>
      </p:sp>
      <p:sp>
        <p:nvSpPr>
          <p:cNvPr id="31" name="Rectangle 30"/>
          <p:cNvSpPr/>
          <p:nvPr/>
        </p:nvSpPr>
        <p:spPr bwMode="auto">
          <a:xfrm>
            <a:off x="4800600" y="2569534"/>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p:txBody>
      </p:sp>
      <p:sp>
        <p:nvSpPr>
          <p:cNvPr id="32" name="Rectangle 31"/>
          <p:cNvSpPr/>
          <p:nvPr/>
        </p:nvSpPr>
        <p:spPr bwMode="auto">
          <a:xfrm>
            <a:off x="6826101" y="2581936"/>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a:p>
            <a:pPr marL="233363" indent="-180975" fontAlgn="base">
              <a:spcBef>
                <a:spcPts val="600"/>
              </a:spcBef>
              <a:spcAft>
                <a:spcPct val="0"/>
              </a:spcAft>
              <a:buFontTx/>
              <a:buAutoNum type="arabicPeriod"/>
              <a:tabLst/>
            </a:pPr>
            <a:r>
              <a:rPr lang="en-US" sz="1600" dirty="0" smtClean="0">
                <a:latin typeface="Arial" charset="0"/>
              </a:rPr>
              <a:t>Step</a:t>
            </a:r>
          </a:p>
        </p:txBody>
      </p:sp>
      <p:sp>
        <p:nvSpPr>
          <p:cNvPr id="36" name="Rectangle 35"/>
          <p:cNvSpPr/>
          <p:nvPr/>
        </p:nvSpPr>
        <p:spPr bwMode="auto">
          <a:xfrm>
            <a:off x="7620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endParaRPr kumimoji="0" lang="en-US" sz="170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274143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endParaRPr kumimoji="0" lang="en-US" sz="1700" i="0" u="none" strike="noStrike" cap="none" normalizeH="0" baseline="0" dirty="0" smtClean="0">
              <a:ln>
                <a:noFill/>
              </a:ln>
              <a:solidFill>
                <a:schemeClr val="tx1"/>
              </a:solidFill>
              <a:effectLst/>
              <a:latin typeface="Arial" charset="0"/>
            </a:endParaRPr>
          </a:p>
        </p:txBody>
      </p:sp>
      <p:sp>
        <p:nvSpPr>
          <p:cNvPr id="38" name="Rectangle 37"/>
          <p:cNvSpPr/>
          <p:nvPr/>
        </p:nvSpPr>
        <p:spPr bwMode="auto">
          <a:xfrm>
            <a:off x="48006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endParaRPr kumimoji="0" lang="en-US" sz="170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682610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endParaRPr kumimoji="0" lang="en-US" sz="170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flipV="1">
            <a:off x="2569534"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2" name="Straight Connector 41"/>
          <p:cNvCxnSpPr/>
          <p:nvPr/>
        </p:nvCxnSpPr>
        <p:spPr bwMode="auto">
          <a:xfrm flipV="1">
            <a:off x="45720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4" name="Straight Connector 43"/>
          <p:cNvCxnSpPr/>
          <p:nvPr/>
        </p:nvCxnSpPr>
        <p:spPr bwMode="auto">
          <a:xfrm flipV="1">
            <a:off x="66294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22" name="TextBox 21"/>
          <p:cNvSpPr txBox="1"/>
          <p:nvPr/>
        </p:nvSpPr>
        <p:spPr>
          <a:xfrm>
            <a:off x="4049233" y="1219200"/>
            <a:ext cx="1665767" cy="369332"/>
          </a:xfrm>
          <a:prstGeom prst="rect">
            <a:avLst/>
          </a:prstGeom>
          <a:noFill/>
        </p:spPr>
        <p:txBody>
          <a:bodyPr wrap="square" rtlCol="0">
            <a:spAutoFit/>
          </a:bodyPr>
          <a:lstStyle/>
          <a:p>
            <a:r>
              <a:rPr lang="en-US" b="1" dirty="0" smtClean="0"/>
              <a:t>Model: Name</a:t>
            </a:r>
          </a:p>
        </p:txBody>
      </p:sp>
      <p:sp>
        <p:nvSpPr>
          <p:cNvPr id="24" name="TextBox 23"/>
          <p:cNvSpPr txBox="1"/>
          <p:nvPr/>
        </p:nvSpPr>
        <p:spPr>
          <a:xfrm>
            <a:off x="1174898" y="2512097"/>
            <a:ext cx="914401" cy="369332"/>
          </a:xfrm>
          <a:prstGeom prst="rect">
            <a:avLst/>
          </a:prstGeom>
          <a:noFill/>
        </p:spPr>
        <p:txBody>
          <a:bodyPr wrap="square" rtlCol="0">
            <a:spAutoFit/>
          </a:bodyPr>
          <a:lstStyle/>
          <a:p>
            <a:r>
              <a:rPr lang="en-US" b="1" u="sng" dirty="0" smtClean="0"/>
              <a:t>Steps</a:t>
            </a:r>
          </a:p>
        </p:txBody>
      </p:sp>
      <p:sp>
        <p:nvSpPr>
          <p:cNvPr id="25" name="TextBox 24"/>
          <p:cNvSpPr txBox="1"/>
          <p:nvPr/>
        </p:nvSpPr>
        <p:spPr>
          <a:xfrm>
            <a:off x="3124200" y="2512097"/>
            <a:ext cx="914401" cy="369332"/>
          </a:xfrm>
          <a:prstGeom prst="rect">
            <a:avLst/>
          </a:prstGeom>
          <a:noFill/>
        </p:spPr>
        <p:txBody>
          <a:bodyPr wrap="square" rtlCol="0">
            <a:spAutoFit/>
          </a:bodyPr>
          <a:lstStyle/>
          <a:p>
            <a:r>
              <a:rPr lang="en-US" b="1" u="sng" dirty="0" smtClean="0"/>
              <a:t>Steps</a:t>
            </a:r>
          </a:p>
        </p:txBody>
      </p:sp>
      <p:sp>
        <p:nvSpPr>
          <p:cNvPr id="26" name="TextBox 25"/>
          <p:cNvSpPr txBox="1"/>
          <p:nvPr/>
        </p:nvSpPr>
        <p:spPr>
          <a:xfrm>
            <a:off x="5105400" y="2512097"/>
            <a:ext cx="914401" cy="369332"/>
          </a:xfrm>
          <a:prstGeom prst="rect">
            <a:avLst/>
          </a:prstGeom>
          <a:noFill/>
        </p:spPr>
        <p:txBody>
          <a:bodyPr wrap="square" rtlCol="0">
            <a:spAutoFit/>
          </a:bodyPr>
          <a:lstStyle/>
          <a:p>
            <a:r>
              <a:rPr lang="en-US" b="1" u="sng" dirty="0" smtClean="0"/>
              <a:t>Steps</a:t>
            </a:r>
          </a:p>
        </p:txBody>
      </p:sp>
      <p:sp>
        <p:nvSpPr>
          <p:cNvPr id="27" name="TextBox 26"/>
          <p:cNvSpPr txBox="1"/>
          <p:nvPr/>
        </p:nvSpPr>
        <p:spPr>
          <a:xfrm>
            <a:off x="7162800" y="2512097"/>
            <a:ext cx="914401" cy="369332"/>
          </a:xfrm>
          <a:prstGeom prst="rect">
            <a:avLst/>
          </a:prstGeom>
          <a:noFill/>
        </p:spPr>
        <p:txBody>
          <a:bodyPr wrap="square" rtlCol="0">
            <a:spAutoFit/>
          </a:bodyPr>
          <a:lstStyle/>
          <a:p>
            <a:r>
              <a:rPr lang="en-US" b="1" u="sng" dirty="0" smtClean="0"/>
              <a:t>Steps</a:t>
            </a:r>
          </a:p>
        </p:txBody>
      </p:sp>
      <p:sp>
        <p:nvSpPr>
          <p:cNvPr id="28" name="TextBox 27"/>
          <p:cNvSpPr txBox="1"/>
          <p:nvPr/>
        </p:nvSpPr>
        <p:spPr>
          <a:xfrm>
            <a:off x="-838200" y="1447800"/>
            <a:ext cx="838200" cy="369332"/>
          </a:xfrm>
          <a:prstGeom prst="rect">
            <a:avLst/>
          </a:prstGeom>
          <a:noFill/>
        </p:spPr>
        <p:txBody>
          <a:bodyPr wrap="square" rtlCol="0">
            <a:spAutoFit/>
          </a:bodyPr>
          <a:lstStyle/>
          <a:p>
            <a:endParaRPr lang="en-US" i="1" dirty="0" smtClean="0">
              <a:solidFill>
                <a:srgbClr val="C00000"/>
              </a:solidFill>
              <a:latin typeface="Adobe Caslon Pro Bold" pitchFamily="18" charset="0"/>
            </a:endParaRPr>
          </a:p>
        </p:txBody>
      </p:sp>
      <p:grpSp>
        <p:nvGrpSpPr>
          <p:cNvPr id="2" name="Group 15"/>
          <p:cNvGrpSpPr/>
          <p:nvPr/>
        </p:nvGrpSpPr>
        <p:grpSpPr>
          <a:xfrm>
            <a:off x="2971800" y="4767072"/>
            <a:ext cx="1143000" cy="1024128"/>
            <a:chOff x="3445668" y="3736181"/>
            <a:chExt cx="1347787" cy="1343025"/>
          </a:xfrm>
        </p:grpSpPr>
        <p:sp>
          <p:nvSpPr>
            <p:cNvPr id="70" name="Freeform 6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1" name="Oval 7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2" name="Oval 7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3" name="Oval 7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4" name="Oval 7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5" name="Arc 7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3" name="Group 20"/>
          <p:cNvGrpSpPr/>
          <p:nvPr/>
        </p:nvGrpSpPr>
        <p:grpSpPr>
          <a:xfrm>
            <a:off x="968506" y="4767072"/>
            <a:ext cx="1143000" cy="1024128"/>
            <a:chOff x="3354228" y="1594961"/>
            <a:chExt cx="1347787" cy="1343025"/>
          </a:xfrm>
        </p:grpSpPr>
        <p:sp>
          <p:nvSpPr>
            <p:cNvPr id="77" name="Freeform 7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8" name="Oval 7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79" name="Oval 7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0" name="Oval 7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1" name="Oval 8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2" name="Arc 8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4" name="Group 28"/>
          <p:cNvGrpSpPr/>
          <p:nvPr/>
        </p:nvGrpSpPr>
        <p:grpSpPr>
          <a:xfrm>
            <a:off x="4999632" y="4767072"/>
            <a:ext cx="1143000" cy="1024128"/>
            <a:chOff x="4946808" y="2311241"/>
            <a:chExt cx="1347787" cy="1343025"/>
          </a:xfrm>
        </p:grpSpPr>
        <p:sp>
          <p:nvSpPr>
            <p:cNvPr id="84" name="Freeform 8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5" name="Oval 8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6" name="Oval 8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7" name="Oval 8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8" name="Oval 8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9" name="Arc 8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6" name="Group 44"/>
          <p:cNvGrpSpPr/>
          <p:nvPr/>
        </p:nvGrpSpPr>
        <p:grpSpPr>
          <a:xfrm>
            <a:off x="7070680" y="4767072"/>
            <a:ext cx="1143000" cy="1025366"/>
            <a:chOff x="5268276" y="4178141"/>
            <a:chExt cx="1347787" cy="1343025"/>
          </a:xfrm>
        </p:grpSpPr>
        <p:sp>
          <p:nvSpPr>
            <p:cNvPr id="91" name="Freeform 9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2" name="Oval 9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3" name="Oval 9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4" name="Oval 9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5" name="Oval 9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6" name="Arc 9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pic>
        <p:nvPicPr>
          <p:cNvPr id="52" name="Picture 2"/>
          <p:cNvPicPr>
            <a:picLocks noChangeAspect="1" noChangeArrowheads="1"/>
          </p:cNvPicPr>
          <p:nvPr/>
        </p:nvPicPr>
        <p:blipFill>
          <a:blip r:embed="rId3" cstate="print"/>
          <a:srcRect/>
          <a:stretch>
            <a:fillRect/>
          </a:stretch>
        </p:blipFill>
        <p:spPr bwMode="auto">
          <a:xfrm>
            <a:off x="5629200" y="1244270"/>
            <a:ext cx="1113798" cy="366445"/>
          </a:xfrm>
          <a:prstGeom prst="rect">
            <a:avLst/>
          </a:prstGeom>
          <a:noFill/>
          <a:ln w="9525">
            <a:noFill/>
            <a:miter lim="800000"/>
            <a:headEnd/>
            <a:tailEnd/>
          </a:ln>
          <a:effectLst/>
        </p:spPr>
      </p:pic>
      <p:sp>
        <p:nvSpPr>
          <p:cNvPr id="53" name="TextBox 5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55" name="Rounded Rectangle 54"/>
          <p:cNvSpPr/>
          <p:nvPr/>
        </p:nvSpPr>
        <p:spPr bwMode="auto">
          <a:xfrm>
            <a:off x="4013860" y="1206405"/>
            <a:ext cx="2885704" cy="408623"/>
          </a:xfrm>
          <a:prstGeom prst="roundRect">
            <a:avLst/>
          </a:prstGeom>
          <a:noFill/>
          <a:ln w="34925" algn="ctr">
            <a:solidFill>
              <a:srgbClr val="FF0000"/>
            </a:solidFill>
            <a:round/>
            <a:headEnd/>
            <a:tailEnd/>
          </a:ln>
          <a:effectLst/>
        </p:spPr>
        <p:txBody>
          <a:bodyPr wrap="square" anchor="ctr">
            <a:spAutoFit/>
          </a:bodyPr>
          <a:lstStyle/>
          <a:p>
            <a:pPr eaLnBrk="0" fontAlgn="base" hangingPunct="0">
              <a:spcBef>
                <a:spcPct val="0"/>
              </a:spcBef>
              <a:spcAft>
                <a:spcPct val="0"/>
              </a:spcAft>
            </a:pPr>
            <a:endParaRPr lang="en-US" dirty="0" smtClean="0">
              <a:solidFill>
                <a:srgbClr val="000000"/>
              </a:solidFill>
            </a:endParaRPr>
          </a:p>
        </p:txBody>
      </p:sp>
      <p:sp>
        <p:nvSpPr>
          <p:cNvPr id="56" name="Rounded Rectangle 55"/>
          <p:cNvSpPr/>
          <p:nvPr/>
        </p:nvSpPr>
        <p:spPr bwMode="auto">
          <a:xfrm>
            <a:off x="704567" y="1565411"/>
            <a:ext cx="7819231" cy="822960"/>
          </a:xfrm>
          <a:prstGeom prst="roundRect">
            <a:avLst/>
          </a:prstGeom>
          <a:noFill/>
          <a:ln w="34925" algn="ctr">
            <a:solidFill>
              <a:srgbClr val="FF0000"/>
            </a:solidFill>
            <a:round/>
            <a:headEnd/>
            <a:tailEnd/>
          </a:ln>
          <a:effectLst/>
        </p:spPr>
        <p:txBody>
          <a:bodyPr wrap="square" anchor="ctr">
            <a:spAutoFit/>
          </a:bodyPr>
          <a:lstStyle/>
          <a:p>
            <a:pPr marR="0" indent="0" eaLnBrk="0" fontAlgn="base" hangingPunct="0">
              <a:lnSpc>
                <a:spcPct val="100000"/>
              </a:lnSpc>
              <a:spcBef>
                <a:spcPct val="0"/>
              </a:spcBef>
              <a:spcAft>
                <a:spcPct val="0"/>
              </a:spcAft>
              <a:buClrTx/>
              <a:buSzTx/>
              <a:buFontTx/>
              <a:buNone/>
              <a:tabLst/>
            </a:pPr>
            <a:endParaRPr lang="en-US" dirty="0" smtClean="0">
              <a:solidFill>
                <a:srgbClr val="000000"/>
              </a:solidFill>
            </a:endParaRPr>
          </a:p>
        </p:txBody>
      </p:sp>
      <p:sp>
        <p:nvSpPr>
          <p:cNvPr id="67" name="Rounded Rectangle 66"/>
          <p:cNvSpPr/>
          <p:nvPr/>
        </p:nvSpPr>
        <p:spPr bwMode="auto">
          <a:xfrm rot="16200000">
            <a:off x="2881094" y="320819"/>
            <a:ext cx="3474720" cy="7863840"/>
          </a:xfrm>
          <a:prstGeom prst="roundRect">
            <a:avLst/>
          </a:prstGeom>
          <a:noFill/>
          <a:ln w="34925" algn="ctr">
            <a:solidFill>
              <a:srgbClr val="FF0000"/>
            </a:solidFill>
            <a:round/>
            <a:headEnd/>
            <a:tailEnd/>
          </a:ln>
          <a:effectLst/>
        </p:spPr>
        <p:txBody>
          <a:bodyPr wrap="square" anchor="ctr">
            <a:spAutoFit/>
          </a:bodyPr>
          <a:lstStyle/>
          <a:p>
            <a:pPr marR="0" indent="0" eaLnBrk="0" fontAlgn="base" hangingPunct="0">
              <a:lnSpc>
                <a:spcPct val="100000"/>
              </a:lnSpc>
              <a:spcBef>
                <a:spcPct val="0"/>
              </a:spcBef>
              <a:spcAft>
                <a:spcPct val="0"/>
              </a:spcAft>
              <a:buClrTx/>
              <a:buSzTx/>
              <a:buFontTx/>
              <a:buNone/>
              <a:tabLst/>
            </a:pPr>
            <a:endParaRPr lang="en-US" dirty="0" smtClean="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67" grpId="0" animBg="1"/>
      <p:bldP spid="6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35</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3810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62000" y="2546989"/>
            <a:ext cx="1645920" cy="3355848"/>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pPr>
            <a:endParaRPr lang="en-US" sz="1600" dirty="0" smtClean="0">
              <a:latin typeface="Arial" charset="0"/>
            </a:endParaRPr>
          </a:p>
          <a:p>
            <a:pPr marL="233363" indent="-180975" fontAlgn="base">
              <a:spcBef>
                <a:spcPts val="600"/>
              </a:spcBef>
              <a:spcAft>
                <a:spcPct val="0"/>
              </a:spcAft>
              <a:buFontTx/>
              <a:buAutoNum type="arabicPeriod"/>
            </a:pPr>
            <a:r>
              <a:rPr lang="en-US" sz="1600" dirty="0" smtClean="0">
                <a:latin typeface="Arial" charset="0"/>
              </a:rPr>
              <a:t>Identify problem</a:t>
            </a:r>
          </a:p>
          <a:p>
            <a:pPr marL="233363" indent="-180975" fontAlgn="base">
              <a:spcBef>
                <a:spcPts val="600"/>
              </a:spcBef>
              <a:spcAft>
                <a:spcPct val="0"/>
              </a:spcAft>
              <a:buFontTx/>
              <a:buAutoNum type="arabicPeriod"/>
            </a:pPr>
            <a:r>
              <a:rPr lang="en-US" sz="1600" dirty="0" smtClean="0">
                <a:latin typeface="Arial" charset="0"/>
              </a:rPr>
              <a:t>Recognize others’ interests</a:t>
            </a:r>
          </a:p>
        </p:txBody>
      </p:sp>
      <p:sp>
        <p:nvSpPr>
          <p:cNvPr id="30" name="Rectangle 29"/>
          <p:cNvSpPr/>
          <p:nvPr/>
        </p:nvSpPr>
        <p:spPr bwMode="auto">
          <a:xfrm>
            <a:off x="2741431" y="2560670"/>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Brainstorm ideas</a:t>
            </a:r>
          </a:p>
          <a:p>
            <a:pPr marL="233363" indent="-180975" fontAlgn="base">
              <a:spcBef>
                <a:spcPts val="600"/>
              </a:spcBef>
              <a:spcAft>
                <a:spcPct val="0"/>
              </a:spcAft>
              <a:buFontTx/>
              <a:buAutoNum type="arabicPeriod"/>
              <a:tabLst/>
            </a:pPr>
            <a:r>
              <a:rPr lang="en-US" sz="1600" dirty="0" smtClean="0">
                <a:latin typeface="Arial" charset="0"/>
              </a:rPr>
              <a:t>Pro’s/Con’s</a:t>
            </a:r>
          </a:p>
          <a:p>
            <a:pPr marL="233363" indent="-180975" fontAlgn="base">
              <a:spcBef>
                <a:spcPts val="600"/>
              </a:spcBef>
              <a:spcAft>
                <a:spcPct val="0"/>
              </a:spcAft>
              <a:buFontTx/>
              <a:buAutoNum type="arabicPeriod"/>
              <a:tabLst/>
            </a:pPr>
            <a:r>
              <a:rPr lang="en-US" sz="1600" dirty="0" smtClean="0">
                <a:latin typeface="Arial" charset="0"/>
              </a:rPr>
              <a:t>Spectrum of options</a:t>
            </a:r>
          </a:p>
        </p:txBody>
      </p:sp>
      <p:sp>
        <p:nvSpPr>
          <p:cNvPr id="31" name="Rectangle 30"/>
          <p:cNvSpPr/>
          <p:nvPr/>
        </p:nvSpPr>
        <p:spPr bwMode="auto">
          <a:xfrm>
            <a:off x="4800600" y="2569534"/>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Downselect</a:t>
            </a:r>
          </a:p>
          <a:p>
            <a:pPr marL="233363" indent="-180975" fontAlgn="base">
              <a:spcBef>
                <a:spcPts val="600"/>
              </a:spcBef>
              <a:spcAft>
                <a:spcPct val="0"/>
              </a:spcAft>
              <a:buFontTx/>
              <a:buAutoNum type="arabicPeriod"/>
              <a:tabLst/>
            </a:pPr>
            <a:r>
              <a:rPr lang="en-US" sz="1600" dirty="0" smtClean="0">
                <a:latin typeface="Arial" charset="0"/>
              </a:rPr>
              <a:t>Pick solution</a:t>
            </a:r>
          </a:p>
          <a:p>
            <a:pPr marL="233363" indent="-180975" fontAlgn="base">
              <a:spcBef>
                <a:spcPts val="600"/>
              </a:spcBef>
              <a:spcAft>
                <a:spcPct val="0"/>
              </a:spcAft>
              <a:buFontTx/>
              <a:buAutoNum type="arabicPeriod"/>
              <a:tabLst/>
            </a:pPr>
            <a:r>
              <a:rPr lang="en-US" sz="1600" dirty="0" smtClean="0">
                <a:latin typeface="Arial" charset="0"/>
              </a:rPr>
              <a:t>Get agreement</a:t>
            </a:r>
          </a:p>
          <a:p>
            <a:pPr marL="233363" indent="-180975" fontAlgn="base">
              <a:spcBef>
                <a:spcPts val="600"/>
              </a:spcBef>
              <a:spcAft>
                <a:spcPct val="0"/>
              </a:spcAft>
              <a:buFontTx/>
              <a:buAutoNum type="arabicPeriod"/>
              <a:tabLst/>
            </a:pPr>
            <a:r>
              <a:rPr lang="en-US" sz="1600" dirty="0" smtClean="0">
                <a:latin typeface="Arial" charset="0"/>
              </a:rPr>
              <a:t>Provide methodology and support</a:t>
            </a:r>
          </a:p>
        </p:txBody>
      </p:sp>
      <p:sp>
        <p:nvSpPr>
          <p:cNvPr id="32" name="Rectangle 31"/>
          <p:cNvSpPr/>
          <p:nvPr/>
        </p:nvSpPr>
        <p:spPr bwMode="auto">
          <a:xfrm>
            <a:off x="6826101" y="2581936"/>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Team action</a:t>
            </a:r>
          </a:p>
          <a:p>
            <a:pPr marL="233363" indent="-180975" fontAlgn="base">
              <a:spcBef>
                <a:spcPts val="600"/>
              </a:spcBef>
              <a:spcAft>
                <a:spcPct val="0"/>
              </a:spcAft>
              <a:buFontTx/>
              <a:buAutoNum type="arabicPeriod"/>
              <a:tabLst/>
            </a:pPr>
            <a:r>
              <a:rPr lang="en-US" sz="1600" dirty="0" smtClean="0">
                <a:latin typeface="Arial" charset="0"/>
              </a:rPr>
              <a:t>Follow up</a:t>
            </a:r>
          </a:p>
          <a:p>
            <a:pPr marL="233363" indent="-180975" fontAlgn="base">
              <a:spcBef>
                <a:spcPts val="600"/>
              </a:spcBef>
              <a:spcAft>
                <a:spcPct val="0"/>
              </a:spcAft>
              <a:buFontTx/>
              <a:buAutoNum type="arabicPeriod"/>
              <a:tabLst/>
            </a:pPr>
            <a:r>
              <a:rPr lang="en-US" sz="1600" dirty="0" smtClean="0">
                <a:latin typeface="Arial" charset="0"/>
              </a:rPr>
              <a:t>Action plan</a:t>
            </a:r>
          </a:p>
        </p:txBody>
      </p:sp>
      <p:sp>
        <p:nvSpPr>
          <p:cNvPr id="36" name="Rectangle 35"/>
          <p:cNvSpPr/>
          <p:nvPr/>
        </p:nvSpPr>
        <p:spPr bwMode="auto">
          <a:xfrm>
            <a:off x="7620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strike="noStrike" cap="none" normalizeH="0" baseline="0" dirty="0" smtClean="0">
                <a:ln>
                  <a:noFill/>
                </a:ln>
                <a:solidFill>
                  <a:schemeClr val="tx1"/>
                </a:solidFill>
                <a:effectLst/>
                <a:latin typeface="Arial" charset="0"/>
              </a:rPr>
              <a:t> Phase 1</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Observe</a:t>
            </a:r>
            <a:endParaRPr kumimoji="0" lang="en-US" sz="170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274143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2</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Orient</a:t>
            </a:r>
            <a:endParaRPr kumimoji="0" lang="en-US" sz="1700" i="0" u="none" strike="noStrike" cap="none" normalizeH="0" baseline="0" dirty="0" smtClean="0">
              <a:ln>
                <a:noFill/>
              </a:ln>
              <a:solidFill>
                <a:schemeClr val="tx1"/>
              </a:solidFill>
              <a:effectLst/>
              <a:latin typeface="Arial" charset="0"/>
            </a:endParaRPr>
          </a:p>
        </p:txBody>
      </p:sp>
      <p:sp>
        <p:nvSpPr>
          <p:cNvPr id="38" name="Rectangle 37"/>
          <p:cNvSpPr/>
          <p:nvPr/>
        </p:nvSpPr>
        <p:spPr bwMode="auto">
          <a:xfrm>
            <a:off x="48006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3</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Decide</a:t>
            </a:r>
            <a:endParaRPr kumimoji="0" lang="en-US" sz="170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682610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4</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Act</a:t>
            </a:r>
            <a:endParaRPr kumimoji="0" lang="en-US" sz="170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flipV="1">
            <a:off x="2569534"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2" name="Straight Connector 41"/>
          <p:cNvCxnSpPr/>
          <p:nvPr/>
        </p:nvCxnSpPr>
        <p:spPr bwMode="auto">
          <a:xfrm flipV="1">
            <a:off x="45720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4" name="Straight Connector 43"/>
          <p:cNvCxnSpPr/>
          <p:nvPr/>
        </p:nvCxnSpPr>
        <p:spPr bwMode="auto">
          <a:xfrm flipV="1">
            <a:off x="66294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17" name="Rectangle 16"/>
          <p:cNvSpPr/>
          <p:nvPr/>
        </p:nvSpPr>
        <p:spPr>
          <a:xfrm>
            <a:off x="237744" y="6309360"/>
            <a:ext cx="6565392" cy="200055"/>
          </a:xfrm>
          <a:prstGeom prst="rect">
            <a:avLst/>
          </a:prstGeom>
        </p:spPr>
        <p:txBody>
          <a:bodyPr wrap="square">
            <a:spAutoFit/>
          </a:bodyPr>
          <a:lstStyle/>
          <a:p>
            <a:r>
              <a:rPr lang="en-US" sz="700" dirty="0" smtClean="0"/>
              <a:t>OODA Loop. (n.d.). Retrieved December 10, 2015, from http://www.nwlink.com/~donclark/leadership/ooda.html </a:t>
            </a:r>
            <a:endParaRPr lang="en-US" sz="700" dirty="0"/>
          </a:p>
        </p:txBody>
      </p:sp>
      <p:sp>
        <p:nvSpPr>
          <p:cNvPr id="21" name="TextBox 20"/>
          <p:cNvSpPr txBox="1"/>
          <p:nvPr/>
        </p:nvSpPr>
        <p:spPr>
          <a:xfrm>
            <a:off x="1174898" y="2512097"/>
            <a:ext cx="914401" cy="369332"/>
          </a:xfrm>
          <a:prstGeom prst="rect">
            <a:avLst/>
          </a:prstGeom>
          <a:noFill/>
        </p:spPr>
        <p:txBody>
          <a:bodyPr wrap="square" rtlCol="0">
            <a:spAutoFit/>
          </a:bodyPr>
          <a:lstStyle/>
          <a:p>
            <a:r>
              <a:rPr lang="en-US" b="1" u="sng" dirty="0" smtClean="0"/>
              <a:t>Steps</a:t>
            </a:r>
          </a:p>
        </p:txBody>
      </p:sp>
      <p:sp>
        <p:nvSpPr>
          <p:cNvPr id="19" name="TextBox 18"/>
          <p:cNvSpPr txBox="1"/>
          <p:nvPr/>
        </p:nvSpPr>
        <p:spPr>
          <a:xfrm>
            <a:off x="2133601" y="1219200"/>
            <a:ext cx="5867400" cy="369332"/>
          </a:xfrm>
          <a:prstGeom prst="rect">
            <a:avLst/>
          </a:prstGeom>
          <a:noFill/>
        </p:spPr>
        <p:txBody>
          <a:bodyPr wrap="square" rtlCol="0">
            <a:spAutoFit/>
          </a:bodyPr>
          <a:lstStyle/>
          <a:p>
            <a:r>
              <a:rPr lang="en-US" b="1" dirty="0" smtClean="0"/>
              <a:t>Model: Observe, Orient, Decide, Act (OODA)</a:t>
            </a:r>
          </a:p>
        </p:txBody>
      </p:sp>
      <p:sp>
        <p:nvSpPr>
          <p:cNvPr id="20" name="TextBox 19"/>
          <p:cNvSpPr txBox="1"/>
          <p:nvPr/>
        </p:nvSpPr>
        <p:spPr>
          <a:xfrm>
            <a:off x="3048000" y="2512097"/>
            <a:ext cx="914401" cy="369332"/>
          </a:xfrm>
          <a:prstGeom prst="rect">
            <a:avLst/>
          </a:prstGeom>
          <a:noFill/>
        </p:spPr>
        <p:txBody>
          <a:bodyPr wrap="square" rtlCol="0">
            <a:spAutoFit/>
          </a:bodyPr>
          <a:lstStyle/>
          <a:p>
            <a:r>
              <a:rPr lang="en-US" b="1" u="sng" dirty="0" smtClean="0"/>
              <a:t>Steps</a:t>
            </a:r>
          </a:p>
        </p:txBody>
      </p:sp>
      <p:sp>
        <p:nvSpPr>
          <p:cNvPr id="22" name="TextBox 21"/>
          <p:cNvSpPr txBox="1"/>
          <p:nvPr/>
        </p:nvSpPr>
        <p:spPr>
          <a:xfrm>
            <a:off x="5105400" y="2512097"/>
            <a:ext cx="914401" cy="369332"/>
          </a:xfrm>
          <a:prstGeom prst="rect">
            <a:avLst/>
          </a:prstGeom>
          <a:noFill/>
        </p:spPr>
        <p:txBody>
          <a:bodyPr wrap="square" rtlCol="0">
            <a:spAutoFit/>
          </a:bodyPr>
          <a:lstStyle/>
          <a:p>
            <a:r>
              <a:rPr lang="en-US" b="1" u="sng" dirty="0" smtClean="0"/>
              <a:t>Steps</a:t>
            </a:r>
          </a:p>
        </p:txBody>
      </p:sp>
      <p:sp>
        <p:nvSpPr>
          <p:cNvPr id="23" name="TextBox 22"/>
          <p:cNvSpPr txBox="1"/>
          <p:nvPr/>
        </p:nvSpPr>
        <p:spPr>
          <a:xfrm>
            <a:off x="7152167" y="2512097"/>
            <a:ext cx="914401" cy="369332"/>
          </a:xfrm>
          <a:prstGeom prst="rect">
            <a:avLst/>
          </a:prstGeom>
          <a:noFill/>
        </p:spPr>
        <p:txBody>
          <a:bodyPr wrap="square" rtlCol="0">
            <a:spAutoFit/>
          </a:bodyPr>
          <a:lstStyle/>
          <a:p>
            <a:r>
              <a:rPr lang="en-US" b="1" u="sng" dirty="0" smtClean="0"/>
              <a:t>Steps</a:t>
            </a:r>
          </a:p>
        </p:txBody>
      </p:sp>
      <p:pic>
        <p:nvPicPr>
          <p:cNvPr id="24" name="Picture 2"/>
          <p:cNvPicPr>
            <a:picLocks noChangeAspect="1" noChangeArrowheads="1"/>
          </p:cNvPicPr>
          <p:nvPr/>
        </p:nvPicPr>
        <p:blipFill>
          <a:blip r:embed="rId3" cstate="print"/>
          <a:srcRect/>
          <a:stretch>
            <a:fillRect/>
          </a:stretch>
        </p:blipFill>
        <p:spPr bwMode="auto">
          <a:xfrm>
            <a:off x="7039602" y="1230622"/>
            <a:ext cx="1113798" cy="366445"/>
          </a:xfrm>
          <a:prstGeom prst="rect">
            <a:avLst/>
          </a:prstGeom>
          <a:noFill/>
          <a:ln w="9525">
            <a:noFill/>
            <a:miter lim="800000"/>
            <a:headEnd/>
            <a:tailEnd/>
          </a:ln>
          <a:effectLst/>
        </p:spPr>
      </p:pic>
      <p:sp>
        <p:nvSpPr>
          <p:cNvPr id="25" name="TextBox 2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36</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3810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762000" y="2546989"/>
            <a:ext cx="1645920" cy="3355848"/>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pPr>
            <a:endParaRPr lang="en-US" sz="1600" dirty="0" smtClean="0">
              <a:latin typeface="Arial" charset="0"/>
            </a:endParaRPr>
          </a:p>
          <a:p>
            <a:pPr marL="233363" indent="-180975" fontAlgn="base">
              <a:spcBef>
                <a:spcPts val="600"/>
              </a:spcBef>
              <a:spcAft>
                <a:spcPct val="0"/>
              </a:spcAft>
              <a:buFontTx/>
              <a:buAutoNum type="arabicPeriod"/>
            </a:pPr>
            <a:r>
              <a:rPr lang="en-US" sz="1600" dirty="0" smtClean="0">
                <a:latin typeface="Arial" charset="0"/>
              </a:rPr>
              <a:t>Identify and analyze the problem</a:t>
            </a:r>
            <a:endParaRPr lang="en-US" sz="1400" dirty="0" smtClean="0">
              <a:latin typeface="Arial" charset="0"/>
            </a:endParaRPr>
          </a:p>
        </p:txBody>
      </p:sp>
      <p:sp>
        <p:nvSpPr>
          <p:cNvPr id="30" name="Rectangle 29"/>
          <p:cNvSpPr/>
          <p:nvPr/>
        </p:nvSpPr>
        <p:spPr bwMode="auto">
          <a:xfrm>
            <a:off x="2741431" y="2560670"/>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Develop and test potential solution</a:t>
            </a:r>
            <a:endParaRPr lang="en-US" sz="1400" dirty="0" smtClean="0">
              <a:latin typeface="Arial" charset="0"/>
            </a:endParaRPr>
          </a:p>
        </p:txBody>
      </p:sp>
      <p:sp>
        <p:nvSpPr>
          <p:cNvPr id="31" name="Rectangle 30"/>
          <p:cNvSpPr/>
          <p:nvPr/>
        </p:nvSpPr>
        <p:spPr bwMode="auto">
          <a:xfrm>
            <a:off x="4800600" y="2569534"/>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Measure how effective solution was</a:t>
            </a:r>
            <a:endParaRPr lang="en-US" sz="1400" dirty="0" smtClean="0">
              <a:latin typeface="Arial" charset="0"/>
            </a:endParaRPr>
          </a:p>
        </p:txBody>
      </p:sp>
      <p:sp>
        <p:nvSpPr>
          <p:cNvPr id="32" name="Rectangle 31"/>
          <p:cNvSpPr/>
          <p:nvPr/>
        </p:nvSpPr>
        <p:spPr bwMode="auto">
          <a:xfrm>
            <a:off x="6826101" y="2581936"/>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600"/>
              </a:spcBef>
              <a:spcAft>
                <a:spcPct val="0"/>
              </a:spcAft>
              <a:buFontTx/>
              <a:buAutoNum type="arabicPeriod"/>
              <a:tabLst/>
            </a:pPr>
            <a:r>
              <a:rPr lang="en-US" sz="1600" dirty="0" smtClean="0">
                <a:latin typeface="Arial" charset="0"/>
              </a:rPr>
              <a:t>Implement improved solution fully; continue to loop back to “Plan” phase</a:t>
            </a:r>
          </a:p>
        </p:txBody>
      </p:sp>
      <p:sp>
        <p:nvSpPr>
          <p:cNvPr id="36" name="Rectangle 35"/>
          <p:cNvSpPr/>
          <p:nvPr/>
        </p:nvSpPr>
        <p:spPr bwMode="auto">
          <a:xfrm>
            <a:off x="7620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1</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Plan</a:t>
            </a:r>
            <a:endParaRPr kumimoji="0" lang="en-US" sz="170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274143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2</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Do</a:t>
            </a:r>
            <a:endParaRPr kumimoji="0" lang="en-US" sz="1700" i="0" u="none" strike="noStrike" cap="none" normalizeH="0" baseline="0" dirty="0" smtClean="0">
              <a:ln>
                <a:noFill/>
              </a:ln>
              <a:solidFill>
                <a:schemeClr val="tx1"/>
              </a:solidFill>
              <a:effectLst/>
              <a:latin typeface="Arial" charset="0"/>
            </a:endParaRPr>
          </a:p>
        </p:txBody>
      </p:sp>
      <p:sp>
        <p:nvSpPr>
          <p:cNvPr id="38" name="Rectangle 37"/>
          <p:cNvSpPr/>
          <p:nvPr/>
        </p:nvSpPr>
        <p:spPr bwMode="auto">
          <a:xfrm>
            <a:off x="48006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3</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Check</a:t>
            </a:r>
            <a:endParaRPr kumimoji="0" lang="en-US" sz="170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682610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 4</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Act</a:t>
            </a:r>
            <a:endParaRPr kumimoji="0" lang="en-US" sz="170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flipV="1">
            <a:off x="2569534"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2" name="Straight Connector 41"/>
          <p:cNvCxnSpPr/>
          <p:nvPr/>
        </p:nvCxnSpPr>
        <p:spPr bwMode="auto">
          <a:xfrm flipV="1">
            <a:off x="45720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4" name="Straight Connector 43"/>
          <p:cNvCxnSpPr/>
          <p:nvPr/>
        </p:nvCxnSpPr>
        <p:spPr bwMode="auto">
          <a:xfrm flipV="1">
            <a:off x="66294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17" name="TextBox 16"/>
          <p:cNvSpPr txBox="1"/>
          <p:nvPr/>
        </p:nvSpPr>
        <p:spPr>
          <a:xfrm>
            <a:off x="237744" y="6309360"/>
            <a:ext cx="8907698" cy="200055"/>
          </a:xfrm>
          <a:prstGeom prst="rect">
            <a:avLst/>
          </a:prstGeom>
          <a:noFill/>
        </p:spPr>
        <p:txBody>
          <a:bodyPr wrap="square" rtlCol="0">
            <a:spAutoFit/>
          </a:bodyPr>
          <a:lstStyle/>
          <a:p>
            <a:r>
              <a:rPr lang="en-US" sz="700" dirty="0" smtClean="0"/>
              <a:t>Plan-Do-Check-Act (PDCA): Implementing New Ideas in a Controlled Way. (n.d.). Retrieved August 26, 2015, from </a:t>
            </a:r>
            <a:r>
              <a:rPr lang="en-US" sz="700" dirty="0" smtClean="0">
                <a:hlinkClick r:id="rId3"/>
              </a:rPr>
              <a:t>http://www.mindtools.com/pages/article/newPPM_89.htm</a:t>
            </a:r>
            <a:r>
              <a:rPr lang="en-US" sz="700" dirty="0" smtClean="0"/>
              <a:t> </a:t>
            </a:r>
            <a:endParaRPr lang="en-US" sz="600" dirty="0" smtClean="0"/>
          </a:p>
        </p:txBody>
      </p:sp>
      <p:sp>
        <p:nvSpPr>
          <p:cNvPr id="19" name="TextBox 18"/>
          <p:cNvSpPr txBox="1"/>
          <p:nvPr/>
        </p:nvSpPr>
        <p:spPr>
          <a:xfrm>
            <a:off x="2578398" y="1219200"/>
            <a:ext cx="5867400" cy="369332"/>
          </a:xfrm>
          <a:prstGeom prst="rect">
            <a:avLst/>
          </a:prstGeom>
          <a:noFill/>
        </p:spPr>
        <p:txBody>
          <a:bodyPr wrap="square" rtlCol="0">
            <a:spAutoFit/>
          </a:bodyPr>
          <a:lstStyle/>
          <a:p>
            <a:r>
              <a:rPr lang="en-US" b="1" dirty="0" smtClean="0"/>
              <a:t>Model: Plan, Do, Check, Act (PDCA)</a:t>
            </a:r>
          </a:p>
        </p:txBody>
      </p:sp>
      <p:sp>
        <p:nvSpPr>
          <p:cNvPr id="20" name="TextBox 19"/>
          <p:cNvSpPr txBox="1"/>
          <p:nvPr/>
        </p:nvSpPr>
        <p:spPr>
          <a:xfrm>
            <a:off x="1203280" y="2503233"/>
            <a:ext cx="914401" cy="369332"/>
          </a:xfrm>
          <a:prstGeom prst="rect">
            <a:avLst/>
          </a:prstGeom>
          <a:noFill/>
        </p:spPr>
        <p:txBody>
          <a:bodyPr wrap="square" rtlCol="0">
            <a:spAutoFit/>
          </a:bodyPr>
          <a:lstStyle/>
          <a:p>
            <a:r>
              <a:rPr lang="en-US" b="1" u="sng" dirty="0" smtClean="0"/>
              <a:t>Step</a:t>
            </a:r>
          </a:p>
        </p:txBody>
      </p:sp>
      <p:sp>
        <p:nvSpPr>
          <p:cNvPr id="22" name="TextBox 21"/>
          <p:cNvSpPr txBox="1"/>
          <p:nvPr/>
        </p:nvSpPr>
        <p:spPr>
          <a:xfrm>
            <a:off x="3178791" y="2503233"/>
            <a:ext cx="914401" cy="369332"/>
          </a:xfrm>
          <a:prstGeom prst="rect">
            <a:avLst/>
          </a:prstGeom>
          <a:noFill/>
        </p:spPr>
        <p:txBody>
          <a:bodyPr wrap="square" rtlCol="0">
            <a:spAutoFit/>
          </a:bodyPr>
          <a:lstStyle/>
          <a:p>
            <a:r>
              <a:rPr lang="en-US" b="1" u="sng" dirty="0" smtClean="0"/>
              <a:t>Step</a:t>
            </a:r>
          </a:p>
        </p:txBody>
      </p:sp>
      <p:sp>
        <p:nvSpPr>
          <p:cNvPr id="23" name="TextBox 22"/>
          <p:cNvSpPr txBox="1"/>
          <p:nvPr/>
        </p:nvSpPr>
        <p:spPr>
          <a:xfrm>
            <a:off x="5214584" y="2503233"/>
            <a:ext cx="914401" cy="369332"/>
          </a:xfrm>
          <a:prstGeom prst="rect">
            <a:avLst/>
          </a:prstGeom>
          <a:noFill/>
        </p:spPr>
        <p:txBody>
          <a:bodyPr wrap="square" rtlCol="0">
            <a:spAutoFit/>
          </a:bodyPr>
          <a:lstStyle/>
          <a:p>
            <a:r>
              <a:rPr lang="en-US" b="1" u="sng" dirty="0" smtClean="0"/>
              <a:t>Step</a:t>
            </a:r>
          </a:p>
        </p:txBody>
      </p:sp>
      <p:sp>
        <p:nvSpPr>
          <p:cNvPr id="24" name="TextBox 23"/>
          <p:cNvSpPr txBox="1"/>
          <p:nvPr/>
        </p:nvSpPr>
        <p:spPr>
          <a:xfrm>
            <a:off x="7285631" y="2503233"/>
            <a:ext cx="914401" cy="369332"/>
          </a:xfrm>
          <a:prstGeom prst="rect">
            <a:avLst/>
          </a:prstGeom>
          <a:noFill/>
        </p:spPr>
        <p:txBody>
          <a:bodyPr wrap="square" rtlCol="0">
            <a:spAutoFit/>
          </a:bodyPr>
          <a:lstStyle/>
          <a:p>
            <a:r>
              <a:rPr lang="en-US" b="1" u="sng" dirty="0" smtClean="0"/>
              <a:t>Step</a:t>
            </a:r>
          </a:p>
        </p:txBody>
      </p:sp>
      <p:pic>
        <p:nvPicPr>
          <p:cNvPr id="25" name="Picture 2"/>
          <p:cNvPicPr>
            <a:picLocks noChangeAspect="1" noChangeArrowheads="1"/>
          </p:cNvPicPr>
          <p:nvPr/>
        </p:nvPicPr>
        <p:blipFill>
          <a:blip r:embed="rId4" cstate="print"/>
          <a:srcRect/>
          <a:stretch>
            <a:fillRect/>
          </a:stretch>
        </p:blipFill>
        <p:spPr bwMode="auto">
          <a:xfrm>
            <a:off x="6631306" y="1230622"/>
            <a:ext cx="1113798" cy="366445"/>
          </a:xfrm>
          <a:prstGeom prst="rect">
            <a:avLst/>
          </a:prstGeom>
          <a:noFill/>
          <a:ln w="9525">
            <a:noFill/>
            <a:miter lim="800000"/>
            <a:headEnd/>
            <a:tailEnd/>
          </a:ln>
          <a:effectLst/>
        </p:spPr>
      </p:pic>
      <p:sp>
        <p:nvSpPr>
          <p:cNvPr id="26" name="TextBox 25"/>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37</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4572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Rectangle 28"/>
          <p:cNvSpPr/>
          <p:nvPr/>
        </p:nvSpPr>
        <p:spPr bwMode="auto">
          <a:xfrm>
            <a:off x="533400" y="2667000"/>
            <a:ext cx="160020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marR="0" indent="-180975" fontAlgn="base">
              <a:lnSpc>
                <a:spcPct val="100000"/>
              </a:lnSpc>
              <a:spcBef>
                <a:spcPts val="600"/>
              </a:spcBef>
              <a:spcAft>
                <a:spcPct val="0"/>
              </a:spcAft>
              <a:buClr>
                <a:schemeClr val="tx1">
                  <a:lumMod val="50000"/>
                  <a:lumOff val="50000"/>
                </a:schemeClr>
              </a:buClr>
              <a:buSzTx/>
              <a:buFontTx/>
              <a:buAutoNum type="arabicPeriod"/>
            </a:pPr>
            <a:endParaRPr lang="en-US" sz="1500" dirty="0" smtClean="0">
              <a:latin typeface="Arial" charset="0"/>
            </a:endParaRPr>
          </a:p>
          <a:p>
            <a:pPr marL="233363" marR="0" indent="-180975" fontAlgn="base">
              <a:lnSpc>
                <a:spcPct val="100000"/>
              </a:lnSpc>
              <a:spcBef>
                <a:spcPts val="600"/>
              </a:spcBef>
              <a:spcAft>
                <a:spcPct val="0"/>
              </a:spcAft>
              <a:buSzTx/>
              <a:buFontTx/>
              <a:buAutoNum type="arabicPeriod"/>
            </a:pPr>
            <a:r>
              <a:rPr lang="en-US" sz="1500" dirty="0" smtClean="0">
                <a:latin typeface="Arial" charset="0"/>
              </a:rPr>
              <a:t>Why: Describe problem sufficiently</a:t>
            </a:r>
          </a:p>
          <a:p>
            <a:pPr marL="233363" marR="0" indent="-180975" fontAlgn="base">
              <a:lnSpc>
                <a:spcPct val="100000"/>
              </a:lnSpc>
              <a:spcBef>
                <a:spcPts val="600"/>
              </a:spcBef>
              <a:spcAft>
                <a:spcPct val="0"/>
              </a:spcAft>
              <a:buSzTx/>
              <a:buFontTx/>
              <a:buAutoNum type="arabicPeriod"/>
            </a:pPr>
            <a:r>
              <a:rPr lang="en-US" sz="1500" dirty="0" smtClean="0">
                <a:latin typeface="Arial" charset="0"/>
              </a:rPr>
              <a:t>Ask: What is business impact?</a:t>
            </a:r>
          </a:p>
          <a:p>
            <a:pPr marL="233363" marR="0" indent="-180975" fontAlgn="base">
              <a:lnSpc>
                <a:spcPct val="100000"/>
              </a:lnSpc>
              <a:spcBef>
                <a:spcPts val="600"/>
              </a:spcBef>
              <a:spcAft>
                <a:spcPct val="0"/>
              </a:spcAft>
              <a:buSzTx/>
              <a:buFontTx/>
              <a:buAutoNum type="arabicPeriod"/>
            </a:pPr>
            <a:r>
              <a:rPr lang="en-US" sz="1500" dirty="0" smtClean="0">
                <a:latin typeface="Arial" charset="0"/>
              </a:rPr>
              <a:t>Act: Lead team to develop problem statement; benchmark</a:t>
            </a:r>
          </a:p>
        </p:txBody>
      </p:sp>
      <p:sp>
        <p:nvSpPr>
          <p:cNvPr id="30" name="Rectangle 29"/>
          <p:cNvSpPr/>
          <p:nvPr/>
        </p:nvSpPr>
        <p:spPr bwMode="auto">
          <a:xfrm>
            <a:off x="2209800" y="2667000"/>
            <a:ext cx="160020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233363" indent="-180975" fontAlgn="base">
              <a:spcBef>
                <a:spcPts val="600"/>
              </a:spcBef>
              <a:spcAft>
                <a:spcPct val="0"/>
              </a:spcAft>
              <a:buFontTx/>
              <a:buAutoNum type="arabicPeriod"/>
              <a:tabLst/>
            </a:pPr>
            <a:r>
              <a:rPr lang="en-US" sz="1500" dirty="0" smtClean="0">
                <a:latin typeface="Arial" charset="0"/>
              </a:rPr>
              <a:t>Why: Identify cause through data and expertise</a:t>
            </a:r>
          </a:p>
          <a:p>
            <a:pPr marL="233363" indent="-180975" fontAlgn="base">
              <a:spcBef>
                <a:spcPts val="600"/>
              </a:spcBef>
              <a:spcAft>
                <a:spcPct val="0"/>
              </a:spcAft>
              <a:buFontTx/>
              <a:buAutoNum type="arabicPeriod"/>
              <a:tabLst/>
            </a:pPr>
            <a:r>
              <a:rPr lang="en-US" sz="1500" dirty="0" smtClean="0">
                <a:latin typeface="Arial" charset="0"/>
              </a:rPr>
              <a:t>Ask: What tool should be used to identify root cause?</a:t>
            </a:r>
          </a:p>
          <a:p>
            <a:pPr marL="233363" indent="-180975" fontAlgn="base">
              <a:spcBef>
                <a:spcPts val="600"/>
              </a:spcBef>
              <a:spcAft>
                <a:spcPct val="0"/>
              </a:spcAft>
              <a:buFontTx/>
              <a:buAutoNum type="arabicPeriod"/>
              <a:tabLst/>
            </a:pPr>
            <a:r>
              <a:rPr lang="en-US" sz="1500" dirty="0" smtClean="0">
                <a:latin typeface="Arial" charset="0"/>
              </a:rPr>
              <a:t>Act: Keep team focused on solving problem</a:t>
            </a:r>
          </a:p>
        </p:txBody>
      </p:sp>
      <p:sp>
        <p:nvSpPr>
          <p:cNvPr id="31" name="Rectangle 30"/>
          <p:cNvSpPr/>
          <p:nvPr/>
        </p:nvSpPr>
        <p:spPr bwMode="auto">
          <a:xfrm>
            <a:off x="3886200" y="2667000"/>
            <a:ext cx="160020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233363" indent="-180975" fontAlgn="base">
              <a:spcBef>
                <a:spcPts val="600"/>
              </a:spcBef>
              <a:spcAft>
                <a:spcPct val="0"/>
              </a:spcAft>
              <a:buFontTx/>
              <a:buAutoNum type="arabicPeriod"/>
              <a:tabLst/>
            </a:pPr>
            <a:r>
              <a:rPr lang="en-US" sz="1500" dirty="0" smtClean="0">
                <a:latin typeface="Arial" charset="0"/>
              </a:rPr>
              <a:t>Why: Ensure best possible solutions will  be found</a:t>
            </a:r>
          </a:p>
          <a:p>
            <a:pPr marL="233363" indent="-180975" fontAlgn="base">
              <a:spcBef>
                <a:spcPts val="600"/>
              </a:spcBef>
              <a:spcAft>
                <a:spcPct val="0"/>
              </a:spcAft>
              <a:buFontTx/>
              <a:buAutoNum type="arabicPeriod"/>
              <a:tabLst/>
            </a:pPr>
            <a:r>
              <a:rPr lang="en-US" sz="1500" dirty="0" smtClean="0">
                <a:latin typeface="Arial" charset="0"/>
              </a:rPr>
              <a:t>Ask: How will solution prevent issue from reoccurring?</a:t>
            </a:r>
          </a:p>
          <a:p>
            <a:pPr marL="233363" indent="-180975" fontAlgn="base">
              <a:spcBef>
                <a:spcPts val="600"/>
              </a:spcBef>
              <a:spcAft>
                <a:spcPct val="0"/>
              </a:spcAft>
              <a:buFontTx/>
              <a:buAutoNum type="arabicPeriod"/>
              <a:tabLst/>
            </a:pPr>
            <a:r>
              <a:rPr lang="en-US" sz="1500" dirty="0" smtClean="0">
                <a:latin typeface="Arial" charset="0"/>
              </a:rPr>
              <a:t>Act: Verify linkage from cause to solution</a:t>
            </a:r>
          </a:p>
        </p:txBody>
      </p:sp>
      <p:sp>
        <p:nvSpPr>
          <p:cNvPr id="32" name="Rectangle 31"/>
          <p:cNvSpPr/>
          <p:nvPr/>
        </p:nvSpPr>
        <p:spPr bwMode="auto">
          <a:xfrm>
            <a:off x="5562600" y="2667000"/>
            <a:ext cx="160020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233363" indent="-180975" fontAlgn="base">
              <a:spcBef>
                <a:spcPts val="600"/>
              </a:spcBef>
              <a:spcAft>
                <a:spcPct val="0"/>
              </a:spcAft>
              <a:buFontTx/>
              <a:buAutoNum type="arabicPeriod"/>
              <a:tabLst/>
            </a:pPr>
            <a:r>
              <a:rPr lang="en-US" sz="1500" dirty="0" smtClean="0">
                <a:latin typeface="Arial" charset="0"/>
              </a:rPr>
              <a:t>Why: Ensure solution is project managed</a:t>
            </a:r>
          </a:p>
          <a:p>
            <a:pPr marL="233363" indent="-180975" fontAlgn="base">
              <a:spcBef>
                <a:spcPts val="600"/>
              </a:spcBef>
              <a:spcAft>
                <a:spcPct val="0"/>
              </a:spcAft>
              <a:buFontTx/>
              <a:buAutoNum type="arabicPeriod"/>
              <a:tabLst/>
            </a:pPr>
            <a:r>
              <a:rPr lang="en-US" sz="1500" dirty="0" smtClean="0">
                <a:latin typeface="Arial" charset="0"/>
              </a:rPr>
              <a:t>Ask: How will we maintain visibility?</a:t>
            </a:r>
          </a:p>
          <a:p>
            <a:pPr marL="233363" indent="-180975" fontAlgn="base">
              <a:spcBef>
                <a:spcPts val="600"/>
              </a:spcBef>
              <a:spcAft>
                <a:spcPct val="0"/>
              </a:spcAft>
              <a:buFontTx/>
              <a:buAutoNum type="arabicPeriod"/>
              <a:tabLst/>
            </a:pPr>
            <a:r>
              <a:rPr lang="en-US" sz="1500" dirty="0" smtClean="0">
                <a:latin typeface="Arial" charset="0"/>
              </a:rPr>
              <a:t>Act: Develop project plan; ensure stakeholder visibility</a:t>
            </a:r>
          </a:p>
        </p:txBody>
      </p:sp>
      <p:sp>
        <p:nvSpPr>
          <p:cNvPr id="15" name="Rectangle 14"/>
          <p:cNvSpPr/>
          <p:nvPr/>
        </p:nvSpPr>
        <p:spPr bwMode="auto">
          <a:xfrm>
            <a:off x="7239000" y="2663952"/>
            <a:ext cx="1600200" cy="3355848"/>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233363" indent="-180975" fontAlgn="base">
              <a:spcBef>
                <a:spcPts val="600"/>
              </a:spcBef>
              <a:spcAft>
                <a:spcPct val="0"/>
              </a:spcAft>
              <a:buFontTx/>
              <a:buAutoNum type="arabicPeriod"/>
              <a:tabLst/>
            </a:pPr>
            <a:r>
              <a:rPr lang="en-US" sz="1500" dirty="0" smtClean="0">
                <a:latin typeface="Arial" charset="0"/>
              </a:rPr>
              <a:t>Why: Ensure desired results are achieved</a:t>
            </a:r>
          </a:p>
          <a:p>
            <a:pPr marL="233363" indent="-180975" fontAlgn="base">
              <a:spcBef>
                <a:spcPts val="600"/>
              </a:spcBef>
              <a:spcAft>
                <a:spcPct val="0"/>
              </a:spcAft>
              <a:buFontTx/>
              <a:buAutoNum type="arabicPeriod"/>
              <a:tabLst/>
            </a:pPr>
            <a:r>
              <a:rPr lang="en-US" sz="1500" dirty="0" smtClean="0">
                <a:latin typeface="Arial" charset="0"/>
              </a:rPr>
              <a:t>Ask: How will we measure and monitor over time?</a:t>
            </a:r>
          </a:p>
          <a:p>
            <a:pPr marL="233363" indent="-180975" fontAlgn="base">
              <a:spcBef>
                <a:spcPts val="600"/>
              </a:spcBef>
              <a:spcAft>
                <a:spcPct val="0"/>
              </a:spcAft>
              <a:buFontTx/>
              <a:buAutoNum type="arabicPeriod"/>
              <a:tabLst/>
            </a:pPr>
            <a:r>
              <a:rPr lang="en-US" sz="1500" dirty="0" smtClean="0">
                <a:latin typeface="Arial" charset="0"/>
              </a:rPr>
              <a:t>Act: Celebrate success; continuously improve</a:t>
            </a:r>
          </a:p>
        </p:txBody>
      </p:sp>
      <p:sp>
        <p:nvSpPr>
          <p:cNvPr id="22" name="Rectangle 21"/>
          <p:cNvSpPr/>
          <p:nvPr/>
        </p:nvSpPr>
        <p:spPr bwMode="auto">
          <a:xfrm>
            <a:off x="533400" y="1614371"/>
            <a:ext cx="160020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700" b="1" dirty="0" smtClean="0">
                <a:latin typeface="Arial" charset="0"/>
              </a:rPr>
              <a:t>Phase 1</a:t>
            </a:r>
          </a:p>
          <a:p>
            <a:pPr algn="ctr" fontAlgn="base">
              <a:spcBef>
                <a:spcPct val="0"/>
              </a:spcBef>
              <a:spcAft>
                <a:spcPct val="0"/>
              </a:spcAft>
            </a:pPr>
            <a:r>
              <a:rPr lang="en-US" sz="1700" dirty="0" smtClean="0">
                <a:latin typeface="Arial" charset="0"/>
              </a:rPr>
              <a:t>Define the Problem</a:t>
            </a:r>
          </a:p>
        </p:txBody>
      </p:sp>
      <p:sp>
        <p:nvSpPr>
          <p:cNvPr id="23" name="Rectangle 22"/>
          <p:cNvSpPr/>
          <p:nvPr/>
        </p:nvSpPr>
        <p:spPr bwMode="auto">
          <a:xfrm>
            <a:off x="2209800" y="1614371"/>
            <a:ext cx="160020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700" b="1" dirty="0" smtClean="0">
                <a:latin typeface="Arial" charset="0"/>
              </a:rPr>
              <a:t>Phase 2</a:t>
            </a:r>
          </a:p>
          <a:p>
            <a:pPr algn="ctr" fontAlgn="base">
              <a:spcBef>
                <a:spcPct val="0"/>
              </a:spcBef>
              <a:spcAft>
                <a:spcPct val="0"/>
              </a:spcAft>
            </a:pPr>
            <a:r>
              <a:rPr lang="en-US" sz="1700" dirty="0" smtClean="0">
                <a:latin typeface="Arial" charset="0"/>
              </a:rPr>
              <a:t>Identify Root Causes</a:t>
            </a:r>
          </a:p>
        </p:txBody>
      </p:sp>
      <p:sp>
        <p:nvSpPr>
          <p:cNvPr id="24" name="Rectangle 23"/>
          <p:cNvSpPr/>
          <p:nvPr/>
        </p:nvSpPr>
        <p:spPr bwMode="auto">
          <a:xfrm>
            <a:off x="3886200" y="1614371"/>
            <a:ext cx="160020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Arial" charset="0"/>
              </a:rPr>
              <a:t>Phase 3</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Identify Solutions</a:t>
            </a:r>
            <a:endParaRPr kumimoji="0" lang="en-US" sz="1700"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5562600" y="1614371"/>
            <a:ext cx="160020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Arial" charset="0"/>
              </a:rPr>
              <a:t>Phase 4</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Implement Solutions</a:t>
            </a:r>
            <a:endParaRPr kumimoji="0" lang="en-US" sz="1700" i="0" u="none" strike="noStrike" cap="none" normalizeH="0" baseline="0" dirty="0" smtClean="0">
              <a:ln>
                <a:noFill/>
              </a:ln>
              <a:solidFill>
                <a:schemeClr val="tx1"/>
              </a:solidFill>
              <a:effectLst/>
              <a:latin typeface="Arial" charset="0"/>
            </a:endParaRPr>
          </a:p>
        </p:txBody>
      </p:sp>
      <p:sp>
        <p:nvSpPr>
          <p:cNvPr id="26" name="Rectangle 25"/>
          <p:cNvSpPr/>
          <p:nvPr/>
        </p:nvSpPr>
        <p:spPr bwMode="auto">
          <a:xfrm>
            <a:off x="7239000" y="1614371"/>
            <a:ext cx="160020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Arial" charset="0"/>
              </a:rPr>
              <a:t>Phase 5</a:t>
            </a:r>
          </a:p>
          <a:p>
            <a:pPr marL="0" marR="0" indent="0" algn="ctr" defTabSz="914400" rtl="0" eaLnBrk="1" fontAlgn="base" latinLnBrk="0" hangingPunct="1">
              <a:lnSpc>
                <a:spcPct val="100000"/>
              </a:lnSpc>
              <a:spcBef>
                <a:spcPct val="0"/>
              </a:spcBef>
              <a:spcAft>
                <a:spcPct val="0"/>
              </a:spcAft>
              <a:buClrTx/>
              <a:buSzTx/>
              <a:buFontTx/>
              <a:buNone/>
              <a:tabLst/>
            </a:pPr>
            <a:r>
              <a:rPr lang="en-US" sz="1700" dirty="0" smtClean="0">
                <a:latin typeface="Arial" charset="0"/>
              </a:rPr>
              <a:t>Sustain the Gains</a:t>
            </a:r>
            <a:endParaRPr kumimoji="0" lang="en-US" sz="1700" i="0" u="none" strike="noStrike" cap="none" normalizeH="0" baseline="0" dirty="0" smtClean="0">
              <a:ln>
                <a:noFill/>
              </a:ln>
              <a:solidFill>
                <a:schemeClr val="tx1"/>
              </a:solidFill>
              <a:effectLst/>
              <a:latin typeface="Arial" charset="0"/>
            </a:endParaRPr>
          </a:p>
        </p:txBody>
      </p:sp>
      <p:sp>
        <p:nvSpPr>
          <p:cNvPr id="16" name="Rectangle 15"/>
          <p:cNvSpPr/>
          <p:nvPr/>
        </p:nvSpPr>
        <p:spPr>
          <a:xfrm>
            <a:off x="237744" y="6309360"/>
            <a:ext cx="3775393" cy="200055"/>
          </a:xfrm>
          <a:prstGeom prst="rect">
            <a:avLst/>
          </a:prstGeom>
        </p:spPr>
        <p:txBody>
          <a:bodyPr wrap="none">
            <a:spAutoFit/>
          </a:bodyPr>
          <a:lstStyle/>
          <a:p>
            <a:r>
              <a:rPr lang="en-US" sz="700" dirty="0" smtClean="0"/>
              <a:t>BPSM. (n.d.). Retrieved December 10, 2015, from http://leanplus.web.boeing.com/BPSM/ </a:t>
            </a:r>
          </a:p>
        </p:txBody>
      </p:sp>
      <p:cxnSp>
        <p:nvCxnSpPr>
          <p:cNvPr id="17" name="Straight Connector 16"/>
          <p:cNvCxnSpPr/>
          <p:nvPr/>
        </p:nvCxnSpPr>
        <p:spPr bwMode="auto">
          <a:xfrm flipV="1">
            <a:off x="2169225" y="1685105"/>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19" name="Straight Connector 18"/>
          <p:cNvCxnSpPr/>
          <p:nvPr/>
        </p:nvCxnSpPr>
        <p:spPr bwMode="auto">
          <a:xfrm flipV="1">
            <a:off x="5526975" y="1685105"/>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20" name="Straight Connector 19"/>
          <p:cNvCxnSpPr/>
          <p:nvPr/>
        </p:nvCxnSpPr>
        <p:spPr bwMode="auto">
          <a:xfrm flipV="1">
            <a:off x="3845625" y="1685105"/>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21" name="Straight Connector 20"/>
          <p:cNvCxnSpPr/>
          <p:nvPr/>
        </p:nvCxnSpPr>
        <p:spPr bwMode="auto">
          <a:xfrm flipV="1">
            <a:off x="7198425" y="1685105"/>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28" name="TextBox 27"/>
          <p:cNvSpPr txBox="1"/>
          <p:nvPr/>
        </p:nvSpPr>
        <p:spPr>
          <a:xfrm>
            <a:off x="2822957" y="1219200"/>
            <a:ext cx="5867400" cy="369332"/>
          </a:xfrm>
          <a:prstGeom prst="rect">
            <a:avLst/>
          </a:prstGeom>
          <a:noFill/>
        </p:spPr>
        <p:txBody>
          <a:bodyPr wrap="square" rtlCol="0">
            <a:spAutoFit/>
          </a:bodyPr>
          <a:lstStyle/>
          <a:p>
            <a:r>
              <a:rPr lang="en-US" b="1" dirty="0" smtClean="0"/>
              <a:t>Model: Boeing Problem Solving</a:t>
            </a:r>
          </a:p>
        </p:txBody>
      </p:sp>
      <p:sp>
        <p:nvSpPr>
          <p:cNvPr id="33" name="TextBox 32"/>
          <p:cNvSpPr txBox="1"/>
          <p:nvPr/>
        </p:nvSpPr>
        <p:spPr>
          <a:xfrm>
            <a:off x="871868" y="2623734"/>
            <a:ext cx="914401" cy="369332"/>
          </a:xfrm>
          <a:prstGeom prst="rect">
            <a:avLst/>
          </a:prstGeom>
          <a:noFill/>
        </p:spPr>
        <p:txBody>
          <a:bodyPr wrap="square" rtlCol="0">
            <a:spAutoFit/>
          </a:bodyPr>
          <a:lstStyle/>
          <a:p>
            <a:r>
              <a:rPr lang="en-US" b="1" u="sng" dirty="0" smtClean="0"/>
              <a:t>Steps</a:t>
            </a:r>
          </a:p>
        </p:txBody>
      </p:sp>
      <p:sp>
        <p:nvSpPr>
          <p:cNvPr id="34" name="TextBox 33"/>
          <p:cNvSpPr txBox="1"/>
          <p:nvPr/>
        </p:nvSpPr>
        <p:spPr>
          <a:xfrm>
            <a:off x="2557132" y="2623734"/>
            <a:ext cx="914401" cy="369332"/>
          </a:xfrm>
          <a:prstGeom prst="rect">
            <a:avLst/>
          </a:prstGeom>
          <a:noFill/>
        </p:spPr>
        <p:txBody>
          <a:bodyPr wrap="square" rtlCol="0">
            <a:spAutoFit/>
          </a:bodyPr>
          <a:lstStyle/>
          <a:p>
            <a:r>
              <a:rPr lang="en-US" b="1" u="sng" dirty="0" smtClean="0"/>
              <a:t>Steps</a:t>
            </a:r>
          </a:p>
        </p:txBody>
      </p:sp>
      <p:sp>
        <p:nvSpPr>
          <p:cNvPr id="35" name="TextBox 34"/>
          <p:cNvSpPr txBox="1"/>
          <p:nvPr/>
        </p:nvSpPr>
        <p:spPr>
          <a:xfrm>
            <a:off x="4222898" y="2623734"/>
            <a:ext cx="914401" cy="369332"/>
          </a:xfrm>
          <a:prstGeom prst="rect">
            <a:avLst/>
          </a:prstGeom>
          <a:noFill/>
        </p:spPr>
        <p:txBody>
          <a:bodyPr wrap="square" rtlCol="0">
            <a:spAutoFit/>
          </a:bodyPr>
          <a:lstStyle/>
          <a:p>
            <a:r>
              <a:rPr lang="en-US" b="1" u="sng" dirty="0" smtClean="0"/>
              <a:t>Steps</a:t>
            </a:r>
          </a:p>
        </p:txBody>
      </p:sp>
      <p:sp>
        <p:nvSpPr>
          <p:cNvPr id="36" name="TextBox 35"/>
          <p:cNvSpPr txBox="1"/>
          <p:nvPr/>
        </p:nvSpPr>
        <p:spPr>
          <a:xfrm>
            <a:off x="5943599" y="2623734"/>
            <a:ext cx="914401" cy="369332"/>
          </a:xfrm>
          <a:prstGeom prst="rect">
            <a:avLst/>
          </a:prstGeom>
          <a:noFill/>
        </p:spPr>
        <p:txBody>
          <a:bodyPr wrap="square" rtlCol="0">
            <a:spAutoFit/>
          </a:bodyPr>
          <a:lstStyle/>
          <a:p>
            <a:r>
              <a:rPr lang="en-US" b="1" u="sng" dirty="0" smtClean="0"/>
              <a:t>Steps</a:t>
            </a:r>
          </a:p>
        </p:txBody>
      </p:sp>
      <p:sp>
        <p:nvSpPr>
          <p:cNvPr id="37" name="TextBox 36"/>
          <p:cNvSpPr txBox="1"/>
          <p:nvPr/>
        </p:nvSpPr>
        <p:spPr>
          <a:xfrm>
            <a:off x="7618231" y="2623734"/>
            <a:ext cx="914401" cy="369332"/>
          </a:xfrm>
          <a:prstGeom prst="rect">
            <a:avLst/>
          </a:prstGeom>
          <a:noFill/>
        </p:spPr>
        <p:txBody>
          <a:bodyPr wrap="square" rtlCol="0">
            <a:spAutoFit/>
          </a:bodyPr>
          <a:lstStyle/>
          <a:p>
            <a:r>
              <a:rPr lang="en-US" b="1" u="sng" dirty="0" smtClean="0"/>
              <a:t>Steps</a:t>
            </a:r>
          </a:p>
        </p:txBody>
      </p:sp>
      <p:pic>
        <p:nvPicPr>
          <p:cNvPr id="1026" name="Picture 2"/>
          <p:cNvPicPr>
            <a:picLocks noChangeAspect="1" noChangeArrowheads="1"/>
          </p:cNvPicPr>
          <p:nvPr/>
        </p:nvPicPr>
        <p:blipFill>
          <a:blip r:embed="rId3" cstate="print"/>
          <a:srcRect/>
          <a:stretch>
            <a:fillRect/>
          </a:stretch>
        </p:blipFill>
        <p:spPr bwMode="auto">
          <a:xfrm>
            <a:off x="6430368" y="1230622"/>
            <a:ext cx="1113798" cy="366445"/>
          </a:xfrm>
          <a:prstGeom prst="rect">
            <a:avLst/>
          </a:prstGeom>
          <a:noFill/>
          <a:ln w="9525">
            <a:noFill/>
            <a:miter lim="800000"/>
            <a:headEnd/>
            <a:tailEnd/>
          </a:ln>
          <a:effectLst/>
        </p:spPr>
      </p:pic>
      <p:sp>
        <p:nvSpPr>
          <p:cNvPr id="27" name="TextBox 2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38</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4572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TextBox 20"/>
          <p:cNvSpPr txBox="1"/>
          <p:nvPr/>
        </p:nvSpPr>
        <p:spPr>
          <a:xfrm>
            <a:off x="2895600" y="1230868"/>
            <a:ext cx="3722679" cy="369332"/>
          </a:xfrm>
          <a:prstGeom prst="rect">
            <a:avLst/>
          </a:prstGeom>
          <a:noFill/>
        </p:spPr>
        <p:txBody>
          <a:bodyPr wrap="square" rtlCol="0">
            <a:spAutoFit/>
          </a:bodyPr>
          <a:lstStyle/>
          <a:p>
            <a:r>
              <a:rPr lang="en-US" b="1" dirty="0" smtClean="0"/>
              <a:t>Model:  7 Step Problem Solving </a:t>
            </a:r>
          </a:p>
        </p:txBody>
      </p:sp>
      <p:sp>
        <p:nvSpPr>
          <p:cNvPr id="29" name="Rectangle 28"/>
          <p:cNvSpPr/>
          <p:nvPr/>
        </p:nvSpPr>
        <p:spPr bwMode="auto">
          <a:xfrm>
            <a:off x="533400" y="2667000"/>
            <a:ext cx="109728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pPr>
            <a:endParaRPr lang="en-US" sz="1500" dirty="0" smtClean="0">
              <a:latin typeface="Arial" charset="0"/>
            </a:endParaRPr>
          </a:p>
          <a:p>
            <a:pPr marL="169863" indent="-169863" fontAlgn="base">
              <a:spcBef>
                <a:spcPts val="600"/>
              </a:spcBef>
              <a:spcAft>
                <a:spcPct val="0"/>
              </a:spcAft>
              <a:buFontTx/>
              <a:buAutoNum type="arabicPeriod"/>
            </a:pPr>
            <a:r>
              <a:rPr lang="en-US" sz="1500" dirty="0" smtClean="0">
                <a:latin typeface="Arial" charset="0"/>
              </a:rPr>
              <a:t>Be clear on problem statement</a:t>
            </a:r>
          </a:p>
          <a:p>
            <a:pPr marL="169863" indent="-169863" fontAlgn="base">
              <a:spcBef>
                <a:spcPts val="600"/>
              </a:spcBef>
              <a:spcAft>
                <a:spcPct val="0"/>
              </a:spcAft>
              <a:buFontTx/>
              <a:buAutoNum type="arabicPeriod"/>
            </a:pPr>
            <a:r>
              <a:rPr lang="en-US" sz="1500" dirty="0" smtClean="0">
                <a:latin typeface="Arial" charset="0"/>
              </a:rPr>
              <a:t>Be aware of  differing views of issue</a:t>
            </a:r>
          </a:p>
        </p:txBody>
      </p:sp>
      <p:sp>
        <p:nvSpPr>
          <p:cNvPr id="30" name="Rectangle 29"/>
          <p:cNvSpPr/>
          <p:nvPr/>
        </p:nvSpPr>
        <p:spPr bwMode="auto">
          <a:xfrm>
            <a:off x="1731334" y="2667000"/>
            <a:ext cx="109728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169863" indent="-111125" fontAlgn="base">
              <a:spcBef>
                <a:spcPts val="600"/>
              </a:spcBef>
              <a:spcAft>
                <a:spcPct val="0"/>
              </a:spcAft>
              <a:buFontTx/>
              <a:buAutoNum type="arabicPeriod"/>
              <a:tabLst/>
            </a:pPr>
            <a:r>
              <a:rPr lang="en-US" sz="1500" dirty="0" smtClean="0">
                <a:latin typeface="Arial" charset="0"/>
              </a:rPr>
              <a:t>Interests are the  needs  you want satisfied by given solution </a:t>
            </a:r>
          </a:p>
          <a:p>
            <a:pPr marL="169863" indent="-111125" fontAlgn="base">
              <a:spcBef>
                <a:spcPts val="600"/>
              </a:spcBef>
              <a:spcAft>
                <a:spcPct val="0"/>
              </a:spcAft>
              <a:buFontTx/>
              <a:buAutoNum type="arabicPeriod"/>
              <a:tabLst/>
            </a:pPr>
            <a:r>
              <a:rPr lang="en-US" sz="1500" dirty="0" smtClean="0">
                <a:latin typeface="Arial" charset="0"/>
              </a:rPr>
              <a:t>Employ active listening</a:t>
            </a:r>
          </a:p>
        </p:txBody>
      </p:sp>
      <p:sp>
        <p:nvSpPr>
          <p:cNvPr id="31" name="Rectangle 30"/>
          <p:cNvSpPr/>
          <p:nvPr/>
        </p:nvSpPr>
        <p:spPr bwMode="auto">
          <a:xfrm>
            <a:off x="2926220" y="2667000"/>
            <a:ext cx="109728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109538" indent="-109538" fontAlgn="base">
              <a:spcBef>
                <a:spcPts val="600"/>
              </a:spcBef>
              <a:spcAft>
                <a:spcPct val="0"/>
              </a:spcAft>
              <a:buFontTx/>
              <a:buAutoNum type="arabicPeriod"/>
              <a:tabLst/>
            </a:pPr>
            <a:r>
              <a:rPr lang="en-US" sz="1500" dirty="0" smtClean="0">
                <a:latin typeface="Arial" charset="0"/>
              </a:rPr>
              <a:t>Brainstorm solutions utilizing creativity</a:t>
            </a:r>
          </a:p>
        </p:txBody>
      </p:sp>
      <p:sp>
        <p:nvSpPr>
          <p:cNvPr id="32" name="Rectangle 31"/>
          <p:cNvSpPr/>
          <p:nvPr/>
        </p:nvSpPr>
        <p:spPr bwMode="auto">
          <a:xfrm>
            <a:off x="4124154" y="2667000"/>
            <a:ext cx="1097280" cy="3352800"/>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pPr>
            <a:endParaRPr lang="en-US" sz="1500" dirty="0" smtClean="0">
              <a:latin typeface="Arial" charset="0"/>
            </a:endParaRPr>
          </a:p>
          <a:p>
            <a:pPr marL="169863" indent="-169863" fontAlgn="base">
              <a:spcBef>
                <a:spcPts val="600"/>
              </a:spcBef>
              <a:spcAft>
                <a:spcPct val="0"/>
              </a:spcAft>
              <a:buFontTx/>
              <a:buAutoNum type="arabicPeriod"/>
            </a:pPr>
            <a:r>
              <a:rPr lang="en-US" sz="1500" dirty="0" smtClean="0">
                <a:latin typeface="Arial" charset="0"/>
              </a:rPr>
              <a:t>Identify the Pro’s and Con’s</a:t>
            </a:r>
          </a:p>
        </p:txBody>
      </p:sp>
      <p:sp>
        <p:nvSpPr>
          <p:cNvPr id="15" name="Rectangle 14"/>
          <p:cNvSpPr/>
          <p:nvPr/>
        </p:nvSpPr>
        <p:spPr bwMode="auto">
          <a:xfrm>
            <a:off x="5330952" y="2663952"/>
            <a:ext cx="1097280" cy="3355848"/>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169863" indent="-111125" fontAlgn="base">
              <a:spcBef>
                <a:spcPts val="600"/>
              </a:spcBef>
              <a:spcAft>
                <a:spcPct val="0"/>
              </a:spcAft>
              <a:buFontTx/>
              <a:buAutoNum type="arabicPeriod"/>
              <a:tabLst/>
            </a:pPr>
            <a:r>
              <a:rPr lang="en-US" sz="1500" dirty="0" smtClean="0">
                <a:latin typeface="Arial" charset="0"/>
              </a:rPr>
              <a:t>Select best option</a:t>
            </a:r>
          </a:p>
          <a:p>
            <a:pPr marL="169863" indent="-111125" fontAlgn="base">
              <a:spcBef>
                <a:spcPts val="600"/>
              </a:spcBef>
              <a:spcAft>
                <a:spcPct val="0"/>
              </a:spcAft>
              <a:buFontTx/>
              <a:buAutoNum type="arabicPeriod"/>
              <a:tabLst/>
            </a:pPr>
            <a:r>
              <a:rPr lang="en-US" sz="1500" dirty="0" smtClean="0">
                <a:latin typeface="Arial" charset="0"/>
              </a:rPr>
              <a:t>Identify potential to bundle ideas</a:t>
            </a:r>
          </a:p>
        </p:txBody>
      </p:sp>
      <p:sp>
        <p:nvSpPr>
          <p:cNvPr id="22" name="Rectangle 21"/>
          <p:cNvSpPr/>
          <p:nvPr/>
        </p:nvSpPr>
        <p:spPr bwMode="auto">
          <a:xfrm>
            <a:off x="6528886" y="2667000"/>
            <a:ext cx="1097280" cy="3355848"/>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169863" indent="-169863" fontAlgn="base">
              <a:spcBef>
                <a:spcPts val="600"/>
              </a:spcBef>
              <a:spcAft>
                <a:spcPct val="0"/>
              </a:spcAft>
              <a:buFontTx/>
              <a:buAutoNum type="arabicPeriod"/>
              <a:tabLst/>
            </a:pPr>
            <a:r>
              <a:rPr lang="en-US" sz="1500" dirty="0" smtClean="0">
                <a:latin typeface="Arial" charset="0"/>
              </a:rPr>
              <a:t>List details of the agreement  </a:t>
            </a:r>
          </a:p>
        </p:txBody>
      </p:sp>
      <p:sp>
        <p:nvSpPr>
          <p:cNvPr id="23" name="Rectangle 22"/>
          <p:cNvSpPr/>
          <p:nvPr/>
        </p:nvSpPr>
        <p:spPr bwMode="auto">
          <a:xfrm>
            <a:off x="7729868" y="2667000"/>
            <a:ext cx="1097280" cy="3355848"/>
          </a:xfrm>
          <a:prstGeom prst="rect">
            <a:avLst/>
          </a:prstGeom>
          <a:solidFill>
            <a:srgbClr val="A8FEDB">
              <a:alpha val="42000"/>
            </a:srgbClr>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169863" indent="-169863" fontAlgn="base">
              <a:spcBef>
                <a:spcPts val="600"/>
              </a:spcBef>
              <a:spcAft>
                <a:spcPct val="0"/>
              </a:spcAft>
              <a:buClr>
                <a:schemeClr val="tx1">
                  <a:lumMod val="50000"/>
                  <a:lumOff val="50000"/>
                </a:schemeClr>
              </a:buClr>
              <a:buFontTx/>
              <a:buAutoNum type="arabicPeriod"/>
              <a:tabLst/>
            </a:pPr>
            <a:endParaRPr lang="en-US" sz="1500" dirty="0" smtClean="0">
              <a:latin typeface="Arial" charset="0"/>
            </a:endParaRPr>
          </a:p>
          <a:p>
            <a:pPr marL="169863" indent="-169863" fontAlgn="base">
              <a:spcBef>
                <a:spcPts val="600"/>
              </a:spcBef>
              <a:spcAft>
                <a:spcPct val="0"/>
              </a:spcAft>
              <a:buFontTx/>
              <a:buAutoNum type="arabicPeriod"/>
              <a:tabLst/>
            </a:pPr>
            <a:r>
              <a:rPr lang="en-US" sz="1500" dirty="0" smtClean="0">
                <a:latin typeface="Arial" charset="0"/>
              </a:rPr>
              <a:t>Make contingent agreement </a:t>
            </a:r>
          </a:p>
          <a:p>
            <a:pPr marL="169863" indent="-169863" fontAlgn="base">
              <a:spcBef>
                <a:spcPts val="600"/>
              </a:spcBef>
              <a:spcAft>
                <a:spcPct val="0"/>
              </a:spcAft>
              <a:buFontTx/>
              <a:buAutoNum type="arabicPeriod"/>
              <a:tabLst/>
            </a:pPr>
            <a:r>
              <a:rPr lang="en-US" sz="1500" dirty="0" smtClean="0">
                <a:latin typeface="Arial" charset="0"/>
              </a:rPr>
              <a:t>Agree on plan to monitor and evaluate</a:t>
            </a:r>
          </a:p>
        </p:txBody>
      </p:sp>
      <p:sp>
        <p:nvSpPr>
          <p:cNvPr id="26" name="Rectangle 25"/>
          <p:cNvSpPr/>
          <p:nvPr/>
        </p:nvSpPr>
        <p:spPr bwMode="auto">
          <a:xfrm>
            <a:off x="533400"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1</a:t>
            </a:r>
          </a:p>
          <a:p>
            <a:pPr algn="ctr" fontAlgn="base">
              <a:spcBef>
                <a:spcPct val="0"/>
              </a:spcBef>
              <a:spcAft>
                <a:spcPct val="0"/>
              </a:spcAft>
            </a:pPr>
            <a:r>
              <a:rPr lang="en-US" sz="1600" dirty="0" smtClean="0">
                <a:latin typeface="Arial" charset="0"/>
              </a:rPr>
              <a:t>Identify Issue</a:t>
            </a:r>
          </a:p>
        </p:txBody>
      </p:sp>
      <p:sp>
        <p:nvSpPr>
          <p:cNvPr id="27" name="Rectangle 26"/>
          <p:cNvSpPr/>
          <p:nvPr/>
        </p:nvSpPr>
        <p:spPr bwMode="auto">
          <a:xfrm>
            <a:off x="1731334"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2</a:t>
            </a:r>
          </a:p>
          <a:p>
            <a:pPr algn="ctr" fontAlgn="base">
              <a:spcBef>
                <a:spcPct val="0"/>
              </a:spcBef>
              <a:spcAft>
                <a:spcPct val="0"/>
              </a:spcAft>
            </a:pPr>
            <a:r>
              <a:rPr lang="en-US" sz="1600" dirty="0" smtClean="0">
                <a:latin typeface="Arial" charset="0"/>
              </a:rPr>
              <a:t>Know Interests </a:t>
            </a:r>
          </a:p>
        </p:txBody>
      </p:sp>
      <p:sp>
        <p:nvSpPr>
          <p:cNvPr id="28" name="Rectangle 27"/>
          <p:cNvSpPr/>
          <p:nvPr/>
        </p:nvSpPr>
        <p:spPr bwMode="auto">
          <a:xfrm>
            <a:off x="2926220"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3</a:t>
            </a:r>
          </a:p>
          <a:p>
            <a:pPr algn="ctr" fontAlgn="base">
              <a:spcBef>
                <a:spcPct val="0"/>
              </a:spcBef>
              <a:spcAft>
                <a:spcPct val="0"/>
              </a:spcAft>
            </a:pPr>
            <a:r>
              <a:rPr lang="en-US" sz="1600" dirty="0" smtClean="0">
                <a:latin typeface="Arial" charset="0"/>
              </a:rPr>
              <a:t>Possible Solution</a:t>
            </a:r>
          </a:p>
        </p:txBody>
      </p:sp>
      <p:sp>
        <p:nvSpPr>
          <p:cNvPr id="33" name="Rectangle 32"/>
          <p:cNvSpPr/>
          <p:nvPr/>
        </p:nvSpPr>
        <p:spPr bwMode="auto">
          <a:xfrm>
            <a:off x="4124154"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4</a:t>
            </a:r>
          </a:p>
          <a:p>
            <a:pPr algn="ctr" fontAlgn="base">
              <a:spcBef>
                <a:spcPct val="0"/>
              </a:spcBef>
              <a:spcAft>
                <a:spcPct val="0"/>
              </a:spcAft>
            </a:pPr>
            <a:r>
              <a:rPr lang="en-US" sz="1600" dirty="0" smtClean="0">
                <a:latin typeface="Arial" charset="0"/>
              </a:rPr>
              <a:t>Evaluate Options</a:t>
            </a:r>
          </a:p>
        </p:txBody>
      </p:sp>
      <p:sp>
        <p:nvSpPr>
          <p:cNvPr id="34" name="Rectangle 33"/>
          <p:cNvSpPr/>
          <p:nvPr/>
        </p:nvSpPr>
        <p:spPr bwMode="auto">
          <a:xfrm>
            <a:off x="5330952"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5</a:t>
            </a:r>
          </a:p>
          <a:p>
            <a:pPr algn="ctr" fontAlgn="base">
              <a:spcBef>
                <a:spcPct val="0"/>
              </a:spcBef>
              <a:spcAft>
                <a:spcPct val="0"/>
              </a:spcAft>
            </a:pPr>
            <a:r>
              <a:rPr lang="en-US" sz="1600" dirty="0" smtClean="0">
                <a:latin typeface="Arial" charset="0"/>
              </a:rPr>
              <a:t>Select Options</a:t>
            </a:r>
          </a:p>
        </p:txBody>
      </p:sp>
      <p:sp>
        <p:nvSpPr>
          <p:cNvPr id="35" name="Rectangle 34"/>
          <p:cNvSpPr/>
          <p:nvPr/>
        </p:nvSpPr>
        <p:spPr bwMode="auto">
          <a:xfrm>
            <a:off x="6528886"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6 </a:t>
            </a:r>
            <a:r>
              <a:rPr lang="en-US" sz="1600" dirty="0" smtClean="0">
                <a:latin typeface="Arial" charset="0"/>
              </a:rPr>
              <a:t>Agree</a:t>
            </a:r>
          </a:p>
        </p:txBody>
      </p:sp>
      <p:sp>
        <p:nvSpPr>
          <p:cNvPr id="36" name="Rectangle 35"/>
          <p:cNvSpPr/>
          <p:nvPr/>
        </p:nvSpPr>
        <p:spPr bwMode="auto">
          <a:xfrm>
            <a:off x="7729868" y="1676400"/>
            <a:ext cx="109728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500" b="1" dirty="0" smtClean="0">
                <a:latin typeface="Arial" charset="0"/>
              </a:rPr>
              <a:t>Phase 7</a:t>
            </a:r>
          </a:p>
          <a:p>
            <a:pPr algn="ctr" fontAlgn="base">
              <a:spcBef>
                <a:spcPct val="0"/>
              </a:spcBef>
              <a:spcAft>
                <a:spcPct val="0"/>
              </a:spcAft>
            </a:pPr>
            <a:r>
              <a:rPr lang="en-US" sz="1600" dirty="0" smtClean="0">
                <a:latin typeface="Arial" charset="0"/>
              </a:rPr>
              <a:t>Monitor/ Evaluate</a:t>
            </a:r>
          </a:p>
        </p:txBody>
      </p:sp>
      <p:cxnSp>
        <p:nvCxnSpPr>
          <p:cNvPr id="24" name="Straight Connector 23"/>
          <p:cNvCxnSpPr/>
          <p:nvPr/>
        </p:nvCxnSpPr>
        <p:spPr bwMode="auto">
          <a:xfrm flipV="1">
            <a:off x="1674425"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25" name="Straight Connector 24"/>
          <p:cNvCxnSpPr/>
          <p:nvPr/>
        </p:nvCxnSpPr>
        <p:spPr bwMode="auto">
          <a:xfrm flipV="1">
            <a:off x="2866900"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37" name="Straight Connector 36"/>
          <p:cNvCxnSpPr/>
          <p:nvPr/>
        </p:nvCxnSpPr>
        <p:spPr bwMode="auto">
          <a:xfrm flipV="1">
            <a:off x="4067300"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38" name="Straight Connector 37"/>
          <p:cNvCxnSpPr/>
          <p:nvPr/>
        </p:nvCxnSpPr>
        <p:spPr bwMode="auto">
          <a:xfrm flipV="1">
            <a:off x="5262750"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39" name="Straight Connector 38"/>
          <p:cNvCxnSpPr/>
          <p:nvPr/>
        </p:nvCxnSpPr>
        <p:spPr bwMode="auto">
          <a:xfrm flipV="1">
            <a:off x="6477000"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0" name="Straight Connector 39"/>
          <p:cNvCxnSpPr/>
          <p:nvPr/>
        </p:nvCxnSpPr>
        <p:spPr bwMode="auto">
          <a:xfrm flipV="1">
            <a:off x="7672450" y="1685105"/>
            <a:ext cx="0" cy="429768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41" name="TextBox 40"/>
          <p:cNvSpPr txBox="1"/>
          <p:nvPr/>
        </p:nvSpPr>
        <p:spPr>
          <a:xfrm>
            <a:off x="643268" y="2623734"/>
            <a:ext cx="914401" cy="369332"/>
          </a:xfrm>
          <a:prstGeom prst="rect">
            <a:avLst/>
          </a:prstGeom>
          <a:noFill/>
        </p:spPr>
        <p:txBody>
          <a:bodyPr wrap="square" rtlCol="0">
            <a:spAutoFit/>
          </a:bodyPr>
          <a:lstStyle/>
          <a:p>
            <a:r>
              <a:rPr lang="en-US" b="1" u="sng" dirty="0" smtClean="0"/>
              <a:t>Steps</a:t>
            </a:r>
          </a:p>
        </p:txBody>
      </p:sp>
      <p:sp>
        <p:nvSpPr>
          <p:cNvPr id="42" name="TextBox 41"/>
          <p:cNvSpPr txBox="1"/>
          <p:nvPr/>
        </p:nvSpPr>
        <p:spPr>
          <a:xfrm>
            <a:off x="3047999" y="2623734"/>
            <a:ext cx="914401" cy="369332"/>
          </a:xfrm>
          <a:prstGeom prst="rect">
            <a:avLst/>
          </a:prstGeom>
          <a:noFill/>
        </p:spPr>
        <p:txBody>
          <a:bodyPr wrap="square" rtlCol="0">
            <a:spAutoFit/>
          </a:bodyPr>
          <a:lstStyle/>
          <a:p>
            <a:r>
              <a:rPr lang="en-US" b="1" u="sng" dirty="0" smtClean="0"/>
              <a:t>Steps</a:t>
            </a:r>
          </a:p>
        </p:txBody>
      </p:sp>
      <p:sp>
        <p:nvSpPr>
          <p:cNvPr id="43" name="TextBox 42"/>
          <p:cNvSpPr txBox="1"/>
          <p:nvPr/>
        </p:nvSpPr>
        <p:spPr>
          <a:xfrm>
            <a:off x="4222898" y="2623734"/>
            <a:ext cx="914401" cy="369332"/>
          </a:xfrm>
          <a:prstGeom prst="rect">
            <a:avLst/>
          </a:prstGeom>
          <a:noFill/>
        </p:spPr>
        <p:txBody>
          <a:bodyPr wrap="square" rtlCol="0">
            <a:spAutoFit/>
          </a:bodyPr>
          <a:lstStyle/>
          <a:p>
            <a:r>
              <a:rPr lang="en-US" b="1" u="sng" dirty="0" smtClean="0"/>
              <a:t>Steps</a:t>
            </a:r>
          </a:p>
        </p:txBody>
      </p:sp>
      <p:sp>
        <p:nvSpPr>
          <p:cNvPr id="44" name="TextBox 43"/>
          <p:cNvSpPr txBox="1"/>
          <p:nvPr/>
        </p:nvSpPr>
        <p:spPr>
          <a:xfrm>
            <a:off x="5486400" y="2623734"/>
            <a:ext cx="914401" cy="369332"/>
          </a:xfrm>
          <a:prstGeom prst="rect">
            <a:avLst/>
          </a:prstGeom>
          <a:noFill/>
        </p:spPr>
        <p:txBody>
          <a:bodyPr wrap="square" rtlCol="0">
            <a:spAutoFit/>
          </a:bodyPr>
          <a:lstStyle/>
          <a:p>
            <a:r>
              <a:rPr lang="en-US" b="1" u="sng" dirty="0" smtClean="0"/>
              <a:t>Steps</a:t>
            </a:r>
          </a:p>
        </p:txBody>
      </p:sp>
      <p:sp>
        <p:nvSpPr>
          <p:cNvPr id="45" name="TextBox 44"/>
          <p:cNvSpPr txBox="1"/>
          <p:nvPr/>
        </p:nvSpPr>
        <p:spPr>
          <a:xfrm>
            <a:off x="6640033" y="2623734"/>
            <a:ext cx="914401" cy="369332"/>
          </a:xfrm>
          <a:prstGeom prst="rect">
            <a:avLst/>
          </a:prstGeom>
          <a:noFill/>
        </p:spPr>
        <p:txBody>
          <a:bodyPr wrap="square" rtlCol="0">
            <a:spAutoFit/>
          </a:bodyPr>
          <a:lstStyle/>
          <a:p>
            <a:r>
              <a:rPr lang="en-US" b="1" u="sng" dirty="0" smtClean="0"/>
              <a:t>Steps</a:t>
            </a:r>
          </a:p>
        </p:txBody>
      </p:sp>
      <p:sp>
        <p:nvSpPr>
          <p:cNvPr id="46" name="TextBox 45"/>
          <p:cNvSpPr txBox="1"/>
          <p:nvPr/>
        </p:nvSpPr>
        <p:spPr>
          <a:xfrm>
            <a:off x="7859233" y="2623734"/>
            <a:ext cx="914401" cy="369332"/>
          </a:xfrm>
          <a:prstGeom prst="rect">
            <a:avLst/>
          </a:prstGeom>
          <a:noFill/>
        </p:spPr>
        <p:txBody>
          <a:bodyPr wrap="square" rtlCol="0">
            <a:spAutoFit/>
          </a:bodyPr>
          <a:lstStyle/>
          <a:p>
            <a:r>
              <a:rPr lang="en-US" b="1" u="sng" dirty="0" smtClean="0"/>
              <a:t>Steps</a:t>
            </a:r>
          </a:p>
        </p:txBody>
      </p:sp>
      <p:sp>
        <p:nvSpPr>
          <p:cNvPr id="47" name="TextBox 46"/>
          <p:cNvSpPr txBox="1"/>
          <p:nvPr/>
        </p:nvSpPr>
        <p:spPr>
          <a:xfrm>
            <a:off x="1851835" y="2623734"/>
            <a:ext cx="914401" cy="369332"/>
          </a:xfrm>
          <a:prstGeom prst="rect">
            <a:avLst/>
          </a:prstGeom>
          <a:noFill/>
        </p:spPr>
        <p:txBody>
          <a:bodyPr wrap="square" rtlCol="0">
            <a:spAutoFit/>
          </a:bodyPr>
          <a:lstStyle/>
          <a:p>
            <a:r>
              <a:rPr lang="en-US" b="1" u="sng" dirty="0" smtClean="0"/>
              <a:t>Steps</a:t>
            </a:r>
          </a:p>
        </p:txBody>
      </p:sp>
      <p:pic>
        <p:nvPicPr>
          <p:cNvPr id="48" name="Picture 2"/>
          <p:cNvPicPr>
            <a:picLocks noChangeAspect="1" noChangeArrowheads="1"/>
          </p:cNvPicPr>
          <p:nvPr/>
        </p:nvPicPr>
        <p:blipFill>
          <a:blip r:embed="rId3" cstate="print"/>
          <a:srcRect/>
          <a:stretch>
            <a:fillRect/>
          </a:stretch>
        </p:blipFill>
        <p:spPr bwMode="auto">
          <a:xfrm>
            <a:off x="6457664" y="1257918"/>
            <a:ext cx="1113798" cy="366445"/>
          </a:xfrm>
          <a:prstGeom prst="rect">
            <a:avLst/>
          </a:prstGeom>
          <a:noFill/>
          <a:ln w="9525">
            <a:noFill/>
            <a:miter lim="800000"/>
            <a:headEnd/>
            <a:tailEnd/>
          </a:ln>
          <a:effectLst/>
        </p:spPr>
      </p:pic>
      <p:sp>
        <p:nvSpPr>
          <p:cNvPr id="49" name="TextBox 48"/>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51" name="Rectangle 50"/>
          <p:cNvSpPr/>
          <p:nvPr/>
        </p:nvSpPr>
        <p:spPr>
          <a:xfrm>
            <a:off x="237744" y="6309360"/>
            <a:ext cx="8642584" cy="200055"/>
          </a:xfrm>
          <a:prstGeom prst="rect">
            <a:avLst/>
          </a:prstGeom>
        </p:spPr>
        <p:txBody>
          <a:bodyPr wrap="square">
            <a:spAutoFit/>
          </a:bodyPr>
          <a:lstStyle/>
          <a:p>
            <a:r>
              <a:rPr lang="en-US" sz="700" dirty="0" smtClean="0"/>
              <a:t>Seven Steps for Effective Problem Solving in the Workplace. (n.d.). Retrieved December 10, 2015, from </a:t>
            </a:r>
            <a:r>
              <a:rPr lang="en-US" sz="700" dirty="0" smtClean="0">
                <a:hlinkClick r:id="rId4"/>
              </a:rPr>
              <a:t>http://www.mediate.com/articles/thicks.cfm</a:t>
            </a:r>
            <a:r>
              <a:rPr lang="en-US" sz="700" dirty="0" smtClean="0"/>
              <a:t>  </a:t>
            </a:r>
            <a:endParaRPr lang="en-US" sz="700"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39</a:t>
            </a:fld>
            <a:endParaRPr lang="en-US" kern="0" dirty="0">
              <a:solidFill>
                <a:sysClr val="windowText" lastClr="000000"/>
              </a:solidFill>
            </a:endParaRPr>
          </a:p>
        </p:txBody>
      </p:sp>
      <p:sp>
        <p:nvSpPr>
          <p:cNvPr id="5" name="Title 7"/>
          <p:cNvSpPr>
            <a:spLocks noGrp="1"/>
          </p:cNvSpPr>
          <p:nvPr>
            <p:ph type="title"/>
          </p:nvPr>
        </p:nvSpPr>
        <p:spPr/>
        <p:txBody>
          <a:bodyPr/>
          <a:lstStyle/>
          <a:p>
            <a:r>
              <a:rPr lang="en-US" dirty="0" smtClean="0"/>
              <a:t>	Facilitation Techniques:  Problem Solving Framework</a:t>
            </a:r>
            <a:endParaRPr lang="en-US" dirty="0"/>
          </a:p>
        </p:txBody>
      </p:sp>
      <p:sp>
        <p:nvSpPr>
          <p:cNvPr id="6" name="TextBox 5"/>
          <p:cNvSpPr txBox="1"/>
          <p:nvPr/>
        </p:nvSpPr>
        <p:spPr>
          <a:xfrm>
            <a:off x="228600" y="1295400"/>
            <a:ext cx="8610600" cy="723275"/>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What were some common themes across these various models?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342900" indent="-342900">
              <a:spcBef>
                <a:spcPts val="0"/>
              </a:spcBef>
              <a:spcAft>
                <a:spcPts val="600"/>
              </a:spcAft>
              <a:buClrTx/>
              <a:buAutoNum type="arabicParenR"/>
            </a:pPr>
            <a:r>
              <a:rPr lang="en-US" dirty="0" smtClean="0"/>
              <a:t>Explain the purpose and benefits</a:t>
            </a:r>
            <a:endParaRPr lang="en-US" sz="1800" dirty="0" smtClean="0"/>
          </a:p>
          <a:p>
            <a:pPr marL="342900" indent="-342900">
              <a:spcBef>
                <a:spcPts val="0"/>
              </a:spcBef>
              <a:spcAft>
                <a:spcPts val="600"/>
              </a:spcAft>
              <a:buClrTx/>
              <a:buAutoNum type="arabicParenR"/>
            </a:pPr>
            <a:r>
              <a:rPr lang="en-US" sz="1800" dirty="0" smtClean="0"/>
              <a:t>Recognize when to use</a:t>
            </a:r>
            <a:endParaRPr lang="en-US" sz="1800" b="1" dirty="0" smtClean="0"/>
          </a:p>
          <a:p>
            <a:pPr marL="342900" indent="-342900">
              <a:spcBef>
                <a:spcPts val="0"/>
              </a:spcBef>
              <a:spcAft>
                <a:spcPts val="600"/>
              </a:spcAft>
              <a:buClrTx/>
              <a:buAutoNum type="arabicParenR" startAt="3"/>
            </a:pPr>
            <a:r>
              <a:rPr lang="en-US" sz="1800" dirty="0" smtClean="0"/>
              <a:t>Describe common mistakes</a:t>
            </a:r>
          </a:p>
          <a:p>
            <a:pPr marL="342900" indent="-342900">
              <a:spcBef>
                <a:spcPts val="0"/>
              </a:spcBef>
              <a:spcAft>
                <a:spcPts val="600"/>
              </a:spcAft>
              <a:buClrTx/>
              <a:buAutoNum type="arabicParenR" startAt="3"/>
            </a:pPr>
            <a:r>
              <a:rPr lang="en-US" sz="1800" dirty="0" smtClean="0"/>
              <a:t>Apply effective techniques</a:t>
            </a:r>
          </a:p>
        </p:txBody>
      </p:sp>
      <p:sp>
        <p:nvSpPr>
          <p:cNvPr id="5" name="Title 4"/>
          <p:cNvSpPr>
            <a:spLocks noGrp="1"/>
          </p:cNvSpPr>
          <p:nvPr>
            <p:ph type="title"/>
          </p:nvPr>
        </p:nvSpPr>
        <p:spPr/>
        <p:txBody>
          <a:bodyPr/>
          <a:lstStyle/>
          <a:p>
            <a:r>
              <a:rPr lang="en-US" dirty="0" smtClean="0"/>
              <a:t>	Facilitation:  Objectives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716280" y="2546989"/>
            <a:ext cx="1645920" cy="3355848"/>
          </a:xfrm>
          <a:prstGeom prst="rect">
            <a:avLst/>
          </a:prstGeom>
          <a:solidFill>
            <a:srgbClr val="A8FEDB">
              <a:alpha val="41961"/>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pPr>
            <a:endParaRPr lang="en-US" sz="1600" dirty="0" smtClean="0">
              <a:latin typeface="Arial" charset="0"/>
            </a:endParaRPr>
          </a:p>
          <a:p>
            <a:pPr marL="233363" indent="-180975" fontAlgn="base">
              <a:spcBef>
                <a:spcPts val="300"/>
              </a:spcBef>
              <a:spcAft>
                <a:spcPct val="0"/>
              </a:spcAft>
              <a:buFontTx/>
              <a:buAutoNum type="arabicPeriod"/>
            </a:pPr>
            <a:r>
              <a:rPr lang="en-US" sz="1500" dirty="0" smtClean="0">
                <a:latin typeface="Arial" charset="0"/>
              </a:rPr>
              <a:t>Define problem, “to be”, gap and scope</a:t>
            </a:r>
          </a:p>
        </p:txBody>
      </p:sp>
      <p:sp>
        <p:nvSpPr>
          <p:cNvPr id="31" name="Rectangle 30"/>
          <p:cNvSpPr/>
          <p:nvPr/>
        </p:nvSpPr>
        <p:spPr bwMode="auto">
          <a:xfrm>
            <a:off x="4800600" y="2569534"/>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300"/>
              </a:spcBef>
              <a:spcAft>
                <a:spcPct val="0"/>
              </a:spcAft>
              <a:buFontTx/>
              <a:buAutoNum type="arabicPeriod"/>
              <a:tabLst/>
            </a:pPr>
            <a:r>
              <a:rPr lang="en-US" sz="1500" dirty="0" smtClean="0">
                <a:latin typeface="Arial" charset="0"/>
              </a:rPr>
              <a:t>Collect ideas (brainstorm)</a:t>
            </a:r>
          </a:p>
          <a:p>
            <a:pPr marL="233363" indent="-180975" fontAlgn="base">
              <a:spcBef>
                <a:spcPts val="300"/>
              </a:spcBef>
              <a:spcAft>
                <a:spcPct val="0"/>
              </a:spcAft>
              <a:buFontTx/>
              <a:buAutoNum type="arabicPeriod"/>
              <a:tabLst/>
            </a:pPr>
            <a:r>
              <a:rPr lang="en-US" sz="1500" dirty="0" smtClean="0">
                <a:latin typeface="Arial" charset="0"/>
              </a:rPr>
              <a:t>Review and generate new ideas</a:t>
            </a:r>
          </a:p>
          <a:p>
            <a:pPr marL="233363" indent="-180975" fontAlgn="base">
              <a:spcBef>
                <a:spcPts val="300"/>
              </a:spcBef>
              <a:spcAft>
                <a:spcPct val="0"/>
              </a:spcAft>
              <a:buFontTx/>
              <a:buAutoNum type="arabicPeriod"/>
              <a:tabLst/>
            </a:pPr>
            <a:r>
              <a:rPr lang="en-US" sz="1500" dirty="0" smtClean="0">
                <a:latin typeface="Arial" charset="0"/>
              </a:rPr>
              <a:t>Discard non-viable ideas</a:t>
            </a:r>
          </a:p>
          <a:p>
            <a:pPr marL="233363" indent="-180975" fontAlgn="base">
              <a:spcBef>
                <a:spcPts val="300"/>
              </a:spcBef>
              <a:spcAft>
                <a:spcPct val="0"/>
              </a:spcAft>
              <a:buFontTx/>
              <a:buAutoNum type="arabicPeriod"/>
              <a:tabLst/>
            </a:pPr>
            <a:r>
              <a:rPr lang="en-US" sz="1500" dirty="0" smtClean="0">
                <a:latin typeface="Arial" charset="0"/>
              </a:rPr>
              <a:t>Affinitize ideas</a:t>
            </a:r>
            <a:endParaRPr lang="en-US" sz="1300" dirty="0" smtClean="0">
              <a:latin typeface="Arial" charset="0"/>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40</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Problem Solving Framework</a:t>
            </a:r>
            <a:endParaRPr lang="en-US" dirty="0"/>
          </a:p>
        </p:txBody>
      </p:sp>
      <p:sp>
        <p:nvSpPr>
          <p:cNvPr id="5" name="Rectangle 4"/>
          <p:cNvSpPr/>
          <p:nvPr/>
        </p:nvSpPr>
        <p:spPr bwMode="auto">
          <a:xfrm>
            <a:off x="381000" y="1219200"/>
            <a:ext cx="8458200" cy="4953000"/>
          </a:xfrm>
          <a:prstGeom prst="rect">
            <a:avLst/>
          </a:prstGeom>
          <a:no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0" name="Rectangle 29"/>
          <p:cNvSpPr/>
          <p:nvPr/>
        </p:nvSpPr>
        <p:spPr bwMode="auto">
          <a:xfrm>
            <a:off x="2741431" y="2560670"/>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33363" indent="-180975" fontAlgn="base">
              <a:spcBef>
                <a:spcPts val="300"/>
              </a:spcBef>
              <a:spcAft>
                <a:spcPct val="0"/>
              </a:spcAft>
              <a:buFontTx/>
              <a:buAutoNum type="arabicPeriod"/>
              <a:tabLst/>
            </a:pPr>
            <a:r>
              <a:rPr lang="en-US" sz="1500" dirty="0" smtClean="0">
                <a:latin typeface="Arial" charset="0"/>
              </a:rPr>
              <a:t>Identify possible causes</a:t>
            </a:r>
          </a:p>
          <a:p>
            <a:pPr marL="233363" indent="-180975" fontAlgn="base">
              <a:spcBef>
                <a:spcPts val="300"/>
              </a:spcBef>
              <a:spcAft>
                <a:spcPct val="0"/>
              </a:spcAft>
              <a:buFontTx/>
              <a:buAutoNum type="arabicPeriod"/>
              <a:tabLst/>
            </a:pPr>
            <a:r>
              <a:rPr lang="en-US" sz="1500" dirty="0" smtClean="0">
                <a:latin typeface="Arial" charset="0"/>
              </a:rPr>
              <a:t> Confirm root cause</a:t>
            </a:r>
          </a:p>
        </p:txBody>
      </p:sp>
      <p:sp>
        <p:nvSpPr>
          <p:cNvPr id="32" name="Rectangle 31"/>
          <p:cNvSpPr/>
          <p:nvPr/>
        </p:nvSpPr>
        <p:spPr bwMode="auto">
          <a:xfrm>
            <a:off x="6826101" y="2581936"/>
            <a:ext cx="1645920" cy="3352800"/>
          </a:xfrm>
          <a:prstGeom prst="rect">
            <a:avLst/>
          </a:prstGeom>
          <a:solidFill>
            <a:srgbClr val="A8FEDB">
              <a:alpha val="42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0" tIns="45720" rIns="0" bIns="45720" numCol="1" rtlCol="0" anchor="t" anchorCtr="0" compatLnSpc="1">
            <a:prstTxWarp prst="textNoShape">
              <a:avLst/>
            </a:prstTxWarp>
          </a:bodyPr>
          <a:lstStyle/>
          <a:p>
            <a:pPr marL="233363" indent="-180975" fontAlgn="base">
              <a:spcBef>
                <a:spcPts val="600"/>
              </a:spcBef>
              <a:spcAft>
                <a:spcPct val="0"/>
              </a:spcAft>
              <a:buClr>
                <a:schemeClr val="tx1">
                  <a:lumMod val="50000"/>
                  <a:lumOff val="50000"/>
                </a:schemeClr>
              </a:buClr>
              <a:buFontTx/>
              <a:buAutoNum type="arabicPeriod"/>
              <a:tabLst/>
            </a:pPr>
            <a:endParaRPr lang="en-US" sz="1600" dirty="0" smtClean="0">
              <a:latin typeface="Arial" charset="0"/>
            </a:endParaRPr>
          </a:p>
          <a:p>
            <a:pPr marL="225425" indent="-173038" fontAlgn="base">
              <a:spcBef>
                <a:spcPts val="300"/>
              </a:spcBef>
              <a:spcAft>
                <a:spcPct val="0"/>
              </a:spcAft>
              <a:buFontTx/>
              <a:buAutoNum type="arabicPeriod"/>
              <a:tabLst/>
            </a:pPr>
            <a:r>
              <a:rPr lang="en-US" sz="1500" dirty="0" smtClean="0">
                <a:latin typeface="Arial" charset="0"/>
              </a:rPr>
              <a:t>Identify features and constraints of solution</a:t>
            </a:r>
          </a:p>
          <a:p>
            <a:pPr marL="225425" indent="-173038" fontAlgn="base">
              <a:spcBef>
                <a:spcPts val="300"/>
              </a:spcBef>
              <a:spcAft>
                <a:spcPct val="0"/>
              </a:spcAft>
              <a:buFontTx/>
              <a:buAutoNum type="arabicPeriod"/>
              <a:tabLst/>
            </a:pPr>
            <a:r>
              <a:rPr lang="en-US" sz="1500" dirty="0" smtClean="0">
                <a:latin typeface="Arial" charset="0"/>
              </a:rPr>
              <a:t> Evaluate and assess risks</a:t>
            </a:r>
          </a:p>
          <a:p>
            <a:pPr marL="225425" indent="-173038" fontAlgn="base">
              <a:spcBef>
                <a:spcPts val="300"/>
              </a:spcBef>
              <a:spcAft>
                <a:spcPct val="0"/>
              </a:spcAft>
              <a:buFontTx/>
              <a:buAutoNum type="arabicPeriod"/>
              <a:tabLst/>
            </a:pPr>
            <a:r>
              <a:rPr lang="en-US" sz="1500" dirty="0" smtClean="0">
                <a:latin typeface="Arial" charset="0"/>
              </a:rPr>
              <a:t> Address obstacles</a:t>
            </a:r>
          </a:p>
        </p:txBody>
      </p:sp>
      <p:sp>
        <p:nvSpPr>
          <p:cNvPr id="36" name="Rectangle 35"/>
          <p:cNvSpPr/>
          <p:nvPr/>
        </p:nvSpPr>
        <p:spPr bwMode="auto">
          <a:xfrm>
            <a:off x="71628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Discover</a:t>
            </a:r>
            <a:endParaRPr kumimoji="0" lang="en-US" sz="1700"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274143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Define</a:t>
            </a:r>
            <a:endParaRPr kumimoji="0" lang="en-US" sz="1700" i="0" u="none" strike="noStrike" cap="none" normalizeH="0" baseline="0" dirty="0" smtClean="0">
              <a:ln>
                <a:noFill/>
              </a:ln>
              <a:solidFill>
                <a:schemeClr val="tx1"/>
              </a:solidFill>
              <a:effectLst/>
              <a:latin typeface="Arial" charset="0"/>
            </a:endParaRPr>
          </a:p>
        </p:txBody>
      </p:sp>
      <p:sp>
        <p:nvSpPr>
          <p:cNvPr id="38" name="Rectangle 37"/>
          <p:cNvSpPr/>
          <p:nvPr/>
        </p:nvSpPr>
        <p:spPr bwMode="auto">
          <a:xfrm>
            <a:off x="4800600"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Solve</a:t>
            </a:r>
            <a:endParaRPr kumimoji="0" lang="en-US" sz="1700"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6826101" y="1600200"/>
            <a:ext cx="1645920" cy="762000"/>
          </a:xfrm>
          <a:prstGeom prst="rect">
            <a:avLst/>
          </a:prstGeom>
          <a:solidFill>
            <a:srgbClr val="57ABFF">
              <a:alpha val="55000"/>
            </a:srgbClr>
          </a:solidFill>
          <a:ln w="15875"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Phase</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Select</a:t>
            </a:r>
            <a:endParaRPr kumimoji="0" lang="en-US" sz="170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flipV="1">
            <a:off x="2569534"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2" name="Straight Connector 41"/>
          <p:cNvCxnSpPr/>
          <p:nvPr/>
        </p:nvCxnSpPr>
        <p:spPr bwMode="auto">
          <a:xfrm flipV="1">
            <a:off x="45720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cxnSp>
        <p:nvCxnSpPr>
          <p:cNvPr id="44" name="Straight Connector 43"/>
          <p:cNvCxnSpPr/>
          <p:nvPr/>
        </p:nvCxnSpPr>
        <p:spPr bwMode="auto">
          <a:xfrm flipV="1">
            <a:off x="6629400" y="1661160"/>
            <a:ext cx="0" cy="4206240"/>
          </a:xfrm>
          <a:prstGeom prst="line">
            <a:avLst/>
          </a:prstGeom>
          <a:solidFill>
            <a:schemeClr val="accent1"/>
          </a:solidFill>
          <a:ln w="12700" cap="flat" cmpd="sng" algn="ctr">
            <a:solidFill>
              <a:schemeClr val="tx1">
                <a:alpha val="15000"/>
              </a:schemeClr>
            </a:solidFill>
            <a:prstDash val="solid"/>
            <a:round/>
            <a:headEnd type="none" w="sm" len="sm"/>
            <a:tailEnd type="none" w="sm" len="sm"/>
          </a:ln>
          <a:effectLst/>
        </p:spPr>
      </p:cxnSp>
      <p:sp>
        <p:nvSpPr>
          <p:cNvPr id="22" name="TextBox 21"/>
          <p:cNvSpPr txBox="1"/>
          <p:nvPr/>
        </p:nvSpPr>
        <p:spPr>
          <a:xfrm>
            <a:off x="3657600" y="1219200"/>
            <a:ext cx="3733800" cy="369332"/>
          </a:xfrm>
          <a:prstGeom prst="rect">
            <a:avLst/>
          </a:prstGeom>
          <a:noFill/>
        </p:spPr>
        <p:txBody>
          <a:bodyPr wrap="square" rtlCol="0">
            <a:spAutoFit/>
          </a:bodyPr>
          <a:lstStyle/>
          <a:p>
            <a:r>
              <a:rPr lang="en-US" b="1" dirty="0" smtClean="0"/>
              <a:t>Model: Generic</a:t>
            </a:r>
          </a:p>
        </p:txBody>
      </p:sp>
      <p:sp>
        <p:nvSpPr>
          <p:cNvPr id="24" name="TextBox 23"/>
          <p:cNvSpPr txBox="1"/>
          <p:nvPr/>
        </p:nvSpPr>
        <p:spPr>
          <a:xfrm>
            <a:off x="1174898" y="2512097"/>
            <a:ext cx="914401" cy="369332"/>
          </a:xfrm>
          <a:prstGeom prst="rect">
            <a:avLst/>
          </a:prstGeom>
          <a:noFill/>
        </p:spPr>
        <p:txBody>
          <a:bodyPr wrap="square" rtlCol="0">
            <a:spAutoFit/>
          </a:bodyPr>
          <a:lstStyle/>
          <a:p>
            <a:r>
              <a:rPr lang="en-US" b="1" u="sng" dirty="0" smtClean="0"/>
              <a:t>Step</a:t>
            </a:r>
          </a:p>
        </p:txBody>
      </p:sp>
      <p:sp>
        <p:nvSpPr>
          <p:cNvPr id="25" name="TextBox 24"/>
          <p:cNvSpPr txBox="1"/>
          <p:nvPr/>
        </p:nvSpPr>
        <p:spPr>
          <a:xfrm>
            <a:off x="3206088" y="2512097"/>
            <a:ext cx="914401" cy="369332"/>
          </a:xfrm>
          <a:prstGeom prst="rect">
            <a:avLst/>
          </a:prstGeom>
          <a:noFill/>
        </p:spPr>
        <p:txBody>
          <a:bodyPr wrap="square" rtlCol="0">
            <a:spAutoFit/>
          </a:bodyPr>
          <a:lstStyle/>
          <a:p>
            <a:r>
              <a:rPr lang="en-US" b="1" u="sng" dirty="0" smtClean="0"/>
              <a:t>Step</a:t>
            </a:r>
          </a:p>
        </p:txBody>
      </p:sp>
      <p:sp>
        <p:nvSpPr>
          <p:cNvPr id="26" name="TextBox 25"/>
          <p:cNvSpPr txBox="1"/>
          <p:nvPr/>
        </p:nvSpPr>
        <p:spPr>
          <a:xfrm>
            <a:off x="5255528" y="2512097"/>
            <a:ext cx="914401" cy="369332"/>
          </a:xfrm>
          <a:prstGeom prst="rect">
            <a:avLst/>
          </a:prstGeom>
          <a:noFill/>
        </p:spPr>
        <p:txBody>
          <a:bodyPr wrap="square" rtlCol="0">
            <a:spAutoFit/>
          </a:bodyPr>
          <a:lstStyle/>
          <a:p>
            <a:r>
              <a:rPr lang="en-US" b="1" u="sng" dirty="0" smtClean="0"/>
              <a:t>Step</a:t>
            </a:r>
          </a:p>
        </p:txBody>
      </p:sp>
      <p:sp>
        <p:nvSpPr>
          <p:cNvPr id="27" name="TextBox 26"/>
          <p:cNvSpPr txBox="1"/>
          <p:nvPr/>
        </p:nvSpPr>
        <p:spPr>
          <a:xfrm>
            <a:off x="7271984" y="2512097"/>
            <a:ext cx="914401" cy="369332"/>
          </a:xfrm>
          <a:prstGeom prst="rect">
            <a:avLst/>
          </a:prstGeom>
          <a:noFill/>
        </p:spPr>
        <p:txBody>
          <a:bodyPr wrap="square" rtlCol="0">
            <a:spAutoFit/>
          </a:bodyPr>
          <a:lstStyle/>
          <a:p>
            <a:r>
              <a:rPr lang="en-US" b="1" u="sng" dirty="0" smtClean="0"/>
              <a:t>Step</a:t>
            </a:r>
          </a:p>
        </p:txBody>
      </p:sp>
      <p:sp>
        <p:nvSpPr>
          <p:cNvPr id="28" name="TextBox 27"/>
          <p:cNvSpPr txBox="1"/>
          <p:nvPr/>
        </p:nvSpPr>
        <p:spPr>
          <a:xfrm>
            <a:off x="-838200" y="1447800"/>
            <a:ext cx="838200" cy="369332"/>
          </a:xfrm>
          <a:prstGeom prst="rect">
            <a:avLst/>
          </a:prstGeom>
          <a:noFill/>
        </p:spPr>
        <p:txBody>
          <a:bodyPr wrap="square" rtlCol="0">
            <a:spAutoFit/>
          </a:bodyPr>
          <a:lstStyle/>
          <a:p>
            <a:endParaRPr lang="en-US" i="1" dirty="0" smtClean="0">
              <a:solidFill>
                <a:srgbClr val="C00000"/>
              </a:solidFill>
              <a:latin typeface="Adobe Caslon Pro Bold" pitchFamily="18" charset="0"/>
            </a:endParaRPr>
          </a:p>
        </p:txBody>
      </p:sp>
      <p:pic>
        <p:nvPicPr>
          <p:cNvPr id="51" name="Picture 2"/>
          <p:cNvPicPr>
            <a:picLocks noChangeAspect="1" noChangeArrowheads="1"/>
          </p:cNvPicPr>
          <p:nvPr/>
        </p:nvPicPr>
        <p:blipFill>
          <a:blip r:embed="rId3" cstate="print"/>
          <a:srcRect/>
          <a:stretch>
            <a:fillRect/>
          </a:stretch>
        </p:blipFill>
        <p:spPr bwMode="auto">
          <a:xfrm>
            <a:off x="5486400" y="1230622"/>
            <a:ext cx="1113798" cy="366445"/>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cstate="print"/>
          <a:srcRect/>
          <a:stretch>
            <a:fillRect/>
          </a:stretch>
        </p:blipFill>
        <p:spPr bwMode="auto">
          <a:xfrm>
            <a:off x="748352" y="1613848"/>
            <a:ext cx="356616" cy="362559"/>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2751160" y="1613848"/>
            <a:ext cx="356616" cy="353431"/>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4814249" y="1621808"/>
            <a:ext cx="351095" cy="338328"/>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6830704" y="1608160"/>
            <a:ext cx="356616" cy="335638"/>
          </a:xfrm>
          <a:prstGeom prst="rect">
            <a:avLst/>
          </a:prstGeom>
          <a:noFill/>
          <a:ln w="9525">
            <a:noFill/>
            <a:miter lim="800000"/>
            <a:headEnd/>
            <a:tailEnd/>
          </a:ln>
        </p:spPr>
      </p:pic>
      <p:sp>
        <p:nvSpPr>
          <p:cNvPr id="45" name="TextBox 44"/>
          <p:cNvSpPr txBox="1"/>
          <p:nvPr/>
        </p:nvSpPr>
        <p:spPr>
          <a:xfrm>
            <a:off x="829096" y="4900692"/>
            <a:ext cx="7506272" cy="1415772"/>
          </a:xfrm>
          <a:prstGeom prst="rect">
            <a:avLst/>
          </a:prstGeom>
          <a:solidFill>
            <a:srgbClr val="0038A8"/>
          </a:solidFill>
          <a:ln w="15875">
            <a:solidFill>
              <a:srgbClr val="0038A9"/>
            </a:solidFill>
          </a:ln>
          <a:effectLst>
            <a:outerShdw blurRad="50800" dist="38100" dir="18900000" algn="bl" rotWithShape="0">
              <a:prstClr val="black">
                <a:alpha val="40000"/>
              </a:prstClr>
            </a:outerShdw>
          </a:effectLst>
        </p:spPr>
        <p:txBody>
          <a:bodyPr wrap="square" rtlCol="0">
            <a:spAutoFit/>
          </a:bodyPr>
          <a:lstStyle/>
          <a:p>
            <a:r>
              <a:rPr lang="en-US" b="1" dirty="0" smtClean="0">
                <a:solidFill>
                  <a:schemeClr val="bg1"/>
                </a:solidFill>
              </a:rPr>
              <a:t>A Good Facilitator Should:</a:t>
            </a:r>
          </a:p>
          <a:p>
            <a:pPr marL="342900" indent="-342900">
              <a:buFont typeface="+mj-lt"/>
              <a:buAutoNum type="arabicPeriod"/>
            </a:pPr>
            <a:r>
              <a:rPr lang="en-US" dirty="0" smtClean="0">
                <a:solidFill>
                  <a:schemeClr val="bg1"/>
                </a:solidFill>
              </a:rPr>
              <a:t>Be aware of various problem solving models…common framework</a:t>
            </a:r>
          </a:p>
          <a:p>
            <a:pPr marL="682625" lvl="1" indent="-225425">
              <a:buFont typeface="Wingdings" pitchFamily="2" charset="2"/>
              <a:buChar char="§"/>
            </a:pPr>
            <a:r>
              <a:rPr lang="en-US" sz="1600" dirty="0" smtClean="0">
                <a:solidFill>
                  <a:schemeClr val="bg1"/>
                </a:solidFill>
              </a:rPr>
              <a:t>No “right” model…situational dependent</a:t>
            </a:r>
          </a:p>
          <a:p>
            <a:pPr marL="682625" lvl="1" indent="-225425">
              <a:buFont typeface="Wingdings" pitchFamily="2" charset="2"/>
              <a:buChar char="§"/>
            </a:pPr>
            <a:r>
              <a:rPr lang="en-US" sz="1600" dirty="0" smtClean="0">
                <a:solidFill>
                  <a:schemeClr val="bg1"/>
                </a:solidFill>
              </a:rPr>
              <a:t>If necessary, be ready to recall/utilize a default problem solving model</a:t>
            </a:r>
          </a:p>
          <a:p>
            <a:pPr marL="342900" indent="-342900">
              <a:buFont typeface="+mj-lt"/>
              <a:buAutoNum type="arabicPeriod"/>
            </a:pPr>
            <a:r>
              <a:rPr lang="en-US" dirty="0" smtClean="0">
                <a:solidFill>
                  <a:schemeClr val="bg1"/>
                </a:solidFill>
              </a:rPr>
              <a:t>Identify the phase/step team is in; quickly assess gaps</a:t>
            </a:r>
          </a:p>
        </p:txBody>
      </p:sp>
      <p:sp>
        <p:nvSpPr>
          <p:cNvPr id="33" name="TextBox 3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3"/>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41</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78929" y="4244305"/>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sp>
        <p:nvSpPr>
          <p:cNvPr id="254" name="TextBox 253"/>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42</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solidFill>
              </a:rPr>
              <a:t>Problem</a:t>
            </a:r>
            <a:r>
              <a:rPr lang="en-US" sz="2000" b="1" dirty="0" smtClean="0">
                <a:solidFill>
                  <a:srgbClr val="FF0000"/>
                </a:solidFill>
                <a:sym typeface="Wingdings 3"/>
              </a:rPr>
              <a:t></a:t>
            </a:r>
            <a:endParaRPr lang="en-US" sz="2000" b="1" dirty="0">
              <a:solidFill>
                <a:srgbClr val="FF0000"/>
              </a:solidFill>
            </a:endParaRPr>
          </a:p>
        </p:txBody>
      </p:sp>
      <p:sp>
        <p:nvSpPr>
          <p:cNvPr id="255" name="Rectangle 254"/>
          <p:cNvSpPr/>
          <p:nvPr/>
        </p:nvSpPr>
        <p:spPr bwMode="auto">
          <a:xfrm>
            <a:off x="245611" y="2743200"/>
            <a:ext cx="1270000" cy="228600"/>
          </a:xfrm>
          <a:prstGeom prst="rect">
            <a:avLst/>
          </a:pr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59" name="TextBox 58"/>
          <p:cNvSpPr txBox="1"/>
          <p:nvPr/>
        </p:nvSpPr>
        <p:spPr>
          <a:xfrm>
            <a:off x="7570540" y="4244305"/>
            <a:ext cx="1155766" cy="307777"/>
          </a:xfrm>
          <a:prstGeom prst="rect">
            <a:avLst/>
          </a:prstGeom>
          <a:noFill/>
        </p:spPr>
        <p:txBody>
          <a:bodyPr wrap="none" lIns="0" tIns="0" rIns="0" bIns="0" rtlCol="0">
            <a:spAutoFit/>
          </a:bodyPr>
          <a:lstStyle/>
          <a:p>
            <a:r>
              <a:rPr lang="en-US" sz="2000" b="1" dirty="0" smtClean="0">
                <a:solidFill>
                  <a:srgbClr val="006600"/>
                </a:solidFill>
                <a:sym typeface="Wingdings 3"/>
              </a:rPr>
              <a:t></a:t>
            </a:r>
            <a:r>
              <a:rPr lang="en-US" sz="2000" b="1" dirty="0" smtClean="0">
                <a:solidFill>
                  <a:srgbClr val="006600"/>
                </a:solidFill>
              </a:rPr>
              <a:t>Results</a:t>
            </a:r>
            <a:endParaRPr lang="en-US" sz="2000" b="1" dirty="0">
              <a:solidFill>
                <a:srgbClr val="006600"/>
              </a:solidFill>
            </a:endParaRPr>
          </a:p>
        </p:txBody>
      </p:sp>
      <p:sp>
        <p:nvSpPr>
          <p:cNvPr id="256" name="Freeform 255"/>
          <p:cNvSpPr/>
          <p:nvPr/>
        </p:nvSpPr>
        <p:spPr bwMode="auto">
          <a:xfrm>
            <a:off x="2387600" y="2435226"/>
            <a:ext cx="6524625" cy="2295525"/>
          </a:xfrm>
          <a:custGeom>
            <a:avLst/>
            <a:gdLst>
              <a:gd name="connsiteX0" fmla="*/ 234950 w 2397125"/>
              <a:gd name="connsiteY0" fmla="*/ 508000 h 2016125"/>
              <a:gd name="connsiteX1" fmla="*/ 200025 w 2397125"/>
              <a:gd name="connsiteY1" fmla="*/ 593725 h 2016125"/>
              <a:gd name="connsiteX2" fmla="*/ 250825 w 2397125"/>
              <a:gd name="connsiteY2" fmla="*/ 708025 h 2016125"/>
              <a:gd name="connsiteX3" fmla="*/ 212725 w 2397125"/>
              <a:gd name="connsiteY3" fmla="*/ 831850 h 2016125"/>
              <a:gd name="connsiteX4" fmla="*/ 44450 w 2397125"/>
              <a:gd name="connsiteY4" fmla="*/ 828675 h 2016125"/>
              <a:gd name="connsiteX5" fmla="*/ 0 w 2397125"/>
              <a:gd name="connsiteY5" fmla="*/ 974725 h 2016125"/>
              <a:gd name="connsiteX6" fmla="*/ 95250 w 2397125"/>
              <a:gd name="connsiteY6" fmla="*/ 1092200 h 2016125"/>
              <a:gd name="connsiteX7" fmla="*/ 12700 w 2397125"/>
              <a:gd name="connsiteY7" fmla="*/ 1222375 h 2016125"/>
              <a:gd name="connsiteX8" fmla="*/ 15875 w 2397125"/>
              <a:gd name="connsiteY8" fmla="*/ 1892300 h 2016125"/>
              <a:gd name="connsiteX9" fmla="*/ 2133600 w 2397125"/>
              <a:gd name="connsiteY9" fmla="*/ 2016125 h 2016125"/>
              <a:gd name="connsiteX10" fmla="*/ 2397125 w 2397125"/>
              <a:gd name="connsiteY10" fmla="*/ 0 h 2016125"/>
              <a:gd name="connsiteX11" fmla="*/ 377825 w 2397125"/>
              <a:gd name="connsiteY11" fmla="*/ 234950 h 2016125"/>
              <a:gd name="connsiteX12" fmla="*/ 234950 w 2397125"/>
              <a:gd name="connsiteY12" fmla="*/ 508000 h 2016125"/>
              <a:gd name="connsiteX0" fmla="*/ 234950 w 2397125"/>
              <a:gd name="connsiteY0" fmla="*/ 679450 h 2187575"/>
              <a:gd name="connsiteX1" fmla="*/ 200025 w 2397125"/>
              <a:gd name="connsiteY1" fmla="*/ 765175 h 2187575"/>
              <a:gd name="connsiteX2" fmla="*/ 250825 w 2397125"/>
              <a:gd name="connsiteY2" fmla="*/ 879475 h 2187575"/>
              <a:gd name="connsiteX3" fmla="*/ 212725 w 2397125"/>
              <a:gd name="connsiteY3" fmla="*/ 1003300 h 2187575"/>
              <a:gd name="connsiteX4" fmla="*/ 44450 w 2397125"/>
              <a:gd name="connsiteY4" fmla="*/ 1000125 h 2187575"/>
              <a:gd name="connsiteX5" fmla="*/ 0 w 2397125"/>
              <a:gd name="connsiteY5" fmla="*/ 1146175 h 2187575"/>
              <a:gd name="connsiteX6" fmla="*/ 95250 w 2397125"/>
              <a:gd name="connsiteY6" fmla="*/ 1263650 h 2187575"/>
              <a:gd name="connsiteX7" fmla="*/ 12700 w 2397125"/>
              <a:gd name="connsiteY7" fmla="*/ 1393825 h 2187575"/>
              <a:gd name="connsiteX8" fmla="*/ 15875 w 2397125"/>
              <a:gd name="connsiteY8" fmla="*/ 2063750 h 2187575"/>
              <a:gd name="connsiteX9" fmla="*/ 2133600 w 2397125"/>
              <a:gd name="connsiteY9" fmla="*/ 2187575 h 2187575"/>
              <a:gd name="connsiteX10" fmla="*/ 2397125 w 2397125"/>
              <a:gd name="connsiteY10" fmla="*/ 171450 h 2187575"/>
              <a:gd name="connsiteX11" fmla="*/ 555625 w 2397125"/>
              <a:gd name="connsiteY11" fmla="*/ 0 h 2187575"/>
              <a:gd name="connsiteX12" fmla="*/ 234950 w 2397125"/>
              <a:gd name="connsiteY12" fmla="*/ 679450 h 2187575"/>
              <a:gd name="connsiteX0" fmla="*/ 234950 w 6524625"/>
              <a:gd name="connsiteY0" fmla="*/ 762000 h 2270125"/>
              <a:gd name="connsiteX1" fmla="*/ 200025 w 6524625"/>
              <a:gd name="connsiteY1" fmla="*/ 847725 h 2270125"/>
              <a:gd name="connsiteX2" fmla="*/ 250825 w 6524625"/>
              <a:gd name="connsiteY2" fmla="*/ 962025 h 2270125"/>
              <a:gd name="connsiteX3" fmla="*/ 212725 w 6524625"/>
              <a:gd name="connsiteY3" fmla="*/ 1085850 h 2270125"/>
              <a:gd name="connsiteX4" fmla="*/ 44450 w 6524625"/>
              <a:gd name="connsiteY4" fmla="*/ 1082675 h 2270125"/>
              <a:gd name="connsiteX5" fmla="*/ 0 w 6524625"/>
              <a:gd name="connsiteY5" fmla="*/ 1228725 h 2270125"/>
              <a:gd name="connsiteX6" fmla="*/ 95250 w 6524625"/>
              <a:gd name="connsiteY6" fmla="*/ 1346200 h 2270125"/>
              <a:gd name="connsiteX7" fmla="*/ 12700 w 6524625"/>
              <a:gd name="connsiteY7" fmla="*/ 1476375 h 2270125"/>
              <a:gd name="connsiteX8" fmla="*/ 15875 w 6524625"/>
              <a:gd name="connsiteY8" fmla="*/ 2146300 h 2270125"/>
              <a:gd name="connsiteX9" fmla="*/ 2133600 w 6524625"/>
              <a:gd name="connsiteY9" fmla="*/ 2270125 h 2270125"/>
              <a:gd name="connsiteX10" fmla="*/ 6524625 w 6524625"/>
              <a:gd name="connsiteY10" fmla="*/ 0 h 2270125"/>
              <a:gd name="connsiteX11" fmla="*/ 555625 w 6524625"/>
              <a:gd name="connsiteY11" fmla="*/ 82550 h 2270125"/>
              <a:gd name="connsiteX12" fmla="*/ 234950 w 6524625"/>
              <a:gd name="connsiteY12" fmla="*/ 762000 h 2270125"/>
              <a:gd name="connsiteX0" fmla="*/ 234950 w 6524625"/>
              <a:gd name="connsiteY0" fmla="*/ 762000 h 2279650"/>
              <a:gd name="connsiteX1" fmla="*/ 200025 w 6524625"/>
              <a:gd name="connsiteY1" fmla="*/ 847725 h 2279650"/>
              <a:gd name="connsiteX2" fmla="*/ 250825 w 6524625"/>
              <a:gd name="connsiteY2" fmla="*/ 962025 h 2279650"/>
              <a:gd name="connsiteX3" fmla="*/ 212725 w 6524625"/>
              <a:gd name="connsiteY3" fmla="*/ 1085850 h 2279650"/>
              <a:gd name="connsiteX4" fmla="*/ 44450 w 6524625"/>
              <a:gd name="connsiteY4" fmla="*/ 1082675 h 2279650"/>
              <a:gd name="connsiteX5" fmla="*/ 0 w 6524625"/>
              <a:gd name="connsiteY5" fmla="*/ 1228725 h 2279650"/>
              <a:gd name="connsiteX6" fmla="*/ 95250 w 6524625"/>
              <a:gd name="connsiteY6" fmla="*/ 1346200 h 2279650"/>
              <a:gd name="connsiteX7" fmla="*/ 12700 w 6524625"/>
              <a:gd name="connsiteY7" fmla="*/ 1476375 h 2279650"/>
              <a:gd name="connsiteX8" fmla="*/ 15875 w 6524625"/>
              <a:gd name="connsiteY8" fmla="*/ 2279650 h 2279650"/>
              <a:gd name="connsiteX9" fmla="*/ 2133600 w 6524625"/>
              <a:gd name="connsiteY9" fmla="*/ 2270125 h 2279650"/>
              <a:gd name="connsiteX10" fmla="*/ 6524625 w 6524625"/>
              <a:gd name="connsiteY10" fmla="*/ 0 h 2279650"/>
              <a:gd name="connsiteX11" fmla="*/ 555625 w 6524625"/>
              <a:gd name="connsiteY11" fmla="*/ 82550 h 2279650"/>
              <a:gd name="connsiteX12" fmla="*/ 234950 w 6524625"/>
              <a:gd name="connsiteY12" fmla="*/ 762000 h 2279650"/>
              <a:gd name="connsiteX0" fmla="*/ 234950 w 6524625"/>
              <a:gd name="connsiteY0" fmla="*/ 762000 h 2295525"/>
              <a:gd name="connsiteX1" fmla="*/ 200025 w 6524625"/>
              <a:gd name="connsiteY1" fmla="*/ 847725 h 2295525"/>
              <a:gd name="connsiteX2" fmla="*/ 250825 w 6524625"/>
              <a:gd name="connsiteY2" fmla="*/ 962025 h 2295525"/>
              <a:gd name="connsiteX3" fmla="*/ 212725 w 6524625"/>
              <a:gd name="connsiteY3" fmla="*/ 1085850 h 2295525"/>
              <a:gd name="connsiteX4" fmla="*/ 44450 w 6524625"/>
              <a:gd name="connsiteY4" fmla="*/ 1082675 h 2295525"/>
              <a:gd name="connsiteX5" fmla="*/ 0 w 6524625"/>
              <a:gd name="connsiteY5" fmla="*/ 1228725 h 2295525"/>
              <a:gd name="connsiteX6" fmla="*/ 95250 w 6524625"/>
              <a:gd name="connsiteY6" fmla="*/ 1346200 h 2295525"/>
              <a:gd name="connsiteX7" fmla="*/ 12700 w 6524625"/>
              <a:gd name="connsiteY7" fmla="*/ 1476375 h 2295525"/>
              <a:gd name="connsiteX8" fmla="*/ 15875 w 6524625"/>
              <a:gd name="connsiteY8" fmla="*/ 2279650 h 2295525"/>
              <a:gd name="connsiteX9" fmla="*/ 6521450 w 6524625"/>
              <a:gd name="connsiteY9" fmla="*/ 2295525 h 2295525"/>
              <a:gd name="connsiteX10" fmla="*/ 6524625 w 6524625"/>
              <a:gd name="connsiteY10" fmla="*/ 0 h 2295525"/>
              <a:gd name="connsiteX11" fmla="*/ 555625 w 6524625"/>
              <a:gd name="connsiteY11" fmla="*/ 82550 h 2295525"/>
              <a:gd name="connsiteX12" fmla="*/ 234950 w 6524625"/>
              <a:gd name="connsiteY12" fmla="*/ 76200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4625" h="2295525">
                <a:moveTo>
                  <a:pt x="234950" y="762000"/>
                </a:moveTo>
                <a:lnTo>
                  <a:pt x="200025" y="847725"/>
                </a:lnTo>
                <a:lnTo>
                  <a:pt x="250825" y="962025"/>
                </a:lnTo>
                <a:lnTo>
                  <a:pt x="212725" y="1085850"/>
                </a:lnTo>
                <a:lnTo>
                  <a:pt x="44450" y="1082675"/>
                </a:lnTo>
                <a:lnTo>
                  <a:pt x="0" y="1228725"/>
                </a:lnTo>
                <a:lnTo>
                  <a:pt x="95250" y="1346200"/>
                </a:lnTo>
                <a:lnTo>
                  <a:pt x="12700" y="1476375"/>
                </a:lnTo>
                <a:cubicBezTo>
                  <a:pt x="13758" y="1699683"/>
                  <a:pt x="14817" y="2056342"/>
                  <a:pt x="15875" y="2279650"/>
                </a:cubicBezTo>
                <a:lnTo>
                  <a:pt x="6521450" y="2295525"/>
                </a:lnTo>
                <a:cubicBezTo>
                  <a:pt x="6522508" y="1530350"/>
                  <a:pt x="6523567" y="765175"/>
                  <a:pt x="6524625" y="0"/>
                </a:cubicBezTo>
                <a:lnTo>
                  <a:pt x="555625" y="82550"/>
                </a:lnTo>
                <a:lnTo>
                  <a:pt x="234950" y="762000"/>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7" name="TextBox 25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43</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Discover Phase</a:t>
            </a:r>
            <a:endParaRPr lang="en-US" sz="1800" b="0" baseline="60000" dirty="0"/>
          </a:p>
        </p:txBody>
      </p:sp>
      <p:sp>
        <p:nvSpPr>
          <p:cNvPr id="8" name="Rectangle 7"/>
          <p:cNvSpPr/>
          <p:nvPr/>
        </p:nvSpPr>
        <p:spPr>
          <a:xfrm>
            <a:off x="320040" y="1325880"/>
            <a:ext cx="8823960" cy="1692771"/>
          </a:xfrm>
          <a:prstGeom prst="rect">
            <a:avLst/>
          </a:prstGeom>
        </p:spPr>
        <p:txBody>
          <a:bodyPr wrap="square">
            <a:spAutoFit/>
          </a:bodyPr>
          <a:lstStyle/>
          <a:p>
            <a:pPr marL="225425" lvl="2" indent="-225425" defTabSz="820738" fontAlgn="base">
              <a:spcBef>
                <a:spcPts val="600"/>
              </a:spcBef>
              <a:spcAft>
                <a:spcPts val="600"/>
              </a:spcAft>
              <a:buClr>
                <a:schemeClr val="hlink"/>
              </a:buClr>
            </a:pPr>
            <a:r>
              <a:rPr lang="en-US" sz="2000" b="1" dirty="0" smtClean="0">
                <a:solidFill>
                  <a:srgbClr val="000000"/>
                </a:solidFill>
              </a:rPr>
              <a:t>Consists of establishing initial facts from an awareness of uncertainty</a:t>
            </a:r>
            <a:endParaRPr lang="en-US" sz="2000" b="1" dirty="0" smtClean="0"/>
          </a:p>
          <a:p>
            <a:pPr marL="688975" lvl="2" indent="-227013">
              <a:spcBef>
                <a:spcPts val="600"/>
              </a:spcBef>
              <a:spcAft>
                <a:spcPts val="600"/>
              </a:spcAft>
              <a:buClr>
                <a:srgbClr val="0038A8"/>
              </a:buClr>
              <a:buFont typeface="Wingdings" pitchFamily="2" charset="2"/>
              <a:buChar char="§"/>
            </a:pPr>
            <a:r>
              <a:rPr lang="en-US" dirty="0" smtClean="0">
                <a:solidFill>
                  <a:srgbClr val="000000"/>
                </a:solidFill>
              </a:rPr>
              <a:t>Foundational to process…spend ample time</a:t>
            </a:r>
            <a:r>
              <a:rPr lang="en-US" dirty="0" smtClean="0"/>
              <a:t>  </a:t>
            </a:r>
          </a:p>
          <a:p>
            <a:pPr marL="688975" lvl="2" indent="-227013">
              <a:spcBef>
                <a:spcPts val="600"/>
              </a:spcBef>
              <a:spcAft>
                <a:spcPts val="600"/>
              </a:spcAft>
              <a:buClr>
                <a:srgbClr val="0038A8"/>
              </a:buClr>
              <a:buFont typeface="Wingdings" pitchFamily="2" charset="2"/>
              <a:buChar char="§"/>
            </a:pPr>
            <a:r>
              <a:rPr lang="en-US" dirty="0" smtClean="0">
                <a:solidFill>
                  <a:srgbClr val="000000"/>
                </a:solidFill>
              </a:rPr>
              <a:t>Approach with inquisitive mind; be open to being surprised</a:t>
            </a:r>
          </a:p>
          <a:p>
            <a:pPr marL="688975" lvl="2" indent="-227013">
              <a:spcBef>
                <a:spcPts val="600"/>
              </a:spcBef>
              <a:spcAft>
                <a:spcPts val="600"/>
              </a:spcAft>
              <a:buClr>
                <a:srgbClr val="0038A8"/>
              </a:buClr>
              <a:buFont typeface="Wingdings" pitchFamily="2" charset="2"/>
              <a:buChar char="§"/>
            </a:pPr>
            <a:r>
              <a:rPr lang="en-US" dirty="0" smtClean="0">
                <a:solidFill>
                  <a:srgbClr val="000000"/>
                </a:solidFill>
              </a:rPr>
              <a:t>Comprised of problem, “to be”, gap, scope and data gathering elements</a:t>
            </a:r>
          </a:p>
        </p:txBody>
      </p:sp>
      <p:sp>
        <p:nvSpPr>
          <p:cNvPr id="10" name="TextBox 9"/>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pic>
        <p:nvPicPr>
          <p:cNvPr id="409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67364" y="3005766"/>
            <a:ext cx="3312781" cy="329441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Callout 2 22"/>
          <p:cNvSpPr/>
          <p:nvPr/>
        </p:nvSpPr>
        <p:spPr bwMode="auto">
          <a:xfrm flipH="1">
            <a:off x="76199" y="5181600"/>
            <a:ext cx="2928257" cy="914400"/>
          </a:xfrm>
          <a:prstGeom prst="borderCallout2">
            <a:avLst>
              <a:gd name="adj1" fmla="val 65504"/>
              <a:gd name="adj2" fmla="val 376"/>
              <a:gd name="adj3" fmla="val 64206"/>
              <a:gd name="adj4" fmla="val -14834"/>
              <a:gd name="adj5" fmla="val 44968"/>
              <a:gd name="adj6" fmla="val -27261"/>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lvl="0" indent="-119063">
              <a:spcAft>
                <a:spcPts val="300"/>
              </a:spcAft>
              <a:buFont typeface="Arial" pitchFamily="34" charset="0"/>
              <a:buChar char="•"/>
            </a:pPr>
            <a:r>
              <a:rPr lang="en-US" sz="1600" dirty="0" smtClean="0">
                <a:solidFill>
                  <a:srgbClr val="000000"/>
                </a:solidFill>
              </a:rPr>
              <a:t>Identify delta between actual    and desired outcome</a:t>
            </a:r>
          </a:p>
          <a:p>
            <a:pPr marL="119063" lvl="0" indent="-119063">
              <a:spcAft>
                <a:spcPts val="300"/>
              </a:spcAft>
              <a:buFont typeface="Arial" pitchFamily="34" charset="0"/>
              <a:buChar char="•"/>
            </a:pPr>
            <a:r>
              <a:rPr lang="en-US" sz="1600" dirty="0" smtClean="0">
                <a:solidFill>
                  <a:srgbClr val="000000"/>
                </a:solidFill>
              </a:rPr>
              <a:t>List known obstacles</a:t>
            </a:r>
          </a:p>
        </p:txBody>
      </p:sp>
      <p:sp>
        <p:nvSpPr>
          <p:cNvPr id="24" name="Line Callout 2 23"/>
          <p:cNvSpPr/>
          <p:nvPr/>
        </p:nvSpPr>
        <p:spPr bwMode="auto">
          <a:xfrm flipH="1">
            <a:off x="71250" y="1359724"/>
            <a:ext cx="3200400" cy="867216"/>
          </a:xfrm>
          <a:prstGeom prst="borderCallout2">
            <a:avLst>
              <a:gd name="adj1" fmla="val 100012"/>
              <a:gd name="adj2" fmla="val 50498"/>
              <a:gd name="adj3" fmla="val 138972"/>
              <a:gd name="adj4" fmla="val 50346"/>
              <a:gd name="adj5" fmla="val 217376"/>
              <a:gd name="adj6" fmla="val 25962"/>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lvl="0" indent="-119063">
              <a:spcAft>
                <a:spcPts val="300"/>
              </a:spcAft>
              <a:buFont typeface="Arial" pitchFamily="34" charset="0"/>
              <a:buChar char="•"/>
            </a:pPr>
            <a:r>
              <a:rPr lang="en-US" sz="1600" dirty="0" smtClean="0">
                <a:solidFill>
                  <a:srgbClr val="000000"/>
                </a:solidFill>
              </a:rPr>
              <a:t>Define the objectives and goals needed to ensure success</a:t>
            </a:r>
          </a:p>
          <a:p>
            <a:pPr marL="119063" lvl="0" indent="-119063">
              <a:spcAft>
                <a:spcPts val="300"/>
              </a:spcAft>
              <a:buFont typeface="Arial" pitchFamily="34" charset="0"/>
              <a:buChar char="•"/>
            </a:pPr>
            <a:r>
              <a:rPr lang="en-US" sz="1600" dirty="0" smtClean="0">
                <a:solidFill>
                  <a:srgbClr val="000000"/>
                </a:solidFill>
              </a:rPr>
              <a:t>Identify limitations/exclusions</a:t>
            </a:r>
          </a:p>
        </p:txBody>
      </p:sp>
      <p:sp>
        <p:nvSpPr>
          <p:cNvPr id="19" name="Line Callout 2 18"/>
          <p:cNvSpPr/>
          <p:nvPr/>
        </p:nvSpPr>
        <p:spPr bwMode="auto">
          <a:xfrm>
            <a:off x="5664530" y="1359724"/>
            <a:ext cx="3327070" cy="1078675"/>
          </a:xfrm>
          <a:prstGeom prst="borderCallout2">
            <a:avLst>
              <a:gd name="adj1" fmla="val 16524"/>
              <a:gd name="adj2" fmla="val 48"/>
              <a:gd name="adj3" fmla="val 16523"/>
              <a:gd name="adj4" fmla="val -16667"/>
              <a:gd name="adj5" fmla="val 37049"/>
              <a:gd name="adj6" fmla="val -22993"/>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lvl="0" indent="-119063">
              <a:spcAft>
                <a:spcPts val="300"/>
              </a:spcAft>
              <a:buFont typeface="Arial" pitchFamily="34" charset="0"/>
              <a:buChar char="•"/>
            </a:pPr>
            <a:r>
              <a:rPr lang="en-US" sz="1600" dirty="0" smtClean="0">
                <a:solidFill>
                  <a:srgbClr val="000000"/>
                </a:solidFill>
              </a:rPr>
              <a:t>Provide clear description of issue; document current situation</a:t>
            </a:r>
          </a:p>
          <a:p>
            <a:pPr marL="119063" lvl="0" indent="-119063">
              <a:spcAft>
                <a:spcPts val="300"/>
              </a:spcAft>
              <a:buFont typeface="Arial" pitchFamily="34" charset="0"/>
              <a:buChar char="•"/>
            </a:pPr>
            <a:r>
              <a:rPr lang="en-US" sz="1600" dirty="0" smtClean="0">
                <a:solidFill>
                  <a:srgbClr val="000000"/>
                </a:solidFill>
              </a:rPr>
              <a:t>Differentiate fact from opinion; don‘t make premature judgment</a:t>
            </a:r>
            <a:endParaRPr lang="en-US" sz="1600" i="1" dirty="0" smtClean="0">
              <a:solidFill>
                <a:srgbClr val="C00000"/>
              </a:solidFill>
              <a:latin typeface="Adobe Caslon Pro Bold" pitchFamily="18" charset="0"/>
            </a:endParaRPr>
          </a:p>
        </p:txBody>
      </p:sp>
      <p:sp>
        <p:nvSpPr>
          <p:cNvPr id="22" name="Line Callout 2 21"/>
          <p:cNvSpPr/>
          <p:nvPr/>
        </p:nvSpPr>
        <p:spPr bwMode="auto">
          <a:xfrm>
            <a:off x="5715000" y="5181600"/>
            <a:ext cx="3200400" cy="914400"/>
          </a:xfrm>
          <a:prstGeom prst="borderCallout2">
            <a:avLst>
              <a:gd name="adj1" fmla="val -544"/>
              <a:gd name="adj2" fmla="val 49958"/>
              <a:gd name="adj3" fmla="val -44887"/>
              <a:gd name="adj4" fmla="val 49701"/>
              <a:gd name="adj5" fmla="val -112682"/>
              <a:gd name="adj6" fmla="val 26070"/>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lvl="0" indent="-119063">
              <a:spcAft>
                <a:spcPts val="300"/>
              </a:spcAft>
              <a:buFont typeface="Arial" pitchFamily="34" charset="0"/>
              <a:buChar char="•"/>
            </a:pPr>
            <a:r>
              <a:rPr lang="en-US" sz="1600" dirty="0" smtClean="0">
                <a:solidFill>
                  <a:srgbClr val="000000"/>
                </a:solidFill>
              </a:rPr>
              <a:t>Define ideal outcome(s)</a:t>
            </a:r>
          </a:p>
          <a:p>
            <a:pPr marL="119063" lvl="0" indent="-119063">
              <a:spcAft>
                <a:spcPts val="300"/>
              </a:spcAft>
              <a:buFont typeface="Arial" pitchFamily="34" charset="0"/>
              <a:buChar char="•"/>
            </a:pPr>
            <a:r>
              <a:rPr lang="en-US" sz="1600" dirty="0" smtClean="0">
                <a:solidFill>
                  <a:srgbClr val="000000"/>
                </a:solidFill>
              </a:rPr>
              <a:t>If necessary, define resource constrained outcome(s)</a:t>
            </a:r>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59863" y="1389413"/>
            <a:ext cx="4830473" cy="4803687"/>
          </a:xfrm>
          <a:prstGeom prst="rect">
            <a:avLst/>
          </a:prstGeom>
          <a:noFill/>
          <a:ln w="9525">
            <a:noFill/>
            <a:miter lim="800000"/>
            <a:headEnd/>
            <a:tailEnd/>
          </a:ln>
        </p:spPr>
      </p:pic>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44</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Discover Phase</a:t>
            </a:r>
            <a:endParaRPr lang="en-US" sz="1800" b="0" baseline="60000" dirty="0"/>
          </a:p>
        </p:txBody>
      </p:sp>
      <p:sp>
        <p:nvSpPr>
          <p:cNvPr id="10" name="TextBox 9"/>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9"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print"/>
          <a:srcRect/>
          <a:stretch>
            <a:fillRect/>
          </a:stretch>
        </p:blipFill>
        <p:spPr bwMode="auto">
          <a:xfrm>
            <a:off x="4738614" y="2237993"/>
            <a:ext cx="4096574" cy="4073856"/>
          </a:xfrm>
          <a:prstGeom prst="rect">
            <a:avLst/>
          </a:prstGeom>
          <a:noFill/>
          <a:ln w="9525">
            <a:noFill/>
            <a:miter lim="800000"/>
            <a:headEnd/>
            <a:tailEnd/>
          </a:ln>
        </p:spPr>
      </p:pic>
      <p:sp>
        <p:nvSpPr>
          <p:cNvPr id="11" name="Line Callout 2 10"/>
          <p:cNvSpPr/>
          <p:nvPr/>
        </p:nvSpPr>
        <p:spPr bwMode="auto">
          <a:xfrm flipH="1">
            <a:off x="142495" y="1295400"/>
            <a:ext cx="4609605" cy="2133600"/>
          </a:xfrm>
          <a:prstGeom prst="borderCallout2">
            <a:avLst>
              <a:gd name="adj1" fmla="val 49362"/>
              <a:gd name="adj2" fmla="val -252"/>
              <a:gd name="adj3" fmla="val 49363"/>
              <a:gd name="adj4" fmla="val -17244"/>
              <a:gd name="adj5" fmla="val 110274"/>
              <a:gd name="adj6" fmla="val -36105"/>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403225" lvl="2" indent="-236538">
              <a:spcBef>
                <a:spcPts val="300"/>
              </a:spcBef>
              <a:spcAft>
                <a:spcPts val="300"/>
              </a:spcAft>
              <a:buFont typeface="Arial" pitchFamily="34" charset="0"/>
              <a:buChar char="•"/>
            </a:pPr>
            <a:r>
              <a:rPr lang="en-US" dirty="0" smtClean="0"/>
              <a:t>Research articles</a:t>
            </a:r>
          </a:p>
          <a:p>
            <a:pPr marL="403225" lvl="2" indent="-236538">
              <a:spcBef>
                <a:spcPts val="300"/>
              </a:spcBef>
              <a:spcAft>
                <a:spcPts val="300"/>
              </a:spcAft>
              <a:buFont typeface="Arial" pitchFamily="34" charset="0"/>
              <a:buChar char="•"/>
            </a:pPr>
            <a:r>
              <a:rPr lang="en-US" dirty="0" smtClean="0"/>
              <a:t>Utilize search engines</a:t>
            </a:r>
          </a:p>
          <a:p>
            <a:pPr marL="403225" lvl="2" indent="-236538">
              <a:spcBef>
                <a:spcPts val="300"/>
              </a:spcBef>
              <a:spcAft>
                <a:spcPts val="300"/>
              </a:spcAft>
              <a:buFont typeface="Arial" pitchFamily="34" charset="0"/>
              <a:buChar char="•"/>
            </a:pPr>
            <a:r>
              <a:rPr lang="en-US" dirty="0" smtClean="0"/>
              <a:t>Find best practices</a:t>
            </a:r>
          </a:p>
          <a:p>
            <a:pPr marL="403225" lvl="2" indent="-236538">
              <a:spcBef>
                <a:spcPts val="300"/>
              </a:spcBef>
              <a:spcAft>
                <a:spcPts val="300"/>
              </a:spcAft>
              <a:buFont typeface="Arial" pitchFamily="34" charset="0"/>
              <a:buChar char="•"/>
            </a:pPr>
            <a:r>
              <a:rPr lang="en-US" dirty="0" smtClean="0"/>
              <a:t>Examine culture</a:t>
            </a:r>
            <a:endParaRPr lang="en-US" b="1" dirty="0" smtClean="0"/>
          </a:p>
          <a:p>
            <a:pPr marL="403225" lvl="2" indent="-236538">
              <a:spcBef>
                <a:spcPts val="300"/>
              </a:spcBef>
              <a:spcAft>
                <a:spcPts val="300"/>
              </a:spcAft>
              <a:buFont typeface="Arial" pitchFamily="34" charset="0"/>
              <a:buChar char="•"/>
            </a:pPr>
            <a:r>
              <a:rPr lang="en-US" dirty="0" smtClean="0"/>
              <a:t>Dialogue with subject matter experts</a:t>
            </a:r>
          </a:p>
          <a:p>
            <a:pPr marL="403225" lvl="2" indent="-236538">
              <a:spcBef>
                <a:spcPts val="300"/>
              </a:spcBef>
              <a:spcAft>
                <a:spcPts val="300"/>
              </a:spcAft>
              <a:buFont typeface="Arial" pitchFamily="34" charset="0"/>
              <a:buChar char="•"/>
            </a:pPr>
            <a:r>
              <a:rPr lang="en-US" dirty="0" smtClean="0"/>
              <a:t>Review previous attempts to solve</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45</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Discover Phase</a:t>
            </a:r>
            <a:endParaRPr lang="en-US" sz="1800" b="0" baseline="60000" dirty="0"/>
          </a:p>
        </p:txBody>
      </p:sp>
      <p:sp>
        <p:nvSpPr>
          <p:cNvPr id="7" name="TextBox 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46</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cxnSp>
        <p:nvCxnSpPr>
          <p:cNvPr id="15" name="Straight Connector 14"/>
          <p:cNvCxnSpPr/>
          <p:nvPr/>
        </p:nvCxnSpPr>
        <p:spPr bwMode="auto">
          <a:xfrm>
            <a:off x="2667000" y="2899016"/>
            <a:ext cx="0" cy="329184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1" name="TextBox 20"/>
          <p:cNvSpPr txBox="1"/>
          <p:nvPr/>
        </p:nvSpPr>
        <p:spPr>
          <a:xfrm>
            <a:off x="1219200" y="2912664"/>
            <a:ext cx="1143000" cy="369332"/>
          </a:xfrm>
          <a:prstGeom prst="rect">
            <a:avLst/>
          </a:prstGeom>
          <a:noFill/>
        </p:spPr>
        <p:txBody>
          <a:bodyPr wrap="square" rtlCol="0">
            <a:spAutoFit/>
          </a:bodyPr>
          <a:lstStyle/>
          <a:p>
            <a:r>
              <a:rPr lang="en-US" b="1" dirty="0" smtClean="0"/>
              <a:t>Problem</a:t>
            </a:r>
          </a:p>
        </p:txBody>
      </p:sp>
      <p:sp>
        <p:nvSpPr>
          <p:cNvPr id="22" name="TextBox 21"/>
          <p:cNvSpPr txBox="1"/>
          <p:nvPr/>
        </p:nvSpPr>
        <p:spPr>
          <a:xfrm>
            <a:off x="3127616" y="2912664"/>
            <a:ext cx="1143000" cy="369332"/>
          </a:xfrm>
          <a:prstGeom prst="rect">
            <a:avLst/>
          </a:prstGeom>
          <a:noFill/>
        </p:spPr>
        <p:txBody>
          <a:bodyPr wrap="square" rtlCol="0">
            <a:spAutoFit/>
          </a:bodyPr>
          <a:lstStyle/>
          <a:p>
            <a:r>
              <a:rPr lang="en-US" b="1" dirty="0" smtClean="0"/>
              <a:t>“To Be”</a:t>
            </a:r>
          </a:p>
        </p:txBody>
      </p:sp>
      <p:sp>
        <p:nvSpPr>
          <p:cNvPr id="23" name="TextBox 22"/>
          <p:cNvSpPr txBox="1"/>
          <p:nvPr/>
        </p:nvSpPr>
        <p:spPr>
          <a:xfrm>
            <a:off x="4915472" y="2912664"/>
            <a:ext cx="1143000" cy="369332"/>
          </a:xfrm>
          <a:prstGeom prst="rect">
            <a:avLst/>
          </a:prstGeom>
          <a:noFill/>
        </p:spPr>
        <p:txBody>
          <a:bodyPr wrap="square" rtlCol="0">
            <a:spAutoFit/>
          </a:bodyPr>
          <a:lstStyle/>
          <a:p>
            <a:r>
              <a:rPr lang="en-US" b="1" dirty="0" smtClean="0"/>
              <a:t>Gap	</a:t>
            </a:r>
          </a:p>
        </p:txBody>
      </p:sp>
      <p:sp>
        <p:nvSpPr>
          <p:cNvPr id="24" name="TextBox 23"/>
          <p:cNvSpPr txBox="1"/>
          <p:nvPr/>
        </p:nvSpPr>
        <p:spPr>
          <a:xfrm>
            <a:off x="6613480" y="2912664"/>
            <a:ext cx="1143000" cy="369332"/>
          </a:xfrm>
          <a:prstGeom prst="rect">
            <a:avLst/>
          </a:prstGeom>
          <a:noFill/>
        </p:spPr>
        <p:txBody>
          <a:bodyPr wrap="square" rtlCol="0">
            <a:spAutoFit/>
          </a:bodyPr>
          <a:lstStyle/>
          <a:p>
            <a:r>
              <a:rPr lang="en-US" b="1" dirty="0" smtClean="0"/>
              <a:t>Scope</a:t>
            </a:r>
          </a:p>
        </p:txBody>
      </p:sp>
      <p:cxnSp>
        <p:nvCxnSpPr>
          <p:cNvPr id="26" name="Straight Connector 25"/>
          <p:cNvCxnSpPr/>
          <p:nvPr/>
        </p:nvCxnSpPr>
        <p:spPr bwMode="auto">
          <a:xfrm>
            <a:off x="914400" y="3334608"/>
            <a:ext cx="7010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7" name="Rectangle 26"/>
          <p:cNvSpPr/>
          <p:nvPr/>
        </p:nvSpPr>
        <p:spPr>
          <a:xfrm>
            <a:off x="228600" y="1330404"/>
            <a:ext cx="8305800" cy="1261884"/>
          </a:xfrm>
          <a:prstGeom prst="rect">
            <a:avLst/>
          </a:prstGeom>
        </p:spPr>
        <p:txBody>
          <a:bodyPr wrap="square">
            <a:spAutoFit/>
          </a:bodyPr>
          <a:lstStyle/>
          <a:p>
            <a:pPr marL="339725" lvl="1" indent="-225425" defTabSz="820738" fontAlgn="base">
              <a:spcBef>
                <a:spcPts val="600"/>
              </a:spcBef>
              <a:spcAft>
                <a:spcPts val="600"/>
              </a:spcAft>
              <a:buClr>
                <a:schemeClr val="hlink"/>
              </a:buClr>
              <a:defRPr/>
            </a:pPr>
            <a:r>
              <a:rPr lang="en-US" sz="2000" b="1" dirty="0" smtClean="0">
                <a:solidFill>
                  <a:srgbClr val="000000"/>
                </a:solidFill>
              </a:rPr>
              <a:t>As a team you must:    </a:t>
            </a:r>
          </a:p>
          <a:p>
            <a:pPr marL="804863" lvl="1" indent="-231775" defTabSz="820738" fontAlgn="base">
              <a:spcBef>
                <a:spcPts val="600"/>
              </a:spcBef>
              <a:spcAft>
                <a:spcPts val="600"/>
              </a:spcAft>
              <a:buClr>
                <a:schemeClr val="hlink"/>
              </a:buClr>
              <a:buFont typeface="Wingdings" pitchFamily="2" charset="2"/>
              <a:buChar char="§"/>
              <a:defRPr/>
            </a:pPr>
            <a:r>
              <a:rPr lang="en-US" dirty="0" smtClean="0">
                <a:solidFill>
                  <a:srgbClr val="000000"/>
                </a:solidFill>
              </a:rPr>
              <a:t>Document initial thoughts related to key components</a:t>
            </a:r>
          </a:p>
          <a:p>
            <a:pPr marL="804863" lvl="1" indent="-231775" defTabSz="820738" fontAlgn="base">
              <a:spcBef>
                <a:spcPts val="600"/>
              </a:spcBef>
              <a:spcAft>
                <a:spcPts val="600"/>
              </a:spcAft>
              <a:buClr>
                <a:schemeClr val="hlink"/>
              </a:buClr>
              <a:buFont typeface="Wingdings" pitchFamily="2" charset="2"/>
              <a:buChar char="§"/>
              <a:defRPr/>
            </a:pPr>
            <a:r>
              <a:rPr lang="en-US" dirty="0" smtClean="0">
                <a:solidFill>
                  <a:srgbClr val="000000"/>
                </a:solidFill>
              </a:rPr>
              <a:t>Achieve general consensus </a:t>
            </a:r>
          </a:p>
        </p:txBody>
      </p:sp>
      <p:sp>
        <p:nvSpPr>
          <p:cNvPr id="9" name="Rectangle 8"/>
          <p:cNvSpPr/>
          <p:nvPr/>
        </p:nvSpPr>
        <p:spPr bwMode="auto">
          <a:xfrm>
            <a:off x="914400" y="2899016"/>
            <a:ext cx="7010400" cy="3276600"/>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5"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53241" y="3420529"/>
            <a:ext cx="1421821" cy="1272759"/>
          </a:xfrm>
          <a:prstGeom prst="rect">
            <a:avLst/>
          </a:prstGeom>
          <a:noFill/>
          <a:ln w="9525">
            <a:noFill/>
            <a:miter lim="800000"/>
            <a:headEnd/>
            <a:tailEnd/>
          </a:ln>
        </p:spPr>
      </p:pic>
      <p:pic>
        <p:nvPicPr>
          <p:cNvPr id="31" name="Picture 6"/>
          <p:cNvPicPr>
            <a:picLocks noChangeAspect="1" noChangeArrowheads="1"/>
          </p:cNvPicPr>
          <p:nvPr/>
        </p:nvPicPr>
        <p:blipFill>
          <a:blip r:embed="rId4" cstate="print"/>
          <a:srcRect/>
          <a:stretch>
            <a:fillRect/>
          </a:stretch>
        </p:blipFill>
        <p:spPr bwMode="auto">
          <a:xfrm>
            <a:off x="6175169" y="4697981"/>
            <a:ext cx="1513381" cy="1302212"/>
          </a:xfrm>
          <a:prstGeom prst="rect">
            <a:avLst/>
          </a:prstGeom>
          <a:noFill/>
          <a:ln w="9525">
            <a:noFill/>
            <a:miter lim="800000"/>
            <a:headEnd/>
            <a:tailEnd/>
          </a:ln>
        </p:spPr>
      </p:pic>
      <p:pic>
        <p:nvPicPr>
          <p:cNvPr id="35" name="Picture 7"/>
          <p:cNvPicPr>
            <a:picLocks noChangeAspect="1" noChangeArrowheads="1"/>
          </p:cNvPicPr>
          <p:nvPr/>
        </p:nvPicPr>
        <p:blipFill>
          <a:blip r:embed="rId5" cstate="print"/>
          <a:srcRect/>
          <a:stretch>
            <a:fillRect/>
          </a:stretch>
        </p:blipFill>
        <p:spPr bwMode="auto">
          <a:xfrm>
            <a:off x="6399380" y="3420529"/>
            <a:ext cx="1295831" cy="1228223"/>
          </a:xfrm>
          <a:prstGeom prst="rect">
            <a:avLst/>
          </a:prstGeom>
          <a:noFill/>
          <a:ln w="9525">
            <a:noFill/>
            <a:miter lim="800000"/>
            <a:headEnd/>
            <a:tailEnd/>
          </a:ln>
        </p:spPr>
      </p:pic>
      <p:pic>
        <p:nvPicPr>
          <p:cNvPr id="40" name="Picture 8"/>
          <p:cNvPicPr>
            <a:picLocks noChangeAspect="1" noChangeArrowheads="1"/>
          </p:cNvPicPr>
          <p:nvPr/>
        </p:nvPicPr>
        <p:blipFill>
          <a:blip r:embed="rId6" cstate="print"/>
          <a:srcRect/>
          <a:stretch>
            <a:fillRect/>
          </a:stretch>
        </p:blipFill>
        <p:spPr bwMode="auto">
          <a:xfrm>
            <a:off x="4381995" y="3420529"/>
            <a:ext cx="1543792" cy="1295884"/>
          </a:xfrm>
          <a:prstGeom prst="rect">
            <a:avLst/>
          </a:prstGeom>
          <a:noFill/>
          <a:ln w="9525">
            <a:noFill/>
            <a:miter lim="800000"/>
            <a:headEnd/>
            <a:tailEnd/>
          </a:ln>
        </p:spPr>
      </p:pic>
      <p:pic>
        <p:nvPicPr>
          <p:cNvPr id="41" name="Picture 9"/>
          <p:cNvPicPr>
            <a:picLocks noChangeAspect="1" noChangeArrowheads="1"/>
          </p:cNvPicPr>
          <p:nvPr/>
        </p:nvPicPr>
        <p:blipFill>
          <a:blip r:embed="rId7" cstate="print"/>
          <a:srcRect/>
          <a:stretch>
            <a:fillRect/>
          </a:stretch>
        </p:blipFill>
        <p:spPr bwMode="auto">
          <a:xfrm>
            <a:off x="2891394" y="3420529"/>
            <a:ext cx="1317833" cy="1226948"/>
          </a:xfrm>
          <a:prstGeom prst="rect">
            <a:avLst/>
          </a:prstGeom>
          <a:noFill/>
          <a:ln w="9525">
            <a:noFill/>
            <a:miter lim="800000"/>
            <a:headEnd/>
            <a:tailEnd/>
          </a:ln>
        </p:spPr>
      </p:pic>
      <p:cxnSp>
        <p:nvCxnSpPr>
          <p:cNvPr id="16" name="Straight Connector 15"/>
          <p:cNvCxnSpPr/>
          <p:nvPr/>
        </p:nvCxnSpPr>
        <p:spPr bwMode="auto">
          <a:xfrm>
            <a:off x="4419600" y="2899016"/>
            <a:ext cx="0" cy="329184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7" name="Straight Connector 16"/>
          <p:cNvCxnSpPr/>
          <p:nvPr/>
        </p:nvCxnSpPr>
        <p:spPr bwMode="auto">
          <a:xfrm>
            <a:off x="6172200" y="2899016"/>
            <a:ext cx="0" cy="3291840"/>
          </a:xfrm>
          <a:prstGeom prst="line">
            <a:avLst/>
          </a:prstGeom>
          <a:solidFill>
            <a:schemeClr val="accent1"/>
          </a:solidFill>
          <a:ln w="12700" cap="flat" cmpd="sng" algn="ctr">
            <a:solidFill>
              <a:schemeClr val="tx1"/>
            </a:solidFill>
            <a:prstDash val="solid"/>
            <a:round/>
            <a:headEnd type="none" w="sm" len="sm"/>
            <a:tailEnd type="none" w="sm" len="sm"/>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1500"/>
                                  </p:stCondLst>
                                  <p:childTnLst>
                                    <p:set>
                                      <p:cBhvr>
                                        <p:cTn id="33" dur="1" fill="hold">
                                          <p:stCondLst>
                                            <p:cond delay="0"/>
                                          </p:stCondLst>
                                        </p:cTn>
                                        <p:tgtEl>
                                          <p:spTgt spid="41"/>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150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1500"/>
                                  </p:stCondLst>
                                  <p:childTnLst>
                                    <p:set>
                                      <p:cBhvr>
                                        <p:cTn id="39" dur="1" fill="hold">
                                          <p:stCondLst>
                                            <p:cond delay="0"/>
                                          </p:stCondLst>
                                        </p:cTn>
                                        <p:tgtEl>
                                          <p:spTgt spid="35"/>
                                        </p:tgtEl>
                                        <p:attrNameLst>
                                          <p:attrName>style.visibility</p:attrName>
                                        </p:attrNameLst>
                                      </p:cBhvr>
                                      <p:to>
                                        <p:strVal val="visible"/>
                                      </p:to>
                                    </p:set>
                                  </p:childTnLst>
                                </p:cTn>
                              </p:par>
                            </p:childTnLst>
                          </p:cTn>
                        </p:par>
                        <p:par>
                          <p:cTn id="40" fill="hold">
                            <p:stCondLst>
                              <p:cond delay="4500"/>
                            </p:stCondLst>
                            <p:childTnLst>
                              <p:par>
                                <p:cTn id="41" presetID="1"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47</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solidFill>
              </a:rPr>
              <a:t>Problem</a:t>
            </a:r>
            <a:r>
              <a:rPr lang="en-US" sz="2000" b="1" dirty="0" smtClean="0">
                <a:solidFill>
                  <a:srgbClr val="FF0000"/>
                </a:solidFill>
                <a:sym typeface="Wingdings 3"/>
              </a:rPr>
              <a:t></a:t>
            </a:r>
            <a:endParaRPr lang="en-US" sz="2000" b="1" dirty="0">
              <a:solidFill>
                <a:srgbClr val="FF0000"/>
              </a:solidFill>
            </a:endParaRPr>
          </a:p>
        </p:txBody>
      </p:sp>
      <p:sp>
        <p:nvSpPr>
          <p:cNvPr id="59" name="TextBox 58"/>
          <p:cNvSpPr txBox="1"/>
          <p:nvPr/>
        </p:nvSpPr>
        <p:spPr>
          <a:xfrm>
            <a:off x="7570540" y="4244305"/>
            <a:ext cx="1155766" cy="307777"/>
          </a:xfrm>
          <a:prstGeom prst="rect">
            <a:avLst/>
          </a:prstGeom>
          <a:noFill/>
        </p:spPr>
        <p:txBody>
          <a:bodyPr wrap="none" lIns="0" tIns="0" rIns="0" bIns="0" rtlCol="0">
            <a:spAutoFit/>
          </a:bodyPr>
          <a:lstStyle/>
          <a:p>
            <a:r>
              <a:rPr lang="en-US" sz="2000" b="1" dirty="0" smtClean="0">
                <a:solidFill>
                  <a:srgbClr val="006600"/>
                </a:solidFill>
                <a:sym typeface="Wingdings 3"/>
              </a:rPr>
              <a:t></a:t>
            </a:r>
            <a:r>
              <a:rPr lang="en-US" sz="2000" b="1" dirty="0" smtClean="0">
                <a:solidFill>
                  <a:srgbClr val="006600"/>
                </a:solidFill>
              </a:rPr>
              <a:t>Results</a:t>
            </a:r>
            <a:endParaRPr lang="en-US" sz="2000" b="1" dirty="0">
              <a:solidFill>
                <a:srgbClr val="006600"/>
              </a:solidFill>
            </a:endParaRPr>
          </a:p>
        </p:txBody>
      </p:sp>
      <p:sp>
        <p:nvSpPr>
          <p:cNvPr id="257" name="Freeform 256"/>
          <p:cNvSpPr/>
          <p:nvPr/>
        </p:nvSpPr>
        <p:spPr bwMode="auto">
          <a:xfrm>
            <a:off x="3400425" y="2439195"/>
            <a:ext cx="5503863" cy="2395537"/>
          </a:xfrm>
          <a:custGeom>
            <a:avLst/>
            <a:gdLst>
              <a:gd name="connsiteX0" fmla="*/ 0 w 2176463"/>
              <a:gd name="connsiteY0" fmla="*/ 71437 h 1900237"/>
              <a:gd name="connsiteX1" fmla="*/ 19050 w 2176463"/>
              <a:gd name="connsiteY1" fmla="*/ 907256 h 1900237"/>
              <a:gd name="connsiteX2" fmla="*/ 221456 w 2176463"/>
              <a:gd name="connsiteY2" fmla="*/ 1062037 h 1900237"/>
              <a:gd name="connsiteX3" fmla="*/ 114300 w 2176463"/>
              <a:gd name="connsiteY3" fmla="*/ 1173956 h 1900237"/>
              <a:gd name="connsiteX4" fmla="*/ 169069 w 2176463"/>
              <a:gd name="connsiteY4" fmla="*/ 1316831 h 1900237"/>
              <a:gd name="connsiteX5" fmla="*/ 357188 w 2176463"/>
              <a:gd name="connsiteY5" fmla="*/ 1319212 h 1900237"/>
              <a:gd name="connsiteX6" fmla="*/ 369094 w 2176463"/>
              <a:gd name="connsiteY6" fmla="*/ 1900237 h 1900237"/>
              <a:gd name="connsiteX7" fmla="*/ 2176463 w 2176463"/>
              <a:gd name="connsiteY7" fmla="*/ 1881187 h 1900237"/>
              <a:gd name="connsiteX8" fmla="*/ 2040731 w 2176463"/>
              <a:gd name="connsiteY8" fmla="*/ 0 h 1900237"/>
              <a:gd name="connsiteX9" fmla="*/ 0 w 2176463"/>
              <a:gd name="connsiteY9" fmla="*/ 71437 h 1900237"/>
              <a:gd name="connsiteX0" fmla="*/ 0 w 2176463"/>
              <a:gd name="connsiteY0" fmla="*/ 71437 h 2516187"/>
              <a:gd name="connsiteX1" fmla="*/ 19050 w 2176463"/>
              <a:gd name="connsiteY1" fmla="*/ 907256 h 2516187"/>
              <a:gd name="connsiteX2" fmla="*/ 221456 w 2176463"/>
              <a:gd name="connsiteY2" fmla="*/ 1062037 h 2516187"/>
              <a:gd name="connsiteX3" fmla="*/ 114300 w 2176463"/>
              <a:gd name="connsiteY3" fmla="*/ 1173956 h 2516187"/>
              <a:gd name="connsiteX4" fmla="*/ 169069 w 2176463"/>
              <a:gd name="connsiteY4" fmla="*/ 1316831 h 2516187"/>
              <a:gd name="connsiteX5" fmla="*/ 357188 w 2176463"/>
              <a:gd name="connsiteY5" fmla="*/ 1319212 h 2516187"/>
              <a:gd name="connsiteX6" fmla="*/ 356394 w 2176463"/>
              <a:gd name="connsiteY6" fmla="*/ 2516187 h 2516187"/>
              <a:gd name="connsiteX7" fmla="*/ 2176463 w 2176463"/>
              <a:gd name="connsiteY7" fmla="*/ 1881187 h 2516187"/>
              <a:gd name="connsiteX8" fmla="*/ 2040731 w 2176463"/>
              <a:gd name="connsiteY8" fmla="*/ 0 h 2516187"/>
              <a:gd name="connsiteX9" fmla="*/ 0 w 2176463"/>
              <a:gd name="connsiteY9" fmla="*/ 71437 h 2516187"/>
              <a:gd name="connsiteX0" fmla="*/ 0 w 5503863"/>
              <a:gd name="connsiteY0" fmla="*/ 71437 h 2560637"/>
              <a:gd name="connsiteX1" fmla="*/ 19050 w 5503863"/>
              <a:gd name="connsiteY1" fmla="*/ 907256 h 2560637"/>
              <a:gd name="connsiteX2" fmla="*/ 221456 w 5503863"/>
              <a:gd name="connsiteY2" fmla="*/ 1062037 h 2560637"/>
              <a:gd name="connsiteX3" fmla="*/ 114300 w 5503863"/>
              <a:gd name="connsiteY3" fmla="*/ 1173956 h 2560637"/>
              <a:gd name="connsiteX4" fmla="*/ 169069 w 5503863"/>
              <a:gd name="connsiteY4" fmla="*/ 1316831 h 2560637"/>
              <a:gd name="connsiteX5" fmla="*/ 357188 w 5503863"/>
              <a:gd name="connsiteY5" fmla="*/ 1319212 h 2560637"/>
              <a:gd name="connsiteX6" fmla="*/ 356394 w 5503863"/>
              <a:gd name="connsiteY6" fmla="*/ 2516187 h 2560637"/>
              <a:gd name="connsiteX7" fmla="*/ 5503863 w 5503863"/>
              <a:gd name="connsiteY7" fmla="*/ 2560637 h 2560637"/>
              <a:gd name="connsiteX8" fmla="*/ 2040731 w 5503863"/>
              <a:gd name="connsiteY8" fmla="*/ 0 h 2560637"/>
              <a:gd name="connsiteX9" fmla="*/ 0 w 5503863"/>
              <a:gd name="connsiteY9" fmla="*/ 71437 h 2560637"/>
              <a:gd name="connsiteX0" fmla="*/ 0 w 5503863"/>
              <a:gd name="connsiteY0" fmla="*/ 0 h 2489200"/>
              <a:gd name="connsiteX1" fmla="*/ 19050 w 5503863"/>
              <a:gd name="connsiteY1" fmla="*/ 835819 h 2489200"/>
              <a:gd name="connsiteX2" fmla="*/ 221456 w 5503863"/>
              <a:gd name="connsiteY2" fmla="*/ 990600 h 2489200"/>
              <a:gd name="connsiteX3" fmla="*/ 114300 w 5503863"/>
              <a:gd name="connsiteY3" fmla="*/ 1102519 h 2489200"/>
              <a:gd name="connsiteX4" fmla="*/ 169069 w 5503863"/>
              <a:gd name="connsiteY4" fmla="*/ 1245394 h 2489200"/>
              <a:gd name="connsiteX5" fmla="*/ 357188 w 5503863"/>
              <a:gd name="connsiteY5" fmla="*/ 1247775 h 2489200"/>
              <a:gd name="connsiteX6" fmla="*/ 356394 w 5503863"/>
              <a:gd name="connsiteY6" fmla="*/ 2444750 h 2489200"/>
              <a:gd name="connsiteX7" fmla="*/ 5503863 w 5503863"/>
              <a:gd name="connsiteY7" fmla="*/ 2489200 h 2489200"/>
              <a:gd name="connsiteX8" fmla="*/ 5272881 w 5503863"/>
              <a:gd name="connsiteY8" fmla="*/ 93663 h 2489200"/>
              <a:gd name="connsiteX9" fmla="*/ 0 w 5503863"/>
              <a:gd name="connsiteY9" fmla="*/ 0 h 2489200"/>
              <a:gd name="connsiteX0" fmla="*/ 0 w 5503863"/>
              <a:gd name="connsiteY0" fmla="*/ 26987 h 2395537"/>
              <a:gd name="connsiteX1" fmla="*/ 19050 w 5503863"/>
              <a:gd name="connsiteY1" fmla="*/ 742156 h 2395537"/>
              <a:gd name="connsiteX2" fmla="*/ 221456 w 5503863"/>
              <a:gd name="connsiteY2" fmla="*/ 896937 h 2395537"/>
              <a:gd name="connsiteX3" fmla="*/ 114300 w 5503863"/>
              <a:gd name="connsiteY3" fmla="*/ 1008856 h 2395537"/>
              <a:gd name="connsiteX4" fmla="*/ 169069 w 5503863"/>
              <a:gd name="connsiteY4" fmla="*/ 1151731 h 2395537"/>
              <a:gd name="connsiteX5" fmla="*/ 357188 w 5503863"/>
              <a:gd name="connsiteY5" fmla="*/ 1154112 h 2395537"/>
              <a:gd name="connsiteX6" fmla="*/ 356394 w 5503863"/>
              <a:gd name="connsiteY6" fmla="*/ 2351087 h 2395537"/>
              <a:gd name="connsiteX7" fmla="*/ 5503863 w 5503863"/>
              <a:gd name="connsiteY7" fmla="*/ 2395537 h 2395537"/>
              <a:gd name="connsiteX8" fmla="*/ 5272881 w 5503863"/>
              <a:gd name="connsiteY8" fmla="*/ 0 h 2395537"/>
              <a:gd name="connsiteX9" fmla="*/ 0 w 5503863"/>
              <a:gd name="connsiteY9" fmla="*/ 26987 h 239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3863" h="2395537">
                <a:moveTo>
                  <a:pt x="0" y="26987"/>
                </a:moveTo>
                <a:lnTo>
                  <a:pt x="19050" y="742156"/>
                </a:lnTo>
                <a:lnTo>
                  <a:pt x="221456" y="896937"/>
                </a:lnTo>
                <a:lnTo>
                  <a:pt x="114300" y="1008856"/>
                </a:lnTo>
                <a:lnTo>
                  <a:pt x="169069" y="1151731"/>
                </a:lnTo>
                <a:lnTo>
                  <a:pt x="357188" y="1154112"/>
                </a:lnTo>
                <a:cubicBezTo>
                  <a:pt x="356923" y="1553104"/>
                  <a:pt x="356659" y="1952095"/>
                  <a:pt x="356394" y="2351087"/>
                </a:cubicBezTo>
                <a:lnTo>
                  <a:pt x="5503863" y="2395537"/>
                </a:lnTo>
                <a:lnTo>
                  <a:pt x="5272881" y="0"/>
                </a:lnTo>
                <a:lnTo>
                  <a:pt x="0" y="26987"/>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8" name="Freeform 257"/>
          <p:cNvSpPr/>
          <p:nvPr/>
        </p:nvSpPr>
        <p:spPr bwMode="auto">
          <a:xfrm>
            <a:off x="237330" y="2540795"/>
            <a:ext cx="2386807" cy="1790700"/>
          </a:xfrm>
          <a:custGeom>
            <a:avLst/>
            <a:gdLst>
              <a:gd name="connsiteX0" fmla="*/ 1995487 w 2045494"/>
              <a:gd name="connsiteY0" fmla="*/ 42863 h 1833563"/>
              <a:gd name="connsiteX1" fmla="*/ 2016919 w 2045494"/>
              <a:gd name="connsiteY1" fmla="*/ 807244 h 1833563"/>
              <a:gd name="connsiteX2" fmla="*/ 2045494 w 2045494"/>
              <a:gd name="connsiteY2" fmla="*/ 888207 h 1833563"/>
              <a:gd name="connsiteX3" fmla="*/ 2012156 w 2045494"/>
              <a:gd name="connsiteY3" fmla="*/ 1019175 h 1833563"/>
              <a:gd name="connsiteX4" fmla="*/ 1850231 w 2045494"/>
              <a:gd name="connsiteY4" fmla="*/ 1021557 h 1833563"/>
              <a:gd name="connsiteX5" fmla="*/ 1804987 w 2045494"/>
              <a:gd name="connsiteY5" fmla="*/ 1162050 h 1833563"/>
              <a:gd name="connsiteX6" fmla="*/ 1895475 w 2045494"/>
              <a:gd name="connsiteY6" fmla="*/ 1288257 h 1833563"/>
              <a:gd name="connsiteX7" fmla="*/ 1812131 w 2045494"/>
              <a:gd name="connsiteY7" fmla="*/ 1431132 h 1833563"/>
              <a:gd name="connsiteX8" fmla="*/ 1828800 w 2045494"/>
              <a:gd name="connsiteY8" fmla="*/ 1833563 h 1833563"/>
              <a:gd name="connsiteX9" fmla="*/ 0 w 2045494"/>
              <a:gd name="connsiteY9" fmla="*/ 1833563 h 1833563"/>
              <a:gd name="connsiteX10" fmla="*/ 33337 w 2045494"/>
              <a:gd name="connsiteY10" fmla="*/ 0 h 1833563"/>
              <a:gd name="connsiteX11" fmla="*/ 1995487 w 2045494"/>
              <a:gd name="connsiteY11" fmla="*/ 42863 h 1833563"/>
              <a:gd name="connsiteX0" fmla="*/ 2336800 w 2386807"/>
              <a:gd name="connsiteY0" fmla="*/ 0 h 1790700"/>
              <a:gd name="connsiteX1" fmla="*/ 2358232 w 2386807"/>
              <a:gd name="connsiteY1" fmla="*/ 764381 h 1790700"/>
              <a:gd name="connsiteX2" fmla="*/ 2386807 w 2386807"/>
              <a:gd name="connsiteY2" fmla="*/ 845344 h 1790700"/>
              <a:gd name="connsiteX3" fmla="*/ 2353469 w 2386807"/>
              <a:gd name="connsiteY3" fmla="*/ 976312 h 1790700"/>
              <a:gd name="connsiteX4" fmla="*/ 2191544 w 2386807"/>
              <a:gd name="connsiteY4" fmla="*/ 978694 h 1790700"/>
              <a:gd name="connsiteX5" fmla="*/ 2146300 w 2386807"/>
              <a:gd name="connsiteY5" fmla="*/ 1119187 h 1790700"/>
              <a:gd name="connsiteX6" fmla="*/ 2236788 w 2386807"/>
              <a:gd name="connsiteY6" fmla="*/ 1245394 h 1790700"/>
              <a:gd name="connsiteX7" fmla="*/ 2153444 w 2386807"/>
              <a:gd name="connsiteY7" fmla="*/ 1388269 h 1790700"/>
              <a:gd name="connsiteX8" fmla="*/ 2170113 w 2386807"/>
              <a:gd name="connsiteY8" fmla="*/ 1790700 h 1790700"/>
              <a:gd name="connsiteX9" fmla="*/ 341313 w 2386807"/>
              <a:gd name="connsiteY9" fmla="*/ 1790700 h 1790700"/>
              <a:gd name="connsiteX10" fmla="*/ 0 w 2386807"/>
              <a:gd name="connsiteY10" fmla="*/ 14287 h 1790700"/>
              <a:gd name="connsiteX11" fmla="*/ 2336800 w 2386807"/>
              <a:gd name="connsiteY11" fmla="*/ 0 h 1790700"/>
              <a:gd name="connsiteX0" fmla="*/ 2336800 w 2386807"/>
              <a:gd name="connsiteY0" fmla="*/ 0 h 1790700"/>
              <a:gd name="connsiteX1" fmla="*/ 2358232 w 2386807"/>
              <a:gd name="connsiteY1" fmla="*/ 764381 h 1790700"/>
              <a:gd name="connsiteX2" fmla="*/ 2386807 w 2386807"/>
              <a:gd name="connsiteY2" fmla="*/ 845344 h 1790700"/>
              <a:gd name="connsiteX3" fmla="*/ 2353469 w 2386807"/>
              <a:gd name="connsiteY3" fmla="*/ 976312 h 1790700"/>
              <a:gd name="connsiteX4" fmla="*/ 2191544 w 2386807"/>
              <a:gd name="connsiteY4" fmla="*/ 978694 h 1790700"/>
              <a:gd name="connsiteX5" fmla="*/ 2146300 w 2386807"/>
              <a:gd name="connsiteY5" fmla="*/ 1119187 h 1790700"/>
              <a:gd name="connsiteX6" fmla="*/ 2236788 w 2386807"/>
              <a:gd name="connsiteY6" fmla="*/ 1245394 h 1790700"/>
              <a:gd name="connsiteX7" fmla="*/ 2153444 w 2386807"/>
              <a:gd name="connsiteY7" fmla="*/ 1388269 h 1790700"/>
              <a:gd name="connsiteX8" fmla="*/ 2170113 w 2386807"/>
              <a:gd name="connsiteY8" fmla="*/ 1790700 h 1790700"/>
              <a:gd name="connsiteX9" fmla="*/ 39310 w 2386807"/>
              <a:gd name="connsiteY9" fmla="*/ 1757144 h 1790700"/>
              <a:gd name="connsiteX10" fmla="*/ 0 w 2386807"/>
              <a:gd name="connsiteY10" fmla="*/ 14287 h 1790700"/>
              <a:gd name="connsiteX11" fmla="*/ 2336800 w 2386807"/>
              <a:gd name="connsiteY11"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6807" h="1790700">
                <a:moveTo>
                  <a:pt x="2336800" y="0"/>
                </a:moveTo>
                <a:lnTo>
                  <a:pt x="2358232" y="764381"/>
                </a:lnTo>
                <a:lnTo>
                  <a:pt x="2386807" y="845344"/>
                </a:lnTo>
                <a:lnTo>
                  <a:pt x="2353469" y="976312"/>
                </a:lnTo>
                <a:lnTo>
                  <a:pt x="2191544" y="978694"/>
                </a:lnTo>
                <a:lnTo>
                  <a:pt x="2146300" y="1119187"/>
                </a:lnTo>
                <a:lnTo>
                  <a:pt x="2236788" y="1245394"/>
                </a:lnTo>
                <a:lnTo>
                  <a:pt x="2153444" y="1388269"/>
                </a:lnTo>
                <a:lnTo>
                  <a:pt x="2170113" y="1790700"/>
                </a:lnTo>
                <a:lnTo>
                  <a:pt x="39310" y="1757144"/>
                </a:lnTo>
                <a:lnTo>
                  <a:pt x="0" y="14287"/>
                </a:lnTo>
                <a:lnTo>
                  <a:pt x="2336800" y="0"/>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6" name="TextBox 255"/>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48</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Define Phase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33" name="Rectangle 32"/>
          <p:cNvSpPr/>
          <p:nvPr/>
        </p:nvSpPr>
        <p:spPr>
          <a:xfrm>
            <a:off x="320040" y="1352550"/>
            <a:ext cx="8519160" cy="1146468"/>
          </a:xfrm>
          <a:prstGeom prst="rect">
            <a:avLst/>
          </a:prstGeom>
        </p:spPr>
        <p:txBody>
          <a:bodyPr wrap="square">
            <a:spAutoFit/>
          </a:bodyPr>
          <a:lstStyle/>
          <a:p>
            <a:pPr marL="231775" lvl="1" indent="-227013">
              <a:spcBef>
                <a:spcPts val="300"/>
              </a:spcBef>
              <a:spcAft>
                <a:spcPts val="600"/>
              </a:spcAft>
              <a:buClr>
                <a:srgbClr val="0038A8"/>
              </a:buClr>
            </a:pPr>
            <a:r>
              <a:rPr lang="en-US" sz="2000" b="1" dirty="0" smtClean="0"/>
              <a:t>Ensure problem is fully understood before setting course of action</a:t>
            </a:r>
            <a:endParaRPr lang="en-US" sz="2000" dirty="0" smtClean="0"/>
          </a:p>
          <a:p>
            <a:pPr marL="688975" lvl="2" indent="-227013">
              <a:spcBef>
                <a:spcPts val="300"/>
              </a:spcBef>
              <a:spcAft>
                <a:spcPts val="300"/>
              </a:spcAft>
              <a:buClr>
                <a:srgbClr val="0038A8"/>
              </a:buClr>
              <a:buFont typeface="Wingdings" pitchFamily="2" charset="2"/>
              <a:buChar char="§"/>
            </a:pPr>
            <a:r>
              <a:rPr lang="en-US" dirty="0" smtClean="0"/>
              <a:t>Identify possible causes</a:t>
            </a:r>
          </a:p>
          <a:p>
            <a:pPr marL="688975" lvl="2" indent="-227013">
              <a:spcBef>
                <a:spcPts val="300"/>
              </a:spcBef>
              <a:spcAft>
                <a:spcPts val="300"/>
              </a:spcAft>
              <a:buClr>
                <a:srgbClr val="0038A8"/>
              </a:buClr>
              <a:buFont typeface="Wingdings" pitchFamily="2" charset="2"/>
              <a:buChar char="§"/>
            </a:pPr>
            <a:r>
              <a:rPr lang="en-US" dirty="0" smtClean="0"/>
              <a:t>Confirm root cause</a:t>
            </a:r>
          </a:p>
        </p:txBody>
      </p:sp>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44662" y="1805454"/>
            <a:ext cx="3493661" cy="435831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49</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Define Phase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8" name="Line Callout 2 7"/>
          <p:cNvSpPr/>
          <p:nvPr/>
        </p:nvSpPr>
        <p:spPr bwMode="auto">
          <a:xfrm>
            <a:off x="5946501" y="1359725"/>
            <a:ext cx="2866509" cy="801584"/>
          </a:xfrm>
          <a:prstGeom prst="borderCallout2">
            <a:avLst>
              <a:gd name="adj1" fmla="val 46895"/>
              <a:gd name="adj2" fmla="val 54"/>
              <a:gd name="adj3" fmla="val 47634"/>
              <a:gd name="adj4" fmla="val -17910"/>
              <a:gd name="adj5" fmla="val 89556"/>
              <a:gd name="adj6" fmla="val -32047"/>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a:spcAft>
                <a:spcPts val="300"/>
              </a:spcAft>
              <a:buFont typeface="Arial" pitchFamily="34" charset="0"/>
              <a:buChar char="•"/>
            </a:pPr>
            <a:r>
              <a:rPr lang="en-US" sz="1600" dirty="0" smtClean="0">
                <a:solidFill>
                  <a:srgbClr val="000000"/>
                </a:solidFill>
              </a:rPr>
              <a:t>Utilize observed symptoms      to identify major factors contributing to problem</a:t>
            </a:r>
          </a:p>
        </p:txBody>
      </p:sp>
      <p:sp>
        <p:nvSpPr>
          <p:cNvPr id="10" name="Line Callout 2 9"/>
          <p:cNvSpPr/>
          <p:nvPr/>
        </p:nvSpPr>
        <p:spPr bwMode="auto">
          <a:xfrm flipH="1">
            <a:off x="268155" y="5332021"/>
            <a:ext cx="2819422" cy="617517"/>
          </a:xfrm>
          <a:prstGeom prst="borderCallout2">
            <a:avLst>
              <a:gd name="adj1" fmla="val 48196"/>
              <a:gd name="adj2" fmla="val -466"/>
              <a:gd name="adj3" fmla="val 43052"/>
              <a:gd name="adj4" fmla="val -14834"/>
              <a:gd name="adj5" fmla="val 60925"/>
              <a:gd name="adj6" fmla="val -34082"/>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a:spcAft>
                <a:spcPts val="300"/>
              </a:spcAft>
              <a:buFont typeface="Arial" pitchFamily="34" charset="0"/>
              <a:buChar char="•"/>
            </a:pPr>
            <a:r>
              <a:rPr lang="en-US" sz="1600" dirty="0" smtClean="0">
                <a:solidFill>
                  <a:srgbClr val="000000"/>
                </a:solidFill>
              </a:rPr>
              <a:t>Identify common underlying issue causing the problem</a:t>
            </a:r>
          </a:p>
        </p:txBody>
      </p:sp>
      <p:pic>
        <p:nvPicPr>
          <p:cNvPr id="20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03712" y="1394207"/>
            <a:ext cx="3832716" cy="478128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a:t>
            </a:fld>
            <a:endParaRPr lang="en-US" kern="0" dirty="0">
              <a:solidFill>
                <a:sysClr val="windowText" lastClr="000000"/>
              </a:solidFill>
            </a:endParaRPr>
          </a:p>
        </p:txBody>
      </p:sp>
      <p:sp>
        <p:nvSpPr>
          <p:cNvPr id="7" name="Title 6"/>
          <p:cNvSpPr>
            <a:spLocks noGrp="1"/>
          </p:cNvSpPr>
          <p:nvPr>
            <p:ph type="title"/>
          </p:nvPr>
        </p:nvSpPr>
        <p:spPr/>
        <p:txBody>
          <a:bodyPr/>
          <a:lstStyle/>
          <a:p>
            <a:r>
              <a:rPr lang="en-US" dirty="0" smtClean="0"/>
              <a:t>	Defining Facilitation</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1:  Defining Facilitation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50</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21" name="TextBox 20"/>
          <p:cNvSpPr txBox="1"/>
          <p:nvPr/>
        </p:nvSpPr>
        <p:spPr>
          <a:xfrm>
            <a:off x="3214048" y="2032948"/>
            <a:ext cx="2272352" cy="369332"/>
          </a:xfrm>
          <a:prstGeom prst="rect">
            <a:avLst/>
          </a:prstGeom>
          <a:noFill/>
        </p:spPr>
        <p:txBody>
          <a:bodyPr wrap="square" rtlCol="0">
            <a:spAutoFit/>
          </a:bodyPr>
          <a:lstStyle/>
          <a:p>
            <a:r>
              <a:rPr lang="en-US" b="1" dirty="0" smtClean="0"/>
              <a:t>Possible Causes</a:t>
            </a:r>
          </a:p>
        </p:txBody>
      </p:sp>
      <p:pic>
        <p:nvPicPr>
          <p:cNvPr id="29" name="Picture 8" descr="http://1800recycling.com/wp-content/uploads/2011/10/Post-It-Notes-303x201.jpg"/>
          <p:cNvPicPr>
            <a:picLocks noChangeAspect="1" noChangeArrowheads="1"/>
          </p:cNvPicPr>
          <p:nvPr/>
        </p:nvPicPr>
        <p:blipFill>
          <a:blip r:embed="rId3" cstate="print"/>
          <a:srcRect l="3765" t="17021" r="49176" b="20567"/>
          <a:stretch>
            <a:fillRect/>
          </a:stretch>
        </p:blipFill>
        <p:spPr bwMode="auto">
          <a:xfrm rot="235183">
            <a:off x="3764353" y="2411680"/>
            <a:ext cx="1254114" cy="1093569"/>
          </a:xfrm>
          <a:prstGeom prst="rect">
            <a:avLst/>
          </a:prstGeom>
          <a:noFill/>
        </p:spPr>
      </p:pic>
      <p:pic>
        <p:nvPicPr>
          <p:cNvPr id="27"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5248617" y="2324708"/>
            <a:ext cx="1131907" cy="1181120"/>
          </a:xfrm>
          <a:prstGeom prst="rect">
            <a:avLst/>
          </a:prstGeom>
          <a:noFill/>
        </p:spPr>
      </p:pic>
      <p:pic>
        <p:nvPicPr>
          <p:cNvPr id="28" name="Picture 8" descr="http://1800recycling.com/wp-content/uploads/2011/10/Post-It-Notes-303x201.jpg"/>
          <p:cNvPicPr>
            <a:picLocks noChangeAspect="1" noChangeArrowheads="1"/>
          </p:cNvPicPr>
          <p:nvPr/>
        </p:nvPicPr>
        <p:blipFill>
          <a:blip r:embed="rId3" cstate="print"/>
          <a:srcRect l="3765" t="17021" r="49176" b="20567"/>
          <a:stretch>
            <a:fillRect/>
          </a:stretch>
        </p:blipFill>
        <p:spPr bwMode="auto">
          <a:xfrm rot="235183">
            <a:off x="956645" y="2431849"/>
            <a:ext cx="1310943" cy="1073561"/>
          </a:xfrm>
          <a:prstGeom prst="rect">
            <a:avLst/>
          </a:prstGeom>
          <a:noFill/>
        </p:spPr>
      </p:pic>
      <p:sp>
        <p:nvSpPr>
          <p:cNvPr id="9" name="Rectangle 8"/>
          <p:cNvSpPr/>
          <p:nvPr/>
        </p:nvSpPr>
        <p:spPr bwMode="auto">
          <a:xfrm>
            <a:off x="914400" y="2105025"/>
            <a:ext cx="7010400" cy="4038600"/>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26" name="Straight Connector 25"/>
          <p:cNvCxnSpPr/>
          <p:nvPr/>
        </p:nvCxnSpPr>
        <p:spPr bwMode="auto">
          <a:xfrm>
            <a:off x="914400" y="2340592"/>
            <a:ext cx="70104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49" name="Rectangle 48"/>
          <p:cNvSpPr/>
          <p:nvPr/>
        </p:nvSpPr>
        <p:spPr>
          <a:xfrm>
            <a:off x="228600" y="1206579"/>
            <a:ext cx="8839200" cy="754053"/>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Document possible causes for the initial problem</a:t>
            </a:r>
          </a:p>
        </p:txBody>
      </p:sp>
      <p:pic>
        <p:nvPicPr>
          <p:cNvPr id="2050" name="Picture 2"/>
          <p:cNvPicPr>
            <a:picLocks noChangeAspect="1" noChangeArrowheads="1"/>
          </p:cNvPicPr>
          <p:nvPr/>
        </p:nvPicPr>
        <p:blipFill>
          <a:blip r:embed="rId4" cstate="print"/>
          <a:srcRect/>
          <a:stretch>
            <a:fillRect/>
          </a:stretch>
        </p:blipFill>
        <p:spPr bwMode="auto">
          <a:xfrm>
            <a:off x="2524125" y="2390774"/>
            <a:ext cx="1126671" cy="1095375"/>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2305050" y="3570091"/>
            <a:ext cx="1314450" cy="1040009"/>
          </a:xfrm>
          <a:prstGeom prst="rect">
            <a:avLst/>
          </a:prstGeom>
          <a:noFill/>
          <a:ln w="9525">
            <a:noFill/>
            <a:miter lim="800000"/>
            <a:headEnd/>
            <a:tailEnd/>
          </a:ln>
        </p:spPr>
      </p:pic>
      <p:pic>
        <p:nvPicPr>
          <p:cNvPr id="50" name="Picture 2"/>
          <p:cNvPicPr>
            <a:picLocks noChangeAspect="1" noChangeArrowheads="1"/>
          </p:cNvPicPr>
          <p:nvPr/>
        </p:nvPicPr>
        <p:blipFill>
          <a:blip r:embed="rId4" cstate="print"/>
          <a:srcRect/>
          <a:stretch>
            <a:fillRect/>
          </a:stretch>
        </p:blipFill>
        <p:spPr bwMode="auto">
          <a:xfrm>
            <a:off x="3829050" y="3571874"/>
            <a:ext cx="1126671" cy="1095375"/>
          </a:xfrm>
          <a:prstGeom prst="rect">
            <a:avLst/>
          </a:prstGeom>
          <a:noFill/>
          <a:ln w="9525">
            <a:noFill/>
            <a:miter lim="800000"/>
            <a:headEnd/>
            <a:tailEnd/>
          </a:ln>
        </p:spPr>
      </p:pic>
      <p:pic>
        <p:nvPicPr>
          <p:cNvPr id="51"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96050" y="2419349"/>
            <a:ext cx="1126671" cy="1095375"/>
          </a:xfrm>
          <a:prstGeom prst="rect">
            <a:avLst/>
          </a:prstGeom>
          <a:noFill/>
          <a:ln w="9525">
            <a:noFill/>
            <a:miter lim="800000"/>
            <a:headEnd/>
            <a:tailEnd/>
          </a:ln>
        </p:spPr>
      </p:pic>
      <p:pic>
        <p:nvPicPr>
          <p:cNvPr id="52" name="Picture 8" descr="http://1800recycling.com/wp-content/uploads/2011/10/Post-It-Notes-303x201.jpg"/>
          <p:cNvPicPr>
            <a:picLocks noChangeAspect="1" noChangeArrowheads="1"/>
          </p:cNvPicPr>
          <p:nvPr/>
        </p:nvPicPr>
        <p:blipFill>
          <a:blip r:embed="rId3" cstate="print"/>
          <a:srcRect l="3765" t="17021" r="49176" b="20567"/>
          <a:stretch>
            <a:fillRect/>
          </a:stretch>
        </p:blipFill>
        <p:spPr bwMode="auto">
          <a:xfrm rot="235183">
            <a:off x="5070162" y="3574998"/>
            <a:ext cx="1316539" cy="1110920"/>
          </a:xfrm>
          <a:prstGeom prst="rect">
            <a:avLst/>
          </a:prstGeom>
          <a:noFill/>
        </p:spPr>
      </p:pic>
      <p:pic>
        <p:nvPicPr>
          <p:cNvPr id="53" name="Picture 8" descr="http://1800recycling.com/wp-content/uploads/2011/10/Post-It-Notes-303x201.jpg"/>
          <p:cNvPicPr>
            <a:picLocks noChangeAspect="1" noChangeArrowheads="1"/>
          </p:cNvPicPr>
          <p:nvPr/>
        </p:nvPicPr>
        <p:blipFill>
          <a:blip r:embed="rId3" cstate="print"/>
          <a:srcRect l="3765" t="17021" r="49176" b="20567"/>
          <a:stretch>
            <a:fillRect/>
          </a:stretch>
        </p:blipFill>
        <p:spPr bwMode="auto">
          <a:xfrm rot="235183">
            <a:off x="3617773" y="4810404"/>
            <a:ext cx="1364225" cy="1126548"/>
          </a:xfrm>
          <a:prstGeom prst="rect">
            <a:avLst/>
          </a:prstGeom>
          <a:noFill/>
        </p:spPr>
      </p:pic>
      <p:pic>
        <p:nvPicPr>
          <p:cNvPr id="54" name="Picture 2"/>
          <p:cNvPicPr>
            <a:picLocks noChangeAspect="1" noChangeArrowheads="1"/>
          </p:cNvPicPr>
          <p:nvPr/>
        </p:nvPicPr>
        <p:blipFill>
          <a:blip r:embed="rId4" cstate="print"/>
          <a:srcRect/>
          <a:stretch>
            <a:fillRect/>
          </a:stretch>
        </p:blipFill>
        <p:spPr bwMode="auto">
          <a:xfrm>
            <a:off x="6543675" y="3552824"/>
            <a:ext cx="1126671" cy="1095375"/>
          </a:xfrm>
          <a:prstGeom prst="rect">
            <a:avLst/>
          </a:prstGeom>
          <a:noFill/>
          <a:ln w="9525">
            <a:noFill/>
            <a:miter lim="800000"/>
            <a:headEnd/>
            <a:tailEnd/>
          </a:ln>
        </p:spPr>
      </p:pic>
      <p:pic>
        <p:nvPicPr>
          <p:cNvPr id="55" name="Picture 2"/>
          <p:cNvPicPr>
            <a:picLocks noChangeAspect="1" noChangeArrowheads="1"/>
          </p:cNvPicPr>
          <p:nvPr/>
        </p:nvPicPr>
        <p:blipFill>
          <a:blip r:embed="rId4" cstate="print"/>
          <a:srcRect/>
          <a:stretch>
            <a:fillRect/>
          </a:stretch>
        </p:blipFill>
        <p:spPr bwMode="auto">
          <a:xfrm>
            <a:off x="1076325" y="3571874"/>
            <a:ext cx="1126671" cy="1095375"/>
          </a:xfrm>
          <a:prstGeom prst="rect">
            <a:avLst/>
          </a:prstGeom>
          <a:noFill/>
          <a:ln w="9525">
            <a:noFill/>
            <a:miter lim="800000"/>
            <a:headEnd/>
            <a:tailEnd/>
          </a:ln>
        </p:spPr>
      </p:pic>
      <p:pic>
        <p:nvPicPr>
          <p:cNvPr id="56" name="Picture 2"/>
          <p:cNvPicPr>
            <a:picLocks noChangeAspect="1" noChangeArrowheads="1"/>
          </p:cNvPicPr>
          <p:nvPr/>
        </p:nvPicPr>
        <p:blipFill>
          <a:blip r:embed="rId4" cstate="print"/>
          <a:srcRect/>
          <a:stretch>
            <a:fillRect/>
          </a:stretch>
        </p:blipFill>
        <p:spPr bwMode="auto">
          <a:xfrm>
            <a:off x="1019175" y="4819649"/>
            <a:ext cx="1126671" cy="1095375"/>
          </a:xfrm>
          <a:prstGeom prst="rect">
            <a:avLst/>
          </a:prstGeom>
          <a:noFill/>
          <a:ln w="9525">
            <a:noFill/>
            <a:miter lim="800000"/>
            <a:headEnd/>
            <a:tailEnd/>
          </a:ln>
        </p:spPr>
      </p:pic>
      <p:pic>
        <p:nvPicPr>
          <p:cNvPr id="57" name="Picture 2"/>
          <p:cNvPicPr>
            <a:picLocks noChangeAspect="1" noChangeArrowheads="1"/>
          </p:cNvPicPr>
          <p:nvPr/>
        </p:nvPicPr>
        <p:blipFill>
          <a:blip r:embed="rId4" cstate="print"/>
          <a:srcRect/>
          <a:stretch>
            <a:fillRect/>
          </a:stretch>
        </p:blipFill>
        <p:spPr bwMode="auto">
          <a:xfrm>
            <a:off x="5248275" y="4738421"/>
            <a:ext cx="1190625" cy="1157553"/>
          </a:xfrm>
          <a:prstGeom prst="rect">
            <a:avLst/>
          </a:prstGeom>
          <a:noFill/>
          <a:ln w="9525">
            <a:noFill/>
            <a:miter lim="800000"/>
            <a:headEnd/>
            <a:tailEnd/>
          </a:ln>
        </p:spPr>
      </p:pic>
      <p:pic>
        <p:nvPicPr>
          <p:cNvPr id="58"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2362469" y="4746005"/>
            <a:ext cx="1183977" cy="1181120"/>
          </a:xfrm>
          <a:prstGeom prst="rect">
            <a:avLst/>
          </a:prstGeom>
          <a:noFill/>
        </p:spPr>
      </p:pic>
      <p:sp>
        <p:nvSpPr>
          <p:cNvPr id="61" name="TextBox 60"/>
          <p:cNvSpPr txBox="1"/>
          <p:nvPr/>
        </p:nvSpPr>
        <p:spPr>
          <a:xfrm>
            <a:off x="1046757" y="2476214"/>
            <a:ext cx="1240808" cy="892552"/>
          </a:xfrm>
          <a:prstGeom prst="rect">
            <a:avLst/>
          </a:prstGeom>
          <a:noFill/>
        </p:spPr>
        <p:txBody>
          <a:bodyPr wrap="square" rtlCol="0">
            <a:spAutoFit/>
          </a:bodyPr>
          <a:lstStyle/>
          <a:p>
            <a:pPr algn="ctr"/>
            <a:r>
              <a:rPr lang="en-US" sz="1300" dirty="0" smtClean="0"/>
              <a:t>Not enough spaces for employee population</a:t>
            </a:r>
          </a:p>
        </p:txBody>
      </p:sp>
      <p:sp>
        <p:nvSpPr>
          <p:cNvPr id="62" name="Rectangle 61"/>
          <p:cNvSpPr/>
          <p:nvPr/>
        </p:nvSpPr>
        <p:spPr>
          <a:xfrm>
            <a:off x="2352675" y="2515285"/>
            <a:ext cx="1428750" cy="892552"/>
          </a:xfrm>
          <a:prstGeom prst="rect">
            <a:avLst/>
          </a:prstGeom>
        </p:spPr>
        <p:txBody>
          <a:bodyPr wrap="square">
            <a:spAutoFit/>
          </a:bodyPr>
          <a:lstStyle/>
          <a:p>
            <a:pPr lvl="0" algn="ctr"/>
            <a:r>
              <a:rPr lang="en-US" sz="1300" dirty="0" smtClean="0">
                <a:solidFill>
                  <a:srgbClr val="000000"/>
                </a:solidFill>
              </a:rPr>
              <a:t>People       outside   Company      using lot</a:t>
            </a:r>
          </a:p>
        </p:txBody>
      </p:sp>
      <p:sp>
        <p:nvSpPr>
          <p:cNvPr id="63" name="TextBox 62"/>
          <p:cNvSpPr txBox="1"/>
          <p:nvPr/>
        </p:nvSpPr>
        <p:spPr>
          <a:xfrm>
            <a:off x="3800475" y="2574594"/>
            <a:ext cx="1323975" cy="692497"/>
          </a:xfrm>
          <a:prstGeom prst="rect">
            <a:avLst/>
          </a:prstGeom>
          <a:noFill/>
        </p:spPr>
        <p:txBody>
          <a:bodyPr wrap="square" rtlCol="0">
            <a:spAutoFit/>
          </a:bodyPr>
          <a:lstStyle/>
          <a:p>
            <a:pPr algn="ctr"/>
            <a:r>
              <a:rPr lang="en-US" sz="1300" dirty="0" smtClean="0"/>
              <a:t>Too many “Reserved” spaces</a:t>
            </a:r>
          </a:p>
        </p:txBody>
      </p:sp>
      <p:sp>
        <p:nvSpPr>
          <p:cNvPr id="64" name="TextBox 63"/>
          <p:cNvSpPr txBox="1"/>
          <p:nvPr/>
        </p:nvSpPr>
        <p:spPr>
          <a:xfrm>
            <a:off x="5268302" y="2494978"/>
            <a:ext cx="1084873" cy="892552"/>
          </a:xfrm>
          <a:prstGeom prst="rect">
            <a:avLst/>
          </a:prstGeom>
          <a:noFill/>
        </p:spPr>
        <p:txBody>
          <a:bodyPr wrap="square" rtlCol="0">
            <a:spAutoFit/>
          </a:bodyPr>
          <a:lstStyle/>
          <a:p>
            <a:pPr algn="ctr"/>
            <a:r>
              <a:rPr lang="en-US" sz="1300" dirty="0" smtClean="0"/>
              <a:t>Allocation of “Reserved” spaces incorrect</a:t>
            </a:r>
          </a:p>
        </p:txBody>
      </p:sp>
      <p:sp>
        <p:nvSpPr>
          <p:cNvPr id="65" name="TextBox 64"/>
          <p:cNvSpPr txBox="1"/>
          <p:nvPr/>
        </p:nvSpPr>
        <p:spPr>
          <a:xfrm>
            <a:off x="6622012" y="2539761"/>
            <a:ext cx="912263" cy="892552"/>
          </a:xfrm>
          <a:prstGeom prst="rect">
            <a:avLst/>
          </a:prstGeom>
          <a:noFill/>
        </p:spPr>
        <p:txBody>
          <a:bodyPr wrap="square" rtlCol="0">
            <a:spAutoFit/>
          </a:bodyPr>
          <a:lstStyle/>
          <a:p>
            <a:pPr algn="ctr"/>
            <a:r>
              <a:rPr lang="en-US" sz="1300" dirty="0" smtClean="0"/>
              <a:t>Virtual workers returned to site</a:t>
            </a:r>
          </a:p>
        </p:txBody>
      </p:sp>
      <p:sp>
        <p:nvSpPr>
          <p:cNvPr id="66" name="TextBox 65"/>
          <p:cNvSpPr txBox="1"/>
          <p:nvPr/>
        </p:nvSpPr>
        <p:spPr>
          <a:xfrm>
            <a:off x="1116102" y="3672321"/>
            <a:ext cx="1055598" cy="892552"/>
          </a:xfrm>
          <a:prstGeom prst="rect">
            <a:avLst/>
          </a:prstGeom>
          <a:noFill/>
        </p:spPr>
        <p:txBody>
          <a:bodyPr wrap="square" rtlCol="0">
            <a:spAutoFit/>
          </a:bodyPr>
          <a:lstStyle/>
          <a:p>
            <a:pPr algn="ctr"/>
            <a:r>
              <a:rPr lang="en-US" sz="1300" dirty="0" smtClean="0"/>
              <a:t>Number of people on shifts is unbalanced</a:t>
            </a:r>
          </a:p>
        </p:txBody>
      </p:sp>
      <p:sp>
        <p:nvSpPr>
          <p:cNvPr id="67" name="TextBox 66"/>
          <p:cNvSpPr txBox="1"/>
          <p:nvPr/>
        </p:nvSpPr>
        <p:spPr>
          <a:xfrm>
            <a:off x="2502064" y="3658730"/>
            <a:ext cx="1117435" cy="892552"/>
          </a:xfrm>
          <a:prstGeom prst="rect">
            <a:avLst/>
          </a:prstGeom>
          <a:noFill/>
        </p:spPr>
        <p:txBody>
          <a:bodyPr wrap="square" rtlCol="0">
            <a:spAutoFit/>
          </a:bodyPr>
          <a:lstStyle/>
          <a:p>
            <a:pPr algn="ctr"/>
            <a:r>
              <a:rPr lang="en-US" sz="1300" dirty="0" smtClean="0"/>
              <a:t>Construction crews using parking spaces</a:t>
            </a:r>
          </a:p>
        </p:txBody>
      </p:sp>
      <p:sp>
        <p:nvSpPr>
          <p:cNvPr id="68" name="TextBox 67"/>
          <p:cNvSpPr txBox="1"/>
          <p:nvPr/>
        </p:nvSpPr>
        <p:spPr>
          <a:xfrm>
            <a:off x="3893941" y="4914899"/>
            <a:ext cx="973334" cy="892552"/>
          </a:xfrm>
          <a:prstGeom prst="rect">
            <a:avLst/>
          </a:prstGeom>
          <a:noFill/>
        </p:spPr>
        <p:txBody>
          <a:bodyPr wrap="square" rtlCol="0">
            <a:spAutoFit/>
          </a:bodyPr>
          <a:lstStyle/>
          <a:p>
            <a:pPr algn="ctr"/>
            <a:r>
              <a:rPr lang="en-US" sz="1300" dirty="0" smtClean="0"/>
              <a:t>Stall lines are  incorrectly marked</a:t>
            </a:r>
          </a:p>
        </p:txBody>
      </p:sp>
      <p:sp>
        <p:nvSpPr>
          <p:cNvPr id="69" name="TextBox 68"/>
          <p:cNvSpPr txBox="1"/>
          <p:nvPr/>
        </p:nvSpPr>
        <p:spPr>
          <a:xfrm>
            <a:off x="5266291" y="3653864"/>
            <a:ext cx="1086884" cy="892552"/>
          </a:xfrm>
          <a:prstGeom prst="rect">
            <a:avLst/>
          </a:prstGeom>
          <a:noFill/>
        </p:spPr>
        <p:txBody>
          <a:bodyPr wrap="square" rtlCol="0">
            <a:spAutoFit/>
          </a:bodyPr>
          <a:lstStyle/>
          <a:p>
            <a:pPr algn="ctr"/>
            <a:r>
              <a:rPr lang="en-US" sz="1300" dirty="0" smtClean="0"/>
              <a:t>Employees staying too long in spot; i.e.,overtime</a:t>
            </a:r>
          </a:p>
        </p:txBody>
      </p:sp>
      <p:sp>
        <p:nvSpPr>
          <p:cNvPr id="70" name="TextBox 69"/>
          <p:cNvSpPr txBox="1"/>
          <p:nvPr/>
        </p:nvSpPr>
        <p:spPr>
          <a:xfrm>
            <a:off x="6593842" y="3639061"/>
            <a:ext cx="1007108" cy="892552"/>
          </a:xfrm>
          <a:prstGeom prst="rect">
            <a:avLst/>
          </a:prstGeom>
          <a:noFill/>
        </p:spPr>
        <p:txBody>
          <a:bodyPr wrap="square" rtlCol="0">
            <a:spAutoFit/>
          </a:bodyPr>
          <a:lstStyle/>
          <a:p>
            <a:pPr algn="ctr"/>
            <a:r>
              <a:rPr lang="en-US" sz="1300" dirty="0" smtClean="0"/>
              <a:t>Company shuttles are not adequate</a:t>
            </a:r>
          </a:p>
        </p:txBody>
      </p:sp>
      <p:sp>
        <p:nvSpPr>
          <p:cNvPr id="71" name="TextBox 70"/>
          <p:cNvSpPr txBox="1"/>
          <p:nvPr/>
        </p:nvSpPr>
        <p:spPr>
          <a:xfrm>
            <a:off x="1080865" y="4924780"/>
            <a:ext cx="1052735" cy="892552"/>
          </a:xfrm>
          <a:prstGeom prst="rect">
            <a:avLst/>
          </a:prstGeom>
          <a:noFill/>
        </p:spPr>
        <p:txBody>
          <a:bodyPr wrap="square" rtlCol="0">
            <a:spAutoFit/>
          </a:bodyPr>
          <a:lstStyle/>
          <a:p>
            <a:pPr algn="ctr"/>
            <a:r>
              <a:rPr lang="en-US" sz="1300" dirty="0" smtClean="0"/>
              <a:t>Company  policy of “free” parking</a:t>
            </a:r>
          </a:p>
        </p:txBody>
      </p:sp>
      <p:sp>
        <p:nvSpPr>
          <p:cNvPr id="72" name="TextBox 71"/>
          <p:cNvSpPr txBox="1"/>
          <p:nvPr/>
        </p:nvSpPr>
        <p:spPr>
          <a:xfrm>
            <a:off x="2435301" y="4919850"/>
            <a:ext cx="1031799" cy="892552"/>
          </a:xfrm>
          <a:prstGeom prst="rect">
            <a:avLst/>
          </a:prstGeom>
          <a:noFill/>
        </p:spPr>
        <p:txBody>
          <a:bodyPr wrap="square" rtlCol="0">
            <a:spAutoFit/>
          </a:bodyPr>
          <a:lstStyle/>
          <a:p>
            <a:pPr algn="ctr"/>
            <a:r>
              <a:rPr lang="en-US" sz="1300" dirty="0" smtClean="0"/>
              <a:t>Product stored in parking spaces</a:t>
            </a:r>
          </a:p>
        </p:txBody>
      </p:sp>
      <p:sp>
        <p:nvSpPr>
          <p:cNvPr id="74" name="TextBox 73"/>
          <p:cNvSpPr txBox="1"/>
          <p:nvPr/>
        </p:nvSpPr>
        <p:spPr>
          <a:xfrm>
            <a:off x="5259230" y="4868744"/>
            <a:ext cx="1198720" cy="892552"/>
          </a:xfrm>
          <a:prstGeom prst="rect">
            <a:avLst/>
          </a:prstGeom>
          <a:noFill/>
        </p:spPr>
        <p:txBody>
          <a:bodyPr wrap="square" rtlCol="0">
            <a:spAutoFit/>
          </a:bodyPr>
          <a:lstStyle/>
          <a:p>
            <a:pPr algn="ctr"/>
            <a:r>
              <a:rPr lang="en-US" sz="1300" dirty="0" smtClean="0"/>
              <a:t>Public transportation is not adequate</a:t>
            </a:r>
          </a:p>
        </p:txBody>
      </p:sp>
      <p:sp>
        <p:nvSpPr>
          <p:cNvPr id="75" name="TextBox 74"/>
          <p:cNvSpPr txBox="1"/>
          <p:nvPr/>
        </p:nvSpPr>
        <p:spPr>
          <a:xfrm>
            <a:off x="3882522" y="3671744"/>
            <a:ext cx="1060953" cy="892552"/>
          </a:xfrm>
          <a:prstGeom prst="rect">
            <a:avLst/>
          </a:prstGeom>
          <a:noFill/>
        </p:spPr>
        <p:txBody>
          <a:bodyPr wrap="square" rtlCol="0">
            <a:spAutoFit/>
          </a:bodyPr>
          <a:lstStyle/>
          <a:p>
            <a:pPr algn="ctr"/>
            <a:r>
              <a:rPr lang="en-US" sz="1300" dirty="0" smtClean="0"/>
              <a:t>City is limiting number of spaces</a:t>
            </a:r>
          </a:p>
        </p:txBody>
      </p:sp>
      <p:pic>
        <p:nvPicPr>
          <p:cNvPr id="38"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712776" y="1285319"/>
            <a:ext cx="1181100" cy="10572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74"/>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20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2051"/>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nodeType="after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7"/>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nodeType="after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animBg="1"/>
      <p:bldP spid="61" grpId="0"/>
      <p:bldP spid="62" grpId="0"/>
      <p:bldP spid="63" grpId="0"/>
      <p:bldP spid="64" grpId="0"/>
      <p:bldP spid="65" grpId="0"/>
      <p:bldP spid="66" grpId="0"/>
      <p:bldP spid="67" grpId="0"/>
      <p:bldP spid="68" grpId="0"/>
      <p:bldP spid="69" grpId="0"/>
      <p:bldP spid="70" grpId="0"/>
      <p:bldP spid="71" grpId="0"/>
      <p:bldP spid="72" grpId="0"/>
      <p:bldP spid="74" grpId="0"/>
      <p:bldP spid="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0" y="1123557"/>
            <a:ext cx="9144000" cy="2092881"/>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Define major categories for grouping causes (e.g., work schedule, transportation, facilities) in order to get to root cause</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Identify the causes (and sub-causes) for each category</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Circle causes believed to contribute </a:t>
            </a:r>
            <a:r>
              <a:rPr lang="en-US" u="sng" dirty="0" smtClean="0">
                <a:solidFill>
                  <a:srgbClr val="000000"/>
                </a:solidFill>
              </a:rPr>
              <a:t>most</a:t>
            </a:r>
            <a:r>
              <a:rPr lang="en-US" dirty="0" smtClean="0">
                <a:solidFill>
                  <a:srgbClr val="000000"/>
                </a:solidFill>
              </a:rPr>
              <a:t> to problem; verify through data collection</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Determine if in-scope and actionable</a:t>
            </a:r>
          </a:p>
        </p:txBody>
      </p:sp>
      <p:sp>
        <p:nvSpPr>
          <p:cNvPr id="8" name="Title 7"/>
          <p:cNvSpPr>
            <a:spLocks noGrp="1"/>
          </p:cNvSpPr>
          <p:nvPr>
            <p:ph type="title"/>
          </p:nvPr>
        </p:nvSpPr>
        <p:spPr/>
        <p:txBody>
          <a:bodyPr/>
          <a:lstStyle/>
          <a:p>
            <a:r>
              <a:rPr lang="en-US" dirty="0" smtClean="0"/>
              <a:t>	Facilitation Techniques:  Cause and Effect Example</a:t>
            </a:r>
            <a:endParaRPr lang="en-US" dirty="0"/>
          </a:p>
        </p:txBody>
      </p:sp>
      <p:sp>
        <p:nvSpPr>
          <p:cNvPr id="66" name="Rectangle 65"/>
          <p:cNvSpPr/>
          <p:nvPr/>
        </p:nvSpPr>
        <p:spPr>
          <a:xfrm>
            <a:off x="237744" y="6309360"/>
            <a:ext cx="4112023" cy="200055"/>
          </a:xfrm>
          <a:prstGeom prst="rect">
            <a:avLst/>
          </a:prstGeom>
        </p:spPr>
        <p:txBody>
          <a:bodyPr wrap="none">
            <a:spAutoFit/>
          </a:bodyPr>
          <a:lstStyle/>
          <a:p>
            <a:r>
              <a:rPr lang="en-US" sz="700" dirty="0" smtClean="0"/>
              <a:t>Cause and Effect. (n.d.). Retrieved December 10, 2015, from </a:t>
            </a:r>
            <a:r>
              <a:rPr lang="en-US" sz="700" dirty="0" smtClean="0">
                <a:hlinkClick r:id="rId3"/>
              </a:rPr>
              <a:t>http://leanplus.web.boeing.com/FLL/</a:t>
            </a:r>
            <a:r>
              <a:rPr lang="en-US" sz="700" dirty="0" smtClean="0"/>
              <a:t> </a:t>
            </a:r>
            <a:endParaRPr lang="en-US" sz="700" dirty="0"/>
          </a:p>
        </p:txBody>
      </p:sp>
      <p:sp>
        <p:nvSpPr>
          <p:cNvPr id="67" name="TextBox 6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grpSp>
        <p:nvGrpSpPr>
          <p:cNvPr id="90" name="Group 89"/>
          <p:cNvGrpSpPr/>
          <p:nvPr/>
        </p:nvGrpSpPr>
        <p:grpSpPr>
          <a:xfrm>
            <a:off x="71261" y="3231903"/>
            <a:ext cx="8785934" cy="3336373"/>
            <a:chOff x="71261" y="3231903"/>
            <a:chExt cx="8785934" cy="3336373"/>
          </a:xfrm>
        </p:grpSpPr>
        <p:sp>
          <p:nvSpPr>
            <p:cNvPr id="74" name="Text Box 25"/>
            <p:cNvSpPr txBox="1">
              <a:spLocks noChangeArrowheads="1"/>
            </p:cNvSpPr>
            <p:nvPr/>
          </p:nvSpPr>
          <p:spPr bwMode="auto">
            <a:xfrm>
              <a:off x="4030750" y="5449467"/>
              <a:ext cx="1501776"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Too many      “reserved” spaces</a:t>
              </a:r>
            </a:p>
          </p:txBody>
        </p:sp>
        <p:sp>
          <p:nvSpPr>
            <p:cNvPr id="47" name="Text Box 20"/>
            <p:cNvSpPr txBox="1">
              <a:spLocks noChangeArrowheads="1"/>
            </p:cNvSpPr>
            <p:nvPr/>
          </p:nvSpPr>
          <p:spPr bwMode="auto">
            <a:xfrm>
              <a:off x="1636550" y="4647087"/>
              <a:ext cx="2086100"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People outside company          are utilizing lot</a:t>
              </a:r>
            </a:p>
          </p:txBody>
        </p:sp>
        <p:sp>
          <p:nvSpPr>
            <p:cNvPr id="93" name="Rounded Rectangle 92"/>
            <p:cNvSpPr/>
            <p:nvPr/>
          </p:nvSpPr>
          <p:spPr bwMode="auto">
            <a:xfrm>
              <a:off x="1923801" y="5039816"/>
              <a:ext cx="1463040" cy="365760"/>
            </a:xfrm>
            <a:prstGeom prst="roundRect">
              <a:avLst/>
            </a:prstGeom>
            <a:noFill/>
            <a:ln w="19050" algn="ctr">
              <a:solidFill>
                <a:srgbClr val="FF0000"/>
              </a:solidFill>
              <a:round/>
              <a:headEnd/>
              <a:tailEnd/>
            </a:ln>
            <a:effectLst/>
          </p:spPr>
          <p:txBody>
            <a:bodyPr wrap="square" anchor="ctr">
              <a:spAutoFit/>
            </a:bodyPr>
            <a:lstStyle/>
            <a:p>
              <a:pPr marR="0" indent="0" eaLnBrk="0" fontAlgn="base" hangingPunct="0">
                <a:lnSpc>
                  <a:spcPct val="100000"/>
                </a:lnSpc>
                <a:spcBef>
                  <a:spcPct val="0"/>
                </a:spcBef>
                <a:spcAft>
                  <a:spcPct val="0"/>
                </a:spcAft>
                <a:buClrTx/>
                <a:buSzTx/>
                <a:buFontTx/>
                <a:buNone/>
                <a:tabLst/>
              </a:pPr>
              <a:endParaRPr lang="en-US" dirty="0" smtClean="0">
                <a:solidFill>
                  <a:srgbClr val="000000"/>
                </a:solidFill>
              </a:endParaRPr>
            </a:p>
          </p:txBody>
        </p:sp>
        <p:sp>
          <p:nvSpPr>
            <p:cNvPr id="62" name="Text Box 35"/>
            <p:cNvSpPr txBox="1">
              <a:spLocks noChangeArrowheads="1"/>
            </p:cNvSpPr>
            <p:nvPr/>
          </p:nvSpPr>
          <p:spPr bwMode="auto">
            <a:xfrm>
              <a:off x="4074600" y="3921700"/>
              <a:ext cx="1652451"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Company shuttles are   not adequate</a:t>
              </a:r>
            </a:p>
          </p:txBody>
        </p:sp>
        <p:sp>
          <p:nvSpPr>
            <p:cNvPr id="55" name="Text Box 28"/>
            <p:cNvSpPr txBox="1">
              <a:spLocks noChangeArrowheads="1"/>
            </p:cNvSpPr>
            <p:nvPr/>
          </p:nvSpPr>
          <p:spPr bwMode="auto">
            <a:xfrm>
              <a:off x="1343026" y="4363561"/>
              <a:ext cx="2404772" cy="246221"/>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Virtual workers have returned on-site</a:t>
              </a:r>
            </a:p>
          </p:txBody>
        </p:sp>
        <p:sp>
          <p:nvSpPr>
            <p:cNvPr id="73" name="Text Box 33"/>
            <p:cNvSpPr txBox="1">
              <a:spLocks noChangeArrowheads="1"/>
            </p:cNvSpPr>
            <p:nvPr/>
          </p:nvSpPr>
          <p:spPr bwMode="auto">
            <a:xfrm>
              <a:off x="1342650" y="3921700"/>
              <a:ext cx="2096315"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Employees staying too long        in spot, i.e., overtime</a:t>
              </a:r>
            </a:p>
          </p:txBody>
        </p:sp>
        <p:sp>
          <p:nvSpPr>
            <p:cNvPr id="19" name="Line 5"/>
            <p:cNvSpPr>
              <a:spLocks noChangeShapeType="1"/>
            </p:cNvSpPr>
            <p:nvPr/>
          </p:nvSpPr>
          <p:spPr bwMode="auto">
            <a:xfrm>
              <a:off x="1212848" y="4630441"/>
              <a:ext cx="6583680" cy="0"/>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20" name="Line 6"/>
            <p:cNvSpPr>
              <a:spLocks noChangeShapeType="1"/>
            </p:cNvSpPr>
            <p:nvPr/>
          </p:nvSpPr>
          <p:spPr bwMode="auto">
            <a:xfrm>
              <a:off x="5394325" y="3510632"/>
              <a:ext cx="711926" cy="1119809"/>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22" name="Line 8"/>
            <p:cNvSpPr>
              <a:spLocks noChangeShapeType="1"/>
            </p:cNvSpPr>
            <p:nvPr/>
          </p:nvSpPr>
          <p:spPr bwMode="auto">
            <a:xfrm>
              <a:off x="3146425" y="3510632"/>
              <a:ext cx="711926" cy="1119809"/>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38" name="Text Box 11"/>
            <p:cNvSpPr txBox="1">
              <a:spLocks noChangeArrowheads="1"/>
            </p:cNvSpPr>
            <p:nvPr/>
          </p:nvSpPr>
          <p:spPr bwMode="auto">
            <a:xfrm>
              <a:off x="4769800" y="3231903"/>
              <a:ext cx="1295400" cy="261610"/>
            </a:xfrm>
            <a:prstGeom prst="rect">
              <a:avLst/>
            </a:prstGeom>
            <a:noFill/>
            <a:ln w="9525" algn="ctr">
              <a:noFill/>
              <a:miter lim="800000"/>
              <a:headEnd/>
              <a:tailEnd/>
            </a:ln>
            <a:effectLst/>
          </p:spPr>
          <p:txBody>
            <a:bodyPr wrap="square">
              <a:spAutoFit/>
            </a:bodyPr>
            <a:lstStyle/>
            <a:p>
              <a:pPr algn="ctr" fontAlgn="base">
                <a:spcBef>
                  <a:spcPct val="50000"/>
                </a:spcBef>
                <a:spcAft>
                  <a:spcPct val="0"/>
                </a:spcAft>
              </a:pPr>
              <a:r>
                <a:rPr lang="en-US" sz="1100" b="1" dirty="0" smtClean="0">
                  <a:solidFill>
                    <a:srgbClr val="000000"/>
                  </a:solidFill>
                </a:rPr>
                <a:t>Transportation</a:t>
              </a:r>
            </a:p>
          </p:txBody>
        </p:sp>
        <p:sp>
          <p:nvSpPr>
            <p:cNvPr id="39" name="Text Box 12"/>
            <p:cNvSpPr txBox="1">
              <a:spLocks noChangeArrowheads="1"/>
            </p:cNvSpPr>
            <p:nvPr/>
          </p:nvSpPr>
          <p:spPr bwMode="auto">
            <a:xfrm>
              <a:off x="2438400" y="3231903"/>
              <a:ext cx="1273175" cy="261610"/>
            </a:xfrm>
            <a:prstGeom prst="rect">
              <a:avLst/>
            </a:prstGeom>
            <a:noFill/>
            <a:ln w="9525" algn="ctr">
              <a:noFill/>
              <a:miter lim="800000"/>
              <a:headEnd/>
              <a:tailEnd/>
            </a:ln>
            <a:effectLst/>
          </p:spPr>
          <p:txBody>
            <a:bodyPr wrap="square">
              <a:spAutoFit/>
            </a:bodyPr>
            <a:lstStyle/>
            <a:p>
              <a:pPr algn="ctr" fontAlgn="base">
                <a:spcBef>
                  <a:spcPct val="50000"/>
                </a:spcBef>
                <a:spcAft>
                  <a:spcPct val="0"/>
                </a:spcAft>
              </a:pPr>
              <a:r>
                <a:rPr lang="en-US" sz="1100" b="1" dirty="0" smtClean="0">
                  <a:solidFill>
                    <a:srgbClr val="000000"/>
                  </a:solidFill>
                </a:rPr>
                <a:t>Work Schedule</a:t>
              </a:r>
            </a:p>
          </p:txBody>
        </p:sp>
        <p:sp>
          <p:nvSpPr>
            <p:cNvPr id="40" name="Text Box 13"/>
            <p:cNvSpPr txBox="1">
              <a:spLocks noChangeArrowheads="1"/>
            </p:cNvSpPr>
            <p:nvPr/>
          </p:nvSpPr>
          <p:spPr bwMode="auto">
            <a:xfrm>
              <a:off x="4938364" y="5946223"/>
              <a:ext cx="870131" cy="261610"/>
            </a:xfrm>
            <a:prstGeom prst="rect">
              <a:avLst/>
            </a:prstGeom>
            <a:noFill/>
            <a:ln w="9525" algn="ctr">
              <a:noFill/>
              <a:miter lim="800000"/>
              <a:headEnd/>
              <a:tailEnd/>
            </a:ln>
            <a:effectLst/>
          </p:spPr>
          <p:txBody>
            <a:bodyPr wrap="square">
              <a:spAutoFit/>
            </a:bodyPr>
            <a:lstStyle/>
            <a:p>
              <a:pPr algn="ctr" fontAlgn="base">
                <a:spcBef>
                  <a:spcPct val="50000"/>
                </a:spcBef>
                <a:spcAft>
                  <a:spcPct val="0"/>
                </a:spcAft>
              </a:pPr>
              <a:r>
                <a:rPr lang="en-US" sz="1100" b="1" dirty="0" smtClean="0">
                  <a:solidFill>
                    <a:srgbClr val="000000"/>
                  </a:solidFill>
                </a:rPr>
                <a:t>Facilities</a:t>
              </a:r>
            </a:p>
          </p:txBody>
        </p:sp>
        <p:sp>
          <p:nvSpPr>
            <p:cNvPr id="41" name="Line 14"/>
            <p:cNvSpPr>
              <a:spLocks noChangeShapeType="1"/>
            </p:cNvSpPr>
            <p:nvPr/>
          </p:nvSpPr>
          <p:spPr bwMode="auto">
            <a:xfrm>
              <a:off x="7478214" y="4372024"/>
              <a:ext cx="316411" cy="258417"/>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cxnSp>
          <p:nvCxnSpPr>
            <p:cNvPr id="42" name="AutoShape 15"/>
            <p:cNvCxnSpPr>
              <a:cxnSpLocks noChangeShapeType="1"/>
            </p:cNvCxnSpPr>
            <p:nvPr/>
          </p:nvCxnSpPr>
          <p:spPr bwMode="auto">
            <a:xfrm flipH="1">
              <a:off x="7489825" y="4630441"/>
              <a:ext cx="304800" cy="228600"/>
            </a:xfrm>
            <a:prstGeom prst="straightConnector1">
              <a:avLst/>
            </a:prstGeom>
            <a:noFill/>
            <a:ln w="28575">
              <a:solidFill>
                <a:schemeClr val="tx1"/>
              </a:solidFill>
              <a:round/>
              <a:headEnd/>
              <a:tailEnd/>
            </a:ln>
            <a:effectLst/>
          </p:spPr>
        </p:cxnSp>
        <p:cxnSp>
          <p:nvCxnSpPr>
            <p:cNvPr id="43" name="AutoShape 16"/>
            <p:cNvCxnSpPr>
              <a:cxnSpLocks noChangeShapeType="1"/>
            </p:cNvCxnSpPr>
            <p:nvPr/>
          </p:nvCxnSpPr>
          <p:spPr bwMode="auto">
            <a:xfrm>
              <a:off x="7489825" y="4373738"/>
              <a:ext cx="0" cy="502568"/>
            </a:xfrm>
            <a:prstGeom prst="straightConnector1">
              <a:avLst/>
            </a:prstGeom>
            <a:noFill/>
            <a:ln w="28575">
              <a:solidFill>
                <a:schemeClr val="tx1"/>
              </a:solidFill>
              <a:round/>
              <a:headEnd/>
              <a:tailEnd/>
            </a:ln>
            <a:effectLst/>
          </p:spPr>
        </p:cxnSp>
        <p:sp>
          <p:nvSpPr>
            <p:cNvPr id="56" name="Line 29"/>
            <p:cNvSpPr>
              <a:spLocks noChangeShapeType="1"/>
            </p:cNvSpPr>
            <p:nvPr/>
          </p:nvSpPr>
          <p:spPr bwMode="auto">
            <a:xfrm>
              <a:off x="1619249" y="3893249"/>
              <a:ext cx="1743801"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60" name="Text Box 33"/>
            <p:cNvSpPr txBox="1">
              <a:spLocks noChangeArrowheads="1"/>
            </p:cNvSpPr>
            <p:nvPr/>
          </p:nvSpPr>
          <p:spPr bwMode="auto">
            <a:xfrm>
              <a:off x="1123575" y="3540700"/>
              <a:ext cx="2096315"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Number of people on              shifts is unbalanced</a:t>
              </a:r>
            </a:p>
          </p:txBody>
        </p:sp>
        <p:sp>
          <p:nvSpPr>
            <p:cNvPr id="61" name="Text Box 34"/>
            <p:cNvSpPr txBox="1">
              <a:spLocks noChangeArrowheads="1"/>
            </p:cNvSpPr>
            <p:nvPr/>
          </p:nvSpPr>
          <p:spPr bwMode="auto">
            <a:xfrm>
              <a:off x="4114675" y="3540700"/>
              <a:ext cx="1369875"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Public transportation  is not adequate</a:t>
              </a:r>
            </a:p>
          </p:txBody>
        </p:sp>
        <p:pic>
          <p:nvPicPr>
            <p:cNvPr id="71" name="Picture 3"/>
            <p:cNvPicPr>
              <a:picLocks noChangeAspect="1" noChangeArrowheads="1"/>
            </p:cNvPicPr>
            <p:nvPr/>
          </p:nvPicPr>
          <p:blipFill>
            <a:blip r:embed="rId4" cstate="print"/>
            <a:srcRect/>
            <a:stretch>
              <a:fillRect/>
            </a:stretch>
          </p:blipFill>
          <p:spPr bwMode="auto">
            <a:xfrm>
              <a:off x="7837873" y="4072247"/>
              <a:ext cx="944239" cy="957263"/>
            </a:xfrm>
            <a:prstGeom prst="rect">
              <a:avLst/>
            </a:prstGeom>
            <a:solidFill>
              <a:schemeClr val="accent1"/>
            </a:solidFill>
            <a:ln w="9525">
              <a:noFill/>
              <a:miter lim="800000"/>
              <a:headEnd/>
              <a:tailEnd/>
            </a:ln>
          </p:spPr>
        </p:pic>
        <p:sp>
          <p:nvSpPr>
            <p:cNvPr id="76" name="Text Box 25"/>
            <p:cNvSpPr txBox="1">
              <a:spLocks noChangeArrowheads="1"/>
            </p:cNvSpPr>
            <p:nvPr/>
          </p:nvSpPr>
          <p:spPr bwMode="auto">
            <a:xfrm>
              <a:off x="5595875" y="5449467"/>
              <a:ext cx="1501776" cy="400110"/>
            </a:xfrm>
            <a:prstGeom prst="rect">
              <a:avLst/>
            </a:prstGeom>
            <a:noFill/>
            <a:ln w="9525" algn="ctr">
              <a:noFill/>
              <a:miter lim="800000"/>
              <a:headEnd/>
              <a:tailEnd/>
            </a:ln>
            <a:effectLst/>
          </p:spPr>
          <p:txBody>
            <a:bodyPr wrap="square">
              <a:spAutoFit/>
            </a:bodyPr>
            <a:lstStyle/>
            <a:p>
              <a:pPr fontAlgn="base">
                <a:spcBef>
                  <a:spcPct val="50000"/>
                </a:spcBef>
                <a:spcAft>
                  <a:spcPct val="0"/>
                </a:spcAft>
              </a:pPr>
              <a:r>
                <a:rPr lang="en-US" sz="1000" dirty="0" smtClean="0">
                  <a:solidFill>
                    <a:srgbClr val="000000"/>
                  </a:solidFill>
                </a:rPr>
                <a:t>Stall lines are incorrectly marked</a:t>
              </a:r>
            </a:p>
          </p:txBody>
        </p:sp>
        <p:sp>
          <p:nvSpPr>
            <p:cNvPr id="78" name="Text Box 35"/>
            <p:cNvSpPr txBox="1">
              <a:spLocks noChangeArrowheads="1"/>
            </p:cNvSpPr>
            <p:nvPr/>
          </p:nvSpPr>
          <p:spPr bwMode="auto">
            <a:xfrm>
              <a:off x="3724771" y="4363561"/>
              <a:ext cx="2297556" cy="246221"/>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Company policy of “free” parking</a:t>
              </a:r>
            </a:p>
          </p:txBody>
        </p:sp>
        <p:sp>
          <p:nvSpPr>
            <p:cNvPr id="64" name="Text Box 59"/>
            <p:cNvSpPr txBox="1">
              <a:spLocks noChangeArrowheads="1"/>
            </p:cNvSpPr>
            <p:nvPr/>
          </p:nvSpPr>
          <p:spPr bwMode="auto">
            <a:xfrm rot="17897794">
              <a:off x="2223653" y="5625756"/>
              <a:ext cx="838200" cy="230832"/>
            </a:xfrm>
            <a:prstGeom prst="rect">
              <a:avLst/>
            </a:prstGeom>
            <a:noFill/>
            <a:ln w="9525" algn="ctr">
              <a:noFill/>
              <a:miter lim="800000"/>
              <a:headEnd/>
              <a:tailEnd/>
            </a:ln>
          </p:spPr>
          <p:txBody>
            <a:bodyPr>
              <a:spAutoFit/>
            </a:bodyPr>
            <a:lstStyle/>
            <a:p>
              <a:pPr algn="r" eaLnBrk="1" hangingPunct="1">
                <a:spcBef>
                  <a:spcPct val="50000"/>
                </a:spcBef>
              </a:pPr>
              <a:r>
                <a:rPr lang="en-US" sz="900" dirty="0" smtClean="0"/>
                <a:t>Pollution</a:t>
              </a:r>
              <a:endParaRPr lang="en-US" sz="900" dirty="0"/>
            </a:p>
          </p:txBody>
        </p:sp>
        <p:sp>
          <p:nvSpPr>
            <p:cNvPr id="36" name="Line 9"/>
            <p:cNvSpPr>
              <a:spLocks noChangeShapeType="1"/>
            </p:cNvSpPr>
            <p:nvPr/>
          </p:nvSpPr>
          <p:spPr bwMode="auto">
            <a:xfrm flipH="1">
              <a:off x="5385059" y="4628882"/>
              <a:ext cx="711926" cy="1292087"/>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52" name="Text Box 25"/>
            <p:cNvSpPr txBox="1">
              <a:spLocks noChangeArrowheads="1"/>
            </p:cNvSpPr>
            <p:nvPr/>
          </p:nvSpPr>
          <p:spPr bwMode="auto">
            <a:xfrm>
              <a:off x="4421275" y="4647087"/>
              <a:ext cx="1501776"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Product stored in parking spaces</a:t>
              </a:r>
            </a:p>
          </p:txBody>
        </p:sp>
        <p:sp>
          <p:nvSpPr>
            <p:cNvPr id="54" name="Text Box 27"/>
            <p:cNvSpPr txBox="1">
              <a:spLocks noChangeArrowheads="1"/>
            </p:cNvSpPr>
            <p:nvPr/>
          </p:nvSpPr>
          <p:spPr bwMode="auto">
            <a:xfrm>
              <a:off x="5791301" y="5049542"/>
              <a:ext cx="2038600" cy="400110"/>
            </a:xfrm>
            <a:prstGeom prst="rect">
              <a:avLst/>
            </a:prstGeom>
            <a:noFill/>
            <a:ln w="9525" algn="ctr">
              <a:noFill/>
              <a:miter lim="800000"/>
              <a:headEnd/>
              <a:tailEnd/>
            </a:ln>
            <a:effectLst/>
          </p:spPr>
          <p:txBody>
            <a:bodyPr wrap="square">
              <a:spAutoFit/>
            </a:bodyPr>
            <a:lstStyle/>
            <a:p>
              <a:pPr fontAlgn="base">
                <a:spcBef>
                  <a:spcPct val="50000"/>
                </a:spcBef>
                <a:spcAft>
                  <a:spcPct val="0"/>
                </a:spcAft>
              </a:pPr>
              <a:r>
                <a:rPr lang="en-US" sz="1000" dirty="0" smtClean="0">
                  <a:solidFill>
                    <a:srgbClr val="000000"/>
                  </a:solidFill>
                </a:rPr>
                <a:t>Construction crews                          utilizing parking spaces</a:t>
              </a:r>
            </a:p>
          </p:txBody>
        </p:sp>
        <p:sp>
          <p:nvSpPr>
            <p:cNvPr id="72" name="Text Box 27"/>
            <p:cNvSpPr txBox="1">
              <a:spLocks noChangeArrowheads="1"/>
            </p:cNvSpPr>
            <p:nvPr/>
          </p:nvSpPr>
          <p:spPr bwMode="auto">
            <a:xfrm>
              <a:off x="3702201" y="5049542"/>
              <a:ext cx="2038600"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Allocation of “reserved”      spaces incorrect</a:t>
              </a:r>
            </a:p>
          </p:txBody>
        </p:sp>
        <p:sp>
          <p:nvSpPr>
            <p:cNvPr id="79" name="Text Box 19"/>
            <p:cNvSpPr txBox="1">
              <a:spLocks noChangeArrowheads="1"/>
            </p:cNvSpPr>
            <p:nvPr/>
          </p:nvSpPr>
          <p:spPr bwMode="auto">
            <a:xfrm>
              <a:off x="6001100" y="4647087"/>
              <a:ext cx="1742700" cy="400110"/>
            </a:xfrm>
            <a:prstGeom prst="rect">
              <a:avLst/>
            </a:prstGeom>
            <a:noFill/>
            <a:ln w="9525" algn="ctr">
              <a:noFill/>
              <a:miter lim="800000"/>
              <a:headEnd/>
              <a:tailEnd/>
            </a:ln>
            <a:effectLst/>
          </p:spPr>
          <p:txBody>
            <a:bodyPr wrap="square">
              <a:spAutoFit/>
            </a:bodyPr>
            <a:lstStyle/>
            <a:p>
              <a:pPr fontAlgn="base">
                <a:spcBef>
                  <a:spcPct val="50000"/>
                </a:spcBef>
                <a:spcAft>
                  <a:spcPct val="0"/>
                </a:spcAft>
              </a:pPr>
              <a:r>
                <a:rPr lang="en-US" sz="1000" dirty="0" smtClean="0">
                  <a:solidFill>
                    <a:srgbClr val="000000"/>
                  </a:solidFill>
                </a:rPr>
                <a:t>Not enough spaces for employee population</a:t>
              </a:r>
            </a:p>
          </p:txBody>
        </p:sp>
        <p:sp>
          <p:nvSpPr>
            <p:cNvPr id="75" name="Text Box 35"/>
            <p:cNvSpPr txBox="1">
              <a:spLocks noChangeArrowheads="1"/>
            </p:cNvSpPr>
            <p:nvPr/>
          </p:nvSpPr>
          <p:spPr bwMode="auto">
            <a:xfrm>
              <a:off x="1745673" y="5049542"/>
              <a:ext cx="1684603" cy="400110"/>
            </a:xfrm>
            <a:prstGeom prst="rect">
              <a:avLst/>
            </a:prstGeom>
            <a:noFill/>
            <a:ln w="9525" algn="ctr">
              <a:noFill/>
              <a:miter lim="800000"/>
              <a:headEnd/>
              <a:tailEnd/>
            </a:ln>
            <a:effectLst/>
          </p:spPr>
          <p:txBody>
            <a:bodyPr wrap="square">
              <a:spAutoFit/>
            </a:bodyPr>
            <a:lstStyle/>
            <a:p>
              <a:pPr algn="r" fontAlgn="base">
                <a:spcBef>
                  <a:spcPct val="50000"/>
                </a:spcBef>
                <a:spcAft>
                  <a:spcPct val="0"/>
                </a:spcAft>
              </a:pPr>
              <a:r>
                <a:rPr lang="en-US" sz="1000" dirty="0" smtClean="0">
                  <a:solidFill>
                    <a:srgbClr val="000000"/>
                  </a:solidFill>
                </a:rPr>
                <a:t>City is limiting number of parking spaces</a:t>
              </a:r>
            </a:p>
          </p:txBody>
        </p:sp>
        <p:sp>
          <p:nvSpPr>
            <p:cNvPr id="37" name="Text Box 10"/>
            <p:cNvSpPr txBox="1">
              <a:spLocks noChangeArrowheads="1"/>
            </p:cNvSpPr>
            <p:nvPr/>
          </p:nvSpPr>
          <p:spPr bwMode="auto">
            <a:xfrm>
              <a:off x="2761575" y="5946223"/>
              <a:ext cx="711926" cy="261610"/>
            </a:xfrm>
            <a:prstGeom prst="rect">
              <a:avLst/>
            </a:prstGeom>
            <a:noFill/>
            <a:ln w="9525" algn="ctr">
              <a:noFill/>
              <a:miter lim="800000"/>
              <a:headEnd/>
              <a:tailEnd/>
            </a:ln>
            <a:effectLst/>
          </p:spPr>
          <p:txBody>
            <a:bodyPr wrap="square">
              <a:spAutoFit/>
            </a:bodyPr>
            <a:lstStyle/>
            <a:p>
              <a:pPr algn="ctr" fontAlgn="base">
                <a:spcBef>
                  <a:spcPct val="50000"/>
                </a:spcBef>
                <a:spcAft>
                  <a:spcPct val="0"/>
                </a:spcAft>
              </a:pPr>
              <a:r>
                <a:rPr lang="en-US" sz="1100" b="1" dirty="0" smtClean="0">
                  <a:solidFill>
                    <a:srgbClr val="000000"/>
                  </a:solidFill>
                </a:rPr>
                <a:t>People</a:t>
              </a:r>
            </a:p>
          </p:txBody>
        </p:sp>
        <p:sp>
          <p:nvSpPr>
            <p:cNvPr id="89" name="Text Box 59"/>
            <p:cNvSpPr txBox="1">
              <a:spLocks noChangeArrowheads="1"/>
            </p:cNvSpPr>
            <p:nvPr/>
          </p:nvSpPr>
          <p:spPr bwMode="auto">
            <a:xfrm rot="17941918">
              <a:off x="894767" y="5815399"/>
              <a:ext cx="1274922" cy="230832"/>
            </a:xfrm>
            <a:prstGeom prst="rect">
              <a:avLst/>
            </a:prstGeom>
            <a:noFill/>
            <a:ln w="9525" algn="ctr">
              <a:noFill/>
              <a:miter lim="800000"/>
              <a:headEnd/>
              <a:tailEnd/>
            </a:ln>
          </p:spPr>
          <p:txBody>
            <a:bodyPr wrap="square">
              <a:spAutoFit/>
            </a:bodyPr>
            <a:lstStyle/>
            <a:p>
              <a:pPr algn="r" eaLnBrk="1" hangingPunct="1">
                <a:spcBef>
                  <a:spcPct val="50000"/>
                </a:spcBef>
              </a:pPr>
              <a:r>
                <a:rPr lang="en-US" sz="900" dirty="0" smtClean="0"/>
                <a:t>Traffic Congestion</a:t>
              </a:r>
              <a:endParaRPr lang="en-US" sz="900" dirty="0"/>
            </a:p>
          </p:txBody>
        </p:sp>
        <p:sp>
          <p:nvSpPr>
            <p:cNvPr id="91" name="Line 9"/>
            <p:cNvSpPr>
              <a:spLocks noChangeShapeType="1"/>
            </p:cNvSpPr>
            <p:nvPr/>
          </p:nvSpPr>
          <p:spPr bwMode="auto">
            <a:xfrm flipH="1">
              <a:off x="3140559" y="4622082"/>
              <a:ext cx="711926" cy="1292087"/>
            </a:xfrm>
            <a:prstGeom prst="line">
              <a:avLst/>
            </a:prstGeom>
            <a:noFill/>
            <a:ln w="2857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2" name="Text Box 59"/>
            <p:cNvSpPr txBox="1">
              <a:spLocks noChangeArrowheads="1"/>
            </p:cNvSpPr>
            <p:nvPr/>
          </p:nvSpPr>
          <p:spPr bwMode="auto">
            <a:xfrm rot="17965458">
              <a:off x="1694459" y="5624331"/>
              <a:ext cx="838200" cy="228600"/>
            </a:xfrm>
            <a:prstGeom prst="rect">
              <a:avLst/>
            </a:prstGeom>
            <a:noFill/>
            <a:ln w="9525" algn="ctr">
              <a:noFill/>
              <a:miter lim="800000"/>
              <a:headEnd/>
              <a:tailEnd/>
            </a:ln>
          </p:spPr>
          <p:txBody>
            <a:bodyPr>
              <a:spAutoFit/>
            </a:bodyPr>
            <a:lstStyle/>
            <a:p>
              <a:pPr algn="r" eaLnBrk="1" hangingPunct="1">
                <a:spcBef>
                  <a:spcPct val="50000"/>
                </a:spcBef>
              </a:pPr>
              <a:r>
                <a:rPr lang="en-US" sz="900" dirty="0" smtClean="0"/>
                <a:t>EIS 1991</a:t>
              </a:r>
              <a:endParaRPr lang="en-US" sz="900" dirty="0"/>
            </a:p>
          </p:txBody>
        </p:sp>
        <p:sp>
          <p:nvSpPr>
            <p:cNvPr id="65" name="Line 29"/>
            <p:cNvSpPr>
              <a:spLocks noChangeShapeType="1"/>
            </p:cNvSpPr>
            <p:nvPr/>
          </p:nvSpPr>
          <p:spPr bwMode="auto">
            <a:xfrm>
              <a:off x="1581148" y="4293299"/>
              <a:ext cx="201168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82" name="Line 29"/>
            <p:cNvSpPr>
              <a:spLocks noChangeShapeType="1"/>
            </p:cNvSpPr>
            <p:nvPr/>
          </p:nvSpPr>
          <p:spPr bwMode="auto">
            <a:xfrm>
              <a:off x="3857623" y="4293299"/>
              <a:ext cx="201168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83" name="Line 29"/>
            <p:cNvSpPr>
              <a:spLocks noChangeShapeType="1"/>
            </p:cNvSpPr>
            <p:nvPr/>
          </p:nvSpPr>
          <p:spPr bwMode="auto">
            <a:xfrm>
              <a:off x="3867149" y="3893249"/>
              <a:ext cx="1743801"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84" name="Line 29"/>
            <p:cNvSpPr>
              <a:spLocks noChangeShapeType="1"/>
            </p:cNvSpPr>
            <p:nvPr/>
          </p:nvSpPr>
          <p:spPr bwMode="auto">
            <a:xfrm>
              <a:off x="1628773" y="5007674"/>
              <a:ext cx="201168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85" name="Line 29"/>
            <p:cNvSpPr>
              <a:spLocks noChangeShapeType="1"/>
            </p:cNvSpPr>
            <p:nvPr/>
          </p:nvSpPr>
          <p:spPr bwMode="auto">
            <a:xfrm>
              <a:off x="1628773" y="5407724"/>
              <a:ext cx="1746504"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87" name="Line 29"/>
            <p:cNvSpPr>
              <a:spLocks noChangeShapeType="1"/>
            </p:cNvSpPr>
            <p:nvPr/>
          </p:nvSpPr>
          <p:spPr bwMode="auto">
            <a:xfrm>
              <a:off x="3990973" y="5007674"/>
              <a:ext cx="329184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4" name="Line 29"/>
            <p:cNvSpPr>
              <a:spLocks noChangeShapeType="1"/>
            </p:cNvSpPr>
            <p:nvPr/>
          </p:nvSpPr>
          <p:spPr bwMode="auto">
            <a:xfrm>
              <a:off x="4010023" y="5407724"/>
              <a:ext cx="329184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6" name="Line 29"/>
            <p:cNvSpPr>
              <a:spLocks noChangeShapeType="1"/>
            </p:cNvSpPr>
            <p:nvPr/>
          </p:nvSpPr>
          <p:spPr bwMode="auto">
            <a:xfrm flipV="1">
              <a:off x="1600201" y="5407724"/>
              <a:ext cx="342900" cy="63817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7" name="Line 29"/>
            <p:cNvSpPr>
              <a:spLocks noChangeShapeType="1"/>
            </p:cNvSpPr>
            <p:nvPr/>
          </p:nvSpPr>
          <p:spPr bwMode="auto">
            <a:xfrm flipV="1">
              <a:off x="2085976" y="5422012"/>
              <a:ext cx="342900" cy="63817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8" name="Line 29"/>
            <p:cNvSpPr>
              <a:spLocks noChangeShapeType="1"/>
            </p:cNvSpPr>
            <p:nvPr/>
          </p:nvSpPr>
          <p:spPr bwMode="auto">
            <a:xfrm flipV="1">
              <a:off x="2571751" y="5436299"/>
              <a:ext cx="342900" cy="63817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99" name="Line 29"/>
            <p:cNvSpPr>
              <a:spLocks noChangeShapeType="1"/>
            </p:cNvSpPr>
            <p:nvPr/>
          </p:nvSpPr>
          <p:spPr bwMode="auto">
            <a:xfrm>
              <a:off x="4057648" y="5807774"/>
              <a:ext cx="3291840" cy="3765"/>
            </a:xfrm>
            <a:prstGeom prst="line">
              <a:avLst/>
            </a:prstGeom>
            <a:noFill/>
            <a:ln w="9525">
              <a:solidFill>
                <a:schemeClr val="tx1"/>
              </a:solidFill>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53" name="Rounded Rectangle 52"/>
            <p:cNvSpPr/>
            <p:nvPr/>
          </p:nvSpPr>
          <p:spPr bwMode="auto">
            <a:xfrm>
              <a:off x="4038600" y="4376495"/>
              <a:ext cx="1920240" cy="228600"/>
            </a:xfrm>
            <a:prstGeom prst="roundRect">
              <a:avLst/>
            </a:prstGeom>
            <a:noFill/>
            <a:ln w="19050" algn="ctr">
              <a:solidFill>
                <a:srgbClr val="669900"/>
              </a:solidFill>
              <a:round/>
              <a:headEnd/>
              <a:tailEnd/>
            </a:ln>
            <a:effectLst/>
          </p:spPr>
          <p:txBody>
            <a:bodyPr wrap="square" anchor="ctr">
              <a:spAutoFit/>
            </a:bodyPr>
            <a:lstStyle/>
            <a:p>
              <a:pPr marR="0" indent="0" eaLnBrk="0" fontAlgn="base" hangingPunct="0">
                <a:lnSpc>
                  <a:spcPct val="100000"/>
                </a:lnSpc>
                <a:spcBef>
                  <a:spcPct val="0"/>
                </a:spcBef>
                <a:spcAft>
                  <a:spcPct val="0"/>
                </a:spcAft>
                <a:buClrTx/>
                <a:buSzTx/>
                <a:buFontTx/>
                <a:buNone/>
                <a:tabLst/>
              </a:pPr>
              <a:endParaRPr lang="en-US" dirty="0" smtClean="0">
                <a:solidFill>
                  <a:srgbClr val="000000"/>
                </a:solidFill>
              </a:endParaRPr>
            </a:p>
          </p:txBody>
        </p:sp>
        <p:sp>
          <p:nvSpPr>
            <p:cNvPr id="59" name="Line 8"/>
            <p:cNvSpPr>
              <a:spLocks noChangeShapeType="1"/>
            </p:cNvSpPr>
            <p:nvPr/>
          </p:nvSpPr>
          <p:spPr bwMode="auto">
            <a:xfrm>
              <a:off x="520075" y="3520532"/>
              <a:ext cx="711926" cy="1119809"/>
            </a:xfrm>
            <a:prstGeom prst="line">
              <a:avLst/>
            </a:prstGeom>
            <a:noFill/>
            <a:ln w="28575">
              <a:solidFill>
                <a:schemeClr val="tx1">
                  <a:lumMod val="50000"/>
                  <a:lumOff val="50000"/>
                </a:schemeClr>
              </a:solidFill>
              <a:prstDash val="sysDot"/>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63" name="Line 9"/>
            <p:cNvSpPr>
              <a:spLocks noChangeShapeType="1"/>
            </p:cNvSpPr>
            <p:nvPr/>
          </p:nvSpPr>
          <p:spPr bwMode="auto">
            <a:xfrm flipH="1">
              <a:off x="549834" y="4631375"/>
              <a:ext cx="685200" cy="1328319"/>
            </a:xfrm>
            <a:prstGeom prst="line">
              <a:avLst/>
            </a:prstGeom>
            <a:noFill/>
            <a:ln w="28575">
              <a:solidFill>
                <a:schemeClr val="tx1">
                  <a:lumMod val="50000"/>
                  <a:lumOff val="50000"/>
                </a:schemeClr>
              </a:solidFill>
              <a:prstDash val="sysDot"/>
              <a:round/>
              <a:headEnd/>
              <a:tailEnd/>
            </a:ln>
            <a:effectLst/>
          </p:spPr>
          <p:txBody>
            <a:bodyPr/>
            <a:lstStyle/>
            <a:p>
              <a:pPr eaLnBrk="0" fontAlgn="base" hangingPunct="0">
                <a:spcBef>
                  <a:spcPct val="0"/>
                </a:spcBef>
                <a:spcAft>
                  <a:spcPct val="0"/>
                </a:spcAft>
              </a:pPr>
              <a:endParaRPr lang="en-US" dirty="0" smtClean="0">
                <a:solidFill>
                  <a:srgbClr val="000000"/>
                </a:solidFill>
              </a:endParaRPr>
            </a:p>
          </p:txBody>
        </p:sp>
        <p:sp>
          <p:nvSpPr>
            <p:cNvPr id="100" name="Rounded Rectangle 99"/>
            <p:cNvSpPr/>
            <p:nvPr/>
          </p:nvSpPr>
          <p:spPr bwMode="auto">
            <a:xfrm>
              <a:off x="4773877" y="4676658"/>
              <a:ext cx="1097280" cy="320040"/>
            </a:xfrm>
            <a:prstGeom prst="roundRect">
              <a:avLst/>
            </a:prstGeom>
            <a:noFill/>
            <a:ln w="19050" algn="ctr">
              <a:solidFill>
                <a:srgbClr val="669900"/>
              </a:solidFill>
              <a:round/>
              <a:headEnd/>
              <a:tailEnd/>
            </a:ln>
            <a:effectLst/>
          </p:spPr>
          <p:txBody>
            <a:bodyPr wrap="square" anchor="ctr">
              <a:spAutoFit/>
            </a:bodyPr>
            <a:lstStyle/>
            <a:p>
              <a:pPr marR="0" indent="0" eaLnBrk="0" fontAlgn="base" hangingPunct="0">
                <a:lnSpc>
                  <a:spcPct val="100000"/>
                </a:lnSpc>
                <a:spcBef>
                  <a:spcPct val="0"/>
                </a:spcBef>
                <a:spcAft>
                  <a:spcPct val="0"/>
                </a:spcAft>
                <a:buClrTx/>
                <a:buSzTx/>
                <a:buFontTx/>
                <a:buNone/>
                <a:tabLst/>
              </a:pPr>
              <a:endParaRPr lang="en-US" dirty="0" smtClean="0">
                <a:solidFill>
                  <a:srgbClr val="000000"/>
                </a:solidFill>
              </a:endParaRPr>
            </a:p>
          </p:txBody>
        </p:sp>
        <p:sp>
          <p:nvSpPr>
            <p:cNvPr id="81" name="Text Box 59"/>
            <p:cNvSpPr txBox="1">
              <a:spLocks noChangeArrowheads="1"/>
            </p:cNvSpPr>
            <p:nvPr/>
          </p:nvSpPr>
          <p:spPr bwMode="auto">
            <a:xfrm>
              <a:off x="71261" y="4381994"/>
              <a:ext cx="969994" cy="369332"/>
            </a:xfrm>
            <a:prstGeom prst="rect">
              <a:avLst/>
            </a:prstGeom>
            <a:noFill/>
            <a:ln w="9525" algn="ctr">
              <a:solidFill>
                <a:schemeClr val="accent1"/>
              </a:solidFill>
              <a:miter lim="800000"/>
              <a:headEnd/>
              <a:tailEnd/>
            </a:ln>
          </p:spPr>
          <p:txBody>
            <a:bodyPr wrap="square">
              <a:spAutoFit/>
            </a:bodyPr>
            <a:lstStyle/>
            <a:p>
              <a:pPr algn="ctr" eaLnBrk="1" hangingPunct="1">
                <a:spcBef>
                  <a:spcPct val="50000"/>
                </a:spcBef>
              </a:pPr>
              <a:r>
                <a:rPr lang="en-US" sz="900" dirty="0" smtClean="0"/>
                <a:t>Add categories as required</a:t>
              </a:r>
              <a:endParaRPr lang="en-US" sz="900" dirty="0"/>
            </a:p>
          </p:txBody>
        </p:sp>
        <p:grpSp>
          <p:nvGrpSpPr>
            <p:cNvPr id="77" name="Group 76"/>
            <p:cNvGrpSpPr/>
            <p:nvPr/>
          </p:nvGrpSpPr>
          <p:grpSpPr>
            <a:xfrm>
              <a:off x="7258757" y="3360709"/>
              <a:ext cx="1598438" cy="397090"/>
              <a:chOff x="6059382" y="3859459"/>
              <a:chExt cx="1598438" cy="397090"/>
            </a:xfrm>
          </p:grpSpPr>
          <p:sp>
            <p:nvSpPr>
              <p:cNvPr id="80" name="TextBox 79"/>
              <p:cNvSpPr txBox="1"/>
              <p:nvPr/>
            </p:nvSpPr>
            <p:spPr>
              <a:xfrm>
                <a:off x="6306168" y="3859459"/>
                <a:ext cx="1345240" cy="230832"/>
              </a:xfrm>
              <a:prstGeom prst="rect">
                <a:avLst/>
              </a:prstGeom>
              <a:noFill/>
            </p:spPr>
            <p:txBody>
              <a:bodyPr wrap="none" rtlCol="0">
                <a:spAutoFit/>
              </a:bodyPr>
              <a:lstStyle/>
              <a:p>
                <a:r>
                  <a:rPr lang="en-US" sz="900" b="1" dirty="0" smtClean="0"/>
                  <a:t>Cause (Out of scope)</a:t>
                </a:r>
                <a:endParaRPr lang="en-US" sz="900" b="1" dirty="0"/>
              </a:p>
            </p:txBody>
          </p:sp>
          <p:sp>
            <p:nvSpPr>
              <p:cNvPr id="86" name="TextBox 85"/>
              <p:cNvSpPr txBox="1"/>
              <p:nvPr/>
            </p:nvSpPr>
            <p:spPr>
              <a:xfrm>
                <a:off x="6306168" y="4025717"/>
                <a:ext cx="1351652" cy="230832"/>
              </a:xfrm>
              <a:prstGeom prst="rect">
                <a:avLst/>
              </a:prstGeom>
              <a:noFill/>
            </p:spPr>
            <p:txBody>
              <a:bodyPr wrap="none" rtlCol="0">
                <a:spAutoFit/>
              </a:bodyPr>
              <a:lstStyle/>
              <a:p>
                <a:r>
                  <a:rPr lang="en-US" sz="900" b="1" dirty="0" smtClean="0"/>
                  <a:t>Actionable (In scope)</a:t>
                </a:r>
                <a:endParaRPr lang="en-US" sz="900" b="1" dirty="0"/>
              </a:p>
            </p:txBody>
          </p:sp>
          <p:sp>
            <p:nvSpPr>
              <p:cNvPr id="88" name="Rectangle 87"/>
              <p:cNvSpPr/>
              <p:nvPr/>
            </p:nvSpPr>
            <p:spPr>
              <a:xfrm>
                <a:off x="6059382" y="3936643"/>
                <a:ext cx="274320" cy="914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6069282" y="4100918"/>
                <a:ext cx="274320" cy="91440"/>
              </a:xfrm>
              <a:prstGeom prst="rect">
                <a:avLst/>
              </a:prstGeom>
              <a:noFill/>
              <a:ln w="190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pPr algn="l"/>
            <a:r>
              <a:rPr lang="en-US" dirty="0" smtClean="0"/>
              <a:t>	Facilitation Techniques:  5 Why’s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49" name="Rectangle 48"/>
          <p:cNvSpPr/>
          <p:nvPr/>
        </p:nvSpPr>
        <p:spPr>
          <a:xfrm>
            <a:off x="228600" y="1139904"/>
            <a:ext cx="3483591" cy="1308050"/>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Ask “Why” until root    cause of the problem         is determined</a:t>
            </a:r>
          </a:p>
        </p:txBody>
      </p:sp>
      <p:pic>
        <p:nvPicPr>
          <p:cNvPr id="409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9145" y="1116284"/>
            <a:ext cx="7344262" cy="5090680"/>
          </a:xfrm>
          <a:prstGeom prst="rect">
            <a:avLst/>
          </a:prstGeom>
          <a:noFill/>
          <a:ln w="9525">
            <a:noFill/>
            <a:miter lim="800000"/>
            <a:headEnd/>
            <a:tailEnd/>
          </a:ln>
        </p:spPr>
      </p:pic>
      <p:sp>
        <p:nvSpPr>
          <p:cNvPr id="7" name="Rectangle 6"/>
          <p:cNvSpPr/>
          <p:nvPr/>
        </p:nvSpPr>
        <p:spPr>
          <a:xfrm>
            <a:off x="237744" y="6309360"/>
            <a:ext cx="3722494" cy="200055"/>
          </a:xfrm>
          <a:prstGeom prst="rect">
            <a:avLst/>
          </a:prstGeom>
        </p:spPr>
        <p:txBody>
          <a:bodyPr wrap="none">
            <a:spAutoFit/>
          </a:bodyPr>
          <a:lstStyle/>
          <a:p>
            <a:r>
              <a:rPr lang="en-US" sz="700" dirty="0" smtClean="0"/>
              <a:t>5 Whys. (n.d.). Retrieved December 10, 2015, from </a:t>
            </a:r>
            <a:r>
              <a:rPr lang="en-US" sz="700" dirty="0" smtClean="0">
                <a:hlinkClick r:id="rId4"/>
              </a:rPr>
              <a:t>http://leanplus.web.boeing.com/FLL/</a:t>
            </a:r>
            <a:r>
              <a:rPr lang="en-US" sz="700" dirty="0" smtClean="0"/>
              <a:t> </a:t>
            </a:r>
            <a:endParaRPr lang="en-US" sz="7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4409369" y="3873715"/>
            <a:ext cx="1052326" cy="1007546"/>
          </a:xfrm>
          <a:prstGeom prst="rect">
            <a:avLst/>
          </a:prstGeom>
          <a:noFill/>
          <a:ln w="9525">
            <a:noFill/>
            <a:miter lim="800000"/>
            <a:headEnd/>
            <a:tailEnd/>
          </a:ln>
        </p:spPr>
      </p:pic>
      <p:pic>
        <p:nvPicPr>
          <p:cNvPr id="3088" name="Picture 1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63270" y="3369130"/>
            <a:ext cx="1152525" cy="106680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6458074" y="2414526"/>
            <a:ext cx="1247775" cy="1009650"/>
          </a:xfrm>
          <a:prstGeom prst="rect">
            <a:avLst/>
          </a:prstGeom>
          <a:noFill/>
          <a:ln w="9525">
            <a:noFill/>
            <a:miter lim="800000"/>
            <a:headEnd/>
            <a:tailEnd/>
          </a:ln>
        </p:spPr>
      </p:pic>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49" name="Rectangle 48"/>
          <p:cNvSpPr/>
          <p:nvPr/>
        </p:nvSpPr>
        <p:spPr>
          <a:xfrm>
            <a:off x="228600" y="1092404"/>
            <a:ext cx="8915400" cy="754053"/>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endParaRPr lang="en-US" dirty="0" smtClean="0">
              <a:solidFill>
                <a:srgbClr val="000000"/>
              </a:solidFill>
            </a:endParaRP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Identify root cause(s)</a:t>
            </a:r>
          </a:p>
        </p:txBody>
      </p:sp>
      <p:sp>
        <p:nvSpPr>
          <p:cNvPr id="39" name="TextBox 38"/>
          <p:cNvSpPr txBox="1"/>
          <p:nvPr/>
        </p:nvSpPr>
        <p:spPr>
          <a:xfrm>
            <a:off x="3214048" y="2032948"/>
            <a:ext cx="2272352" cy="369332"/>
          </a:xfrm>
          <a:prstGeom prst="rect">
            <a:avLst/>
          </a:prstGeom>
          <a:noFill/>
        </p:spPr>
        <p:txBody>
          <a:bodyPr wrap="square" rtlCol="0">
            <a:spAutoFit/>
          </a:bodyPr>
          <a:lstStyle/>
          <a:p>
            <a:r>
              <a:rPr lang="en-US" b="1" dirty="0" smtClean="0"/>
              <a:t>Possible Causes</a:t>
            </a:r>
          </a:p>
        </p:txBody>
      </p:sp>
      <p:sp>
        <p:nvSpPr>
          <p:cNvPr id="40" name="Rectangle 39"/>
          <p:cNvSpPr/>
          <p:nvPr/>
        </p:nvSpPr>
        <p:spPr bwMode="auto">
          <a:xfrm>
            <a:off x="617517" y="2006930"/>
            <a:ext cx="8122722" cy="4231695"/>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a:off x="629400" y="2376217"/>
            <a:ext cx="8092440" cy="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3075"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510895" y="4409641"/>
            <a:ext cx="1104900" cy="1057275"/>
          </a:xfrm>
          <a:prstGeom prst="rect">
            <a:avLst/>
          </a:prstGeom>
          <a:noFill/>
          <a:ln w="9525">
            <a:noFill/>
            <a:miter lim="800000"/>
            <a:headEnd/>
            <a:tailEnd/>
          </a:ln>
        </p:spPr>
      </p:pic>
      <p:pic>
        <p:nvPicPr>
          <p:cNvPr id="3077" name="Picture 5"/>
          <p:cNvPicPr>
            <a:picLocks noChangeAspect="1" noChangeArrowheads="1"/>
          </p:cNvPicPr>
          <p:nvPr/>
        </p:nvPicPr>
        <p:blipFill>
          <a:blip r:embed="rId7" cstate="print"/>
          <a:srcRect/>
          <a:stretch>
            <a:fillRect/>
          </a:stretch>
        </p:blipFill>
        <p:spPr bwMode="auto">
          <a:xfrm>
            <a:off x="7701024" y="2426401"/>
            <a:ext cx="1114425" cy="1047750"/>
          </a:xfrm>
          <a:prstGeom prst="rect">
            <a:avLst/>
          </a:prstGeom>
          <a:noFill/>
          <a:ln w="9525">
            <a:noFill/>
            <a:miter lim="800000"/>
            <a:headEnd/>
            <a:tailEnd/>
          </a:ln>
        </p:spPr>
      </p:pic>
      <p:pic>
        <p:nvPicPr>
          <p:cNvPr id="3078" name="Picture 6"/>
          <p:cNvPicPr>
            <a:picLocks noChangeAspect="1" noChangeArrowheads="1"/>
          </p:cNvPicPr>
          <p:nvPr/>
        </p:nvPicPr>
        <p:blipFill>
          <a:blip r:embed="rId8" cstate="print"/>
          <a:srcRect/>
          <a:stretch>
            <a:fillRect/>
          </a:stretch>
        </p:blipFill>
        <p:spPr bwMode="auto">
          <a:xfrm>
            <a:off x="7617899" y="5412243"/>
            <a:ext cx="1200150" cy="981075"/>
          </a:xfrm>
          <a:prstGeom prst="rect">
            <a:avLst/>
          </a:prstGeom>
          <a:noFill/>
          <a:ln w="9525">
            <a:noFill/>
            <a:miter lim="800000"/>
            <a:headEnd/>
            <a:tailEnd/>
          </a:ln>
        </p:spPr>
      </p:pic>
      <p:pic>
        <p:nvPicPr>
          <p:cNvPr id="3079" name="Picture 7"/>
          <p:cNvPicPr>
            <a:picLocks noChangeAspect="1" noChangeArrowheads="1"/>
          </p:cNvPicPr>
          <p:nvPr/>
        </p:nvPicPr>
        <p:blipFill>
          <a:blip r:embed="rId9" cstate="print"/>
          <a:srcRect/>
          <a:stretch>
            <a:fillRect/>
          </a:stretch>
        </p:blipFill>
        <p:spPr bwMode="auto">
          <a:xfrm>
            <a:off x="6607936" y="3404755"/>
            <a:ext cx="1066800" cy="990600"/>
          </a:xfrm>
          <a:prstGeom prst="rect">
            <a:avLst/>
          </a:prstGeom>
          <a:noFill/>
          <a:ln w="9525">
            <a:noFill/>
            <a:miter lim="800000"/>
            <a:headEnd/>
            <a:tailEnd/>
          </a:ln>
        </p:spPr>
      </p:pic>
      <p:pic>
        <p:nvPicPr>
          <p:cNvPr id="3080" name="Picture 8"/>
          <p:cNvPicPr>
            <a:picLocks noChangeAspect="1" noChangeArrowheads="1"/>
          </p:cNvPicPr>
          <p:nvPr/>
        </p:nvPicPr>
        <p:blipFill>
          <a:blip r:embed="rId10" cstate="print"/>
          <a:srcRect/>
          <a:stretch>
            <a:fillRect/>
          </a:stretch>
        </p:blipFill>
        <p:spPr bwMode="auto">
          <a:xfrm>
            <a:off x="6617461" y="4374016"/>
            <a:ext cx="1047750" cy="1019175"/>
          </a:xfrm>
          <a:prstGeom prst="rect">
            <a:avLst/>
          </a:prstGeom>
          <a:noFill/>
          <a:ln w="9525">
            <a:noFill/>
            <a:miter lim="800000"/>
            <a:headEnd/>
            <a:tailEnd/>
          </a:ln>
        </p:spPr>
      </p:pic>
      <p:pic>
        <p:nvPicPr>
          <p:cNvPr id="3081" name="Picture 9"/>
          <p:cNvPicPr>
            <a:picLocks noChangeAspect="1" noChangeArrowheads="1"/>
          </p:cNvPicPr>
          <p:nvPr/>
        </p:nvPicPr>
        <p:blipFill>
          <a:blip r:embed="rId11" cstate="print"/>
          <a:srcRect/>
          <a:stretch>
            <a:fillRect/>
          </a:stretch>
        </p:blipFill>
        <p:spPr bwMode="auto">
          <a:xfrm>
            <a:off x="7701024" y="3404755"/>
            <a:ext cx="1104900" cy="1057275"/>
          </a:xfrm>
          <a:prstGeom prst="rect">
            <a:avLst/>
          </a:prstGeom>
          <a:noFill/>
          <a:ln w="9525">
            <a:noFill/>
            <a:miter lim="800000"/>
            <a:headEnd/>
            <a:tailEnd/>
          </a:ln>
        </p:spPr>
      </p:pic>
      <p:pic>
        <p:nvPicPr>
          <p:cNvPr id="3082" name="Picture 10"/>
          <p:cNvPicPr>
            <a:picLocks noChangeAspect="1" noChangeArrowheads="1"/>
          </p:cNvPicPr>
          <p:nvPr/>
        </p:nvPicPr>
        <p:blipFill>
          <a:blip r:embed="rId12" cstate="print"/>
          <a:srcRect/>
          <a:stretch>
            <a:fillRect/>
          </a:stretch>
        </p:blipFill>
        <p:spPr bwMode="auto">
          <a:xfrm>
            <a:off x="5396594" y="2450150"/>
            <a:ext cx="1271927" cy="993693"/>
          </a:xfrm>
          <a:prstGeom prst="rect">
            <a:avLst/>
          </a:prstGeom>
          <a:noFill/>
          <a:ln w="9525">
            <a:noFill/>
            <a:miter lim="800000"/>
            <a:headEnd/>
            <a:tailEnd/>
          </a:ln>
        </p:spPr>
      </p:pic>
      <p:pic>
        <p:nvPicPr>
          <p:cNvPr id="3083" name="Picture 11"/>
          <p:cNvPicPr>
            <a:picLocks noChangeAspect="1" noChangeArrowheads="1"/>
          </p:cNvPicPr>
          <p:nvPr/>
        </p:nvPicPr>
        <p:blipFill>
          <a:blip r:embed="rId13" cstate="print">
            <a:clrChange>
              <a:clrFrom>
                <a:srgbClr val="FFFFFF"/>
              </a:clrFrom>
              <a:clrTo>
                <a:srgbClr val="FFFFFF">
                  <a:alpha val="0"/>
                </a:srgbClr>
              </a:clrTo>
            </a:clrChange>
          </a:blip>
          <a:srcRect l="14363" b="4071"/>
          <a:stretch>
            <a:fillRect/>
          </a:stretch>
        </p:blipFill>
        <p:spPr bwMode="auto">
          <a:xfrm>
            <a:off x="4467225" y="2450151"/>
            <a:ext cx="1035933" cy="950274"/>
          </a:xfrm>
          <a:prstGeom prst="rect">
            <a:avLst/>
          </a:prstGeom>
          <a:noFill/>
          <a:ln w="9525">
            <a:noFill/>
            <a:miter lim="800000"/>
            <a:headEnd/>
            <a:tailEnd/>
          </a:ln>
        </p:spPr>
      </p:pic>
      <p:pic>
        <p:nvPicPr>
          <p:cNvPr id="3084" name="Picture 12"/>
          <p:cNvPicPr>
            <a:picLocks noChangeAspect="1" noChangeArrowheads="1"/>
          </p:cNvPicPr>
          <p:nvPr/>
        </p:nvPicPr>
        <p:blipFill>
          <a:blip r:embed="rId14" cstate="print"/>
          <a:srcRect/>
          <a:stretch>
            <a:fillRect/>
          </a:stretch>
        </p:blipFill>
        <p:spPr bwMode="auto">
          <a:xfrm>
            <a:off x="7677274" y="4362141"/>
            <a:ext cx="1123950" cy="1038225"/>
          </a:xfrm>
          <a:prstGeom prst="rect">
            <a:avLst/>
          </a:prstGeom>
          <a:noFill/>
          <a:ln w="9525">
            <a:noFill/>
            <a:miter lim="800000"/>
            <a:headEnd/>
            <a:tailEnd/>
          </a:ln>
        </p:spPr>
      </p:pic>
      <p:pic>
        <p:nvPicPr>
          <p:cNvPr id="3087" name="Picture 15"/>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465186" y="5435993"/>
            <a:ext cx="1257300" cy="1019175"/>
          </a:xfrm>
          <a:prstGeom prst="rect">
            <a:avLst/>
          </a:prstGeom>
          <a:noFill/>
          <a:ln w="9525">
            <a:noFill/>
            <a:miter lim="800000"/>
            <a:headEnd/>
            <a:tailEnd/>
          </a:ln>
        </p:spPr>
      </p:pic>
      <p:cxnSp>
        <p:nvCxnSpPr>
          <p:cNvPr id="73" name="Straight Connector 72"/>
          <p:cNvCxnSpPr/>
          <p:nvPr/>
        </p:nvCxnSpPr>
        <p:spPr bwMode="auto">
          <a:xfrm flipV="1">
            <a:off x="3420094" y="2113808"/>
            <a:ext cx="665018" cy="225631"/>
          </a:xfrm>
          <a:prstGeom prst="line">
            <a:avLst/>
          </a:prstGeom>
          <a:solidFill>
            <a:schemeClr val="accent1"/>
          </a:solidFill>
          <a:ln w="76200" cap="rnd" cmpd="sng" algn="ctr">
            <a:solidFill>
              <a:schemeClr val="accent2"/>
            </a:solidFill>
            <a:prstDash val="solid"/>
            <a:round/>
            <a:headEnd type="none" w="sm" len="sm"/>
            <a:tailEnd type="none" w="sm" len="sm"/>
          </a:ln>
          <a:effectLst/>
        </p:spPr>
      </p:cxnSp>
      <p:sp>
        <p:nvSpPr>
          <p:cNvPr id="27" name="TextBox 26"/>
          <p:cNvSpPr txBox="1"/>
          <p:nvPr/>
        </p:nvSpPr>
        <p:spPr>
          <a:xfrm>
            <a:off x="1978737" y="2690998"/>
            <a:ext cx="1727738" cy="584775"/>
          </a:xfrm>
          <a:prstGeom prst="rect">
            <a:avLst/>
          </a:prstGeom>
          <a:noFill/>
          <a:ln w="19050">
            <a:solidFill>
              <a:srgbClr val="FF0000"/>
            </a:solidFill>
          </a:ln>
        </p:spPr>
        <p:txBody>
          <a:bodyPr wrap="square" rtlCol="0">
            <a:spAutoFit/>
          </a:bodyPr>
          <a:lstStyle/>
          <a:p>
            <a:pPr algn="ctr"/>
            <a:r>
              <a:rPr lang="en-US" sz="1600" b="1" i="1" dirty="0" smtClean="0"/>
              <a:t>Actionable; </a:t>
            </a:r>
          </a:p>
          <a:p>
            <a:pPr algn="ctr"/>
            <a:r>
              <a:rPr lang="en-US" sz="1600" b="1" i="1" dirty="0" smtClean="0"/>
              <a:t>Out of scope</a:t>
            </a:r>
          </a:p>
        </p:txBody>
      </p:sp>
      <p:pic>
        <p:nvPicPr>
          <p:cNvPr id="3086" name="Picture 14"/>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491845" y="5435993"/>
            <a:ext cx="1123950" cy="990600"/>
          </a:xfrm>
          <a:prstGeom prst="rect">
            <a:avLst/>
          </a:prstGeom>
          <a:noFill/>
          <a:ln w="9525">
            <a:noFill/>
            <a:miter lim="800000"/>
            <a:headEnd/>
            <a:tailEnd/>
          </a:ln>
        </p:spPr>
      </p:pic>
      <p:pic>
        <p:nvPicPr>
          <p:cNvPr id="50" name="Picture 2"/>
          <p:cNvPicPr>
            <a:picLocks noChangeAspect="1" noChangeArrowheads="1"/>
          </p:cNvPicPr>
          <p:nvPr/>
        </p:nvPicPr>
        <p:blipFill>
          <a:blip r:embed="rId17" cstate="print"/>
          <a:srcRect/>
          <a:stretch>
            <a:fillRect/>
          </a:stretch>
        </p:blipFill>
        <p:spPr bwMode="auto">
          <a:xfrm>
            <a:off x="751806" y="2433073"/>
            <a:ext cx="1069444" cy="1129525"/>
          </a:xfrm>
          <a:prstGeom prst="rect">
            <a:avLst/>
          </a:prstGeom>
          <a:noFill/>
          <a:ln w="9525">
            <a:noFill/>
            <a:miter lim="800000"/>
            <a:headEnd/>
            <a:tailEnd/>
          </a:ln>
        </p:spPr>
      </p:pic>
      <p:sp>
        <p:nvSpPr>
          <p:cNvPr id="42" name="Rounded Rectangle 41"/>
          <p:cNvSpPr/>
          <p:nvPr/>
        </p:nvSpPr>
        <p:spPr bwMode="auto">
          <a:xfrm>
            <a:off x="729975" y="2447924"/>
            <a:ext cx="1114425" cy="1076325"/>
          </a:xfrm>
          <a:prstGeom prst="roundRect">
            <a:avLst/>
          </a:prstGeom>
          <a:noFill/>
          <a:ln w="1905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TextBox 27"/>
          <p:cNvSpPr txBox="1"/>
          <p:nvPr/>
        </p:nvSpPr>
        <p:spPr>
          <a:xfrm rot="20970650">
            <a:off x="3167835" y="1703194"/>
            <a:ext cx="833883" cy="307777"/>
          </a:xfrm>
          <a:prstGeom prst="rect">
            <a:avLst/>
          </a:prstGeom>
          <a:solidFill>
            <a:schemeClr val="bg1"/>
          </a:solidFill>
          <a:ln>
            <a:solidFill>
              <a:schemeClr val="tx1"/>
            </a:solidFill>
          </a:ln>
        </p:spPr>
        <p:txBody>
          <a:bodyPr wrap="none" lIns="91440" tIns="0" rIns="91440" bIns="0" rtlCol="0">
            <a:spAutoFit/>
          </a:bodyPr>
          <a:lstStyle/>
          <a:p>
            <a:r>
              <a:rPr lang="en-US" sz="2000" b="1" dirty="0" smtClean="0"/>
              <a:t>Root</a:t>
            </a:r>
            <a:r>
              <a:rPr lang="en-US" b="1" dirty="0" smtClean="0">
                <a:effectLst>
                  <a:outerShdw blurRad="38100" dist="38100" dir="2700000" algn="tl">
                    <a:srgbClr val="000000">
                      <a:alpha val="43137"/>
                    </a:srgbClr>
                  </a:outerShdw>
                </a:effectLst>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2000"/>
                                  </p:stCondLst>
                                  <p:iterate type="lt">
                                    <p:tmAbs val="0"/>
                                  </p:iterate>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27" grpId="0" animBg="1"/>
      <p:bldP spid="42" grpId="0"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4409369" y="3873715"/>
            <a:ext cx="1052326" cy="1007546"/>
          </a:xfrm>
          <a:prstGeom prst="rect">
            <a:avLst/>
          </a:prstGeom>
          <a:noFill/>
          <a:ln w="9525">
            <a:noFill/>
            <a:miter lim="800000"/>
            <a:headEnd/>
            <a:tailEnd/>
          </a:ln>
        </p:spPr>
      </p:pic>
      <p:pic>
        <p:nvPicPr>
          <p:cNvPr id="51" name="Picture 3"/>
          <p:cNvPicPr>
            <a:picLocks noChangeAspect="1" noChangeArrowheads="1"/>
          </p:cNvPicPr>
          <p:nvPr/>
        </p:nvPicPr>
        <p:blipFill>
          <a:blip r:embed="rId4" cstate="print"/>
          <a:srcRect/>
          <a:stretch>
            <a:fillRect/>
          </a:stretch>
        </p:blipFill>
        <p:spPr bwMode="auto">
          <a:xfrm>
            <a:off x="760020" y="3873715"/>
            <a:ext cx="1068822" cy="1105678"/>
          </a:xfrm>
          <a:prstGeom prst="rect">
            <a:avLst/>
          </a:prstGeom>
          <a:noFill/>
          <a:ln w="9525">
            <a:noFill/>
            <a:miter lim="800000"/>
            <a:headEnd/>
            <a:tailEnd/>
          </a:ln>
        </p:spPr>
      </p:pic>
      <p:pic>
        <p:nvPicPr>
          <p:cNvPr id="53" name="Picture 5"/>
          <p:cNvPicPr>
            <a:picLocks noChangeAspect="1" noChangeArrowheads="1"/>
          </p:cNvPicPr>
          <p:nvPr/>
        </p:nvPicPr>
        <p:blipFill>
          <a:blip r:embed="rId5" cstate="print"/>
          <a:srcRect/>
          <a:stretch>
            <a:fillRect/>
          </a:stretch>
        </p:blipFill>
        <p:spPr bwMode="auto">
          <a:xfrm>
            <a:off x="3202924" y="3897465"/>
            <a:ext cx="1076311" cy="1125797"/>
          </a:xfrm>
          <a:prstGeom prst="rect">
            <a:avLst/>
          </a:prstGeom>
          <a:noFill/>
          <a:ln w="9525">
            <a:noFill/>
            <a:miter lim="800000"/>
            <a:headEnd/>
            <a:tailEnd/>
          </a:ln>
        </p:spPr>
      </p:pic>
      <p:pic>
        <p:nvPicPr>
          <p:cNvPr id="52" name="Picture 4"/>
          <p:cNvPicPr>
            <a:picLocks noChangeAspect="1" noChangeArrowheads="1"/>
          </p:cNvPicPr>
          <p:nvPr/>
        </p:nvPicPr>
        <p:blipFill>
          <a:blip r:embed="rId6" cstate="print"/>
          <a:srcRect/>
          <a:stretch>
            <a:fillRect/>
          </a:stretch>
        </p:blipFill>
        <p:spPr bwMode="auto">
          <a:xfrm>
            <a:off x="1967604" y="3861840"/>
            <a:ext cx="1136915" cy="1149547"/>
          </a:xfrm>
          <a:prstGeom prst="rect">
            <a:avLst/>
          </a:prstGeom>
          <a:noFill/>
          <a:ln w="9525">
            <a:noFill/>
            <a:miter lim="800000"/>
            <a:headEnd/>
            <a:tailEnd/>
          </a:ln>
        </p:spPr>
      </p:pic>
      <p:pic>
        <p:nvPicPr>
          <p:cNvPr id="3088" name="Picture 1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463270" y="3369130"/>
            <a:ext cx="1152525" cy="1066800"/>
          </a:xfrm>
          <a:prstGeom prst="rect">
            <a:avLst/>
          </a:prstGeom>
          <a:noFill/>
          <a:ln w="9525">
            <a:noFill/>
            <a:miter lim="800000"/>
            <a:headEnd/>
            <a:tailEnd/>
          </a:ln>
        </p:spPr>
      </p:pic>
      <p:pic>
        <p:nvPicPr>
          <p:cNvPr id="3076" name="Picture 4"/>
          <p:cNvPicPr>
            <a:picLocks noChangeAspect="1" noChangeArrowheads="1"/>
          </p:cNvPicPr>
          <p:nvPr/>
        </p:nvPicPr>
        <p:blipFill>
          <a:blip r:embed="rId8" cstate="print"/>
          <a:srcRect/>
          <a:stretch>
            <a:fillRect/>
          </a:stretch>
        </p:blipFill>
        <p:spPr bwMode="auto">
          <a:xfrm>
            <a:off x="6458074" y="2414526"/>
            <a:ext cx="1247775" cy="1009650"/>
          </a:xfrm>
          <a:prstGeom prst="rect">
            <a:avLst/>
          </a:prstGeom>
          <a:noFill/>
          <a:ln w="9525">
            <a:noFill/>
            <a:miter lim="800000"/>
            <a:headEnd/>
            <a:tailEnd/>
          </a:ln>
        </p:spPr>
      </p:pic>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49" name="Rectangle 48"/>
          <p:cNvSpPr/>
          <p:nvPr/>
        </p:nvSpPr>
        <p:spPr>
          <a:xfrm>
            <a:off x="228600" y="1092404"/>
            <a:ext cx="8915400" cy="754053"/>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endParaRPr lang="en-US" dirty="0" smtClean="0">
              <a:solidFill>
                <a:srgbClr val="000000"/>
              </a:solidFill>
            </a:endParaRPr>
          </a:p>
          <a:p>
            <a:pPr marL="461963"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If root cause is out of scope, identify cause(s) that is/are in-scope and actionable</a:t>
            </a:r>
          </a:p>
        </p:txBody>
      </p:sp>
      <p:sp>
        <p:nvSpPr>
          <p:cNvPr id="39" name="TextBox 38"/>
          <p:cNvSpPr txBox="1"/>
          <p:nvPr/>
        </p:nvSpPr>
        <p:spPr>
          <a:xfrm>
            <a:off x="3214048" y="2032948"/>
            <a:ext cx="2272352" cy="369332"/>
          </a:xfrm>
          <a:prstGeom prst="rect">
            <a:avLst/>
          </a:prstGeom>
          <a:noFill/>
        </p:spPr>
        <p:txBody>
          <a:bodyPr wrap="square" rtlCol="0">
            <a:spAutoFit/>
          </a:bodyPr>
          <a:lstStyle/>
          <a:p>
            <a:r>
              <a:rPr lang="en-US" b="1" dirty="0" smtClean="0"/>
              <a:t>Possible Causes</a:t>
            </a:r>
          </a:p>
        </p:txBody>
      </p:sp>
      <p:sp>
        <p:nvSpPr>
          <p:cNvPr id="40" name="Rectangle 39"/>
          <p:cNvSpPr/>
          <p:nvPr/>
        </p:nvSpPr>
        <p:spPr bwMode="auto">
          <a:xfrm>
            <a:off x="617517" y="2006930"/>
            <a:ext cx="8122722" cy="4231695"/>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41" name="Straight Connector 40"/>
          <p:cNvCxnSpPr/>
          <p:nvPr/>
        </p:nvCxnSpPr>
        <p:spPr bwMode="auto">
          <a:xfrm>
            <a:off x="629400" y="2376217"/>
            <a:ext cx="8092440" cy="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3075"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510895" y="4409641"/>
            <a:ext cx="1104900" cy="1057275"/>
          </a:xfrm>
          <a:prstGeom prst="rect">
            <a:avLst/>
          </a:prstGeom>
          <a:noFill/>
          <a:ln w="9525">
            <a:noFill/>
            <a:miter lim="800000"/>
            <a:headEnd/>
            <a:tailEnd/>
          </a:ln>
        </p:spPr>
      </p:pic>
      <p:pic>
        <p:nvPicPr>
          <p:cNvPr id="3077" name="Picture 5"/>
          <p:cNvPicPr>
            <a:picLocks noChangeAspect="1" noChangeArrowheads="1"/>
          </p:cNvPicPr>
          <p:nvPr/>
        </p:nvPicPr>
        <p:blipFill>
          <a:blip r:embed="rId10" cstate="print"/>
          <a:srcRect/>
          <a:stretch>
            <a:fillRect/>
          </a:stretch>
        </p:blipFill>
        <p:spPr bwMode="auto">
          <a:xfrm>
            <a:off x="7701024" y="2426401"/>
            <a:ext cx="1114425" cy="1047750"/>
          </a:xfrm>
          <a:prstGeom prst="rect">
            <a:avLst/>
          </a:prstGeom>
          <a:noFill/>
          <a:ln w="9525">
            <a:noFill/>
            <a:miter lim="800000"/>
            <a:headEnd/>
            <a:tailEnd/>
          </a:ln>
        </p:spPr>
      </p:pic>
      <p:pic>
        <p:nvPicPr>
          <p:cNvPr id="3078" name="Picture 6"/>
          <p:cNvPicPr>
            <a:picLocks noChangeAspect="1" noChangeArrowheads="1"/>
          </p:cNvPicPr>
          <p:nvPr/>
        </p:nvPicPr>
        <p:blipFill>
          <a:blip r:embed="rId11" cstate="print"/>
          <a:srcRect/>
          <a:stretch>
            <a:fillRect/>
          </a:stretch>
        </p:blipFill>
        <p:spPr bwMode="auto">
          <a:xfrm>
            <a:off x="7617899" y="5412243"/>
            <a:ext cx="1200150" cy="981075"/>
          </a:xfrm>
          <a:prstGeom prst="rect">
            <a:avLst/>
          </a:prstGeom>
          <a:noFill/>
          <a:ln w="9525">
            <a:noFill/>
            <a:miter lim="800000"/>
            <a:headEnd/>
            <a:tailEnd/>
          </a:ln>
        </p:spPr>
      </p:pic>
      <p:pic>
        <p:nvPicPr>
          <p:cNvPr id="3079" name="Picture 7"/>
          <p:cNvPicPr>
            <a:picLocks noChangeAspect="1" noChangeArrowheads="1"/>
          </p:cNvPicPr>
          <p:nvPr/>
        </p:nvPicPr>
        <p:blipFill>
          <a:blip r:embed="rId12" cstate="print"/>
          <a:srcRect/>
          <a:stretch>
            <a:fillRect/>
          </a:stretch>
        </p:blipFill>
        <p:spPr bwMode="auto">
          <a:xfrm>
            <a:off x="6607936" y="3404755"/>
            <a:ext cx="1066800" cy="990600"/>
          </a:xfrm>
          <a:prstGeom prst="rect">
            <a:avLst/>
          </a:prstGeom>
          <a:noFill/>
          <a:ln w="9525">
            <a:noFill/>
            <a:miter lim="800000"/>
            <a:headEnd/>
            <a:tailEnd/>
          </a:ln>
        </p:spPr>
      </p:pic>
      <p:pic>
        <p:nvPicPr>
          <p:cNvPr id="3080" name="Picture 8"/>
          <p:cNvPicPr>
            <a:picLocks noChangeAspect="1" noChangeArrowheads="1"/>
          </p:cNvPicPr>
          <p:nvPr/>
        </p:nvPicPr>
        <p:blipFill>
          <a:blip r:embed="rId13" cstate="print"/>
          <a:srcRect/>
          <a:stretch>
            <a:fillRect/>
          </a:stretch>
        </p:blipFill>
        <p:spPr bwMode="auto">
          <a:xfrm>
            <a:off x="6617461" y="4374016"/>
            <a:ext cx="1047750" cy="1019175"/>
          </a:xfrm>
          <a:prstGeom prst="rect">
            <a:avLst/>
          </a:prstGeom>
          <a:noFill/>
          <a:ln w="9525">
            <a:noFill/>
            <a:miter lim="800000"/>
            <a:headEnd/>
            <a:tailEnd/>
          </a:ln>
        </p:spPr>
      </p:pic>
      <p:pic>
        <p:nvPicPr>
          <p:cNvPr id="3081" name="Picture 9"/>
          <p:cNvPicPr>
            <a:picLocks noChangeAspect="1" noChangeArrowheads="1"/>
          </p:cNvPicPr>
          <p:nvPr/>
        </p:nvPicPr>
        <p:blipFill>
          <a:blip r:embed="rId14" cstate="print"/>
          <a:srcRect/>
          <a:stretch>
            <a:fillRect/>
          </a:stretch>
        </p:blipFill>
        <p:spPr bwMode="auto">
          <a:xfrm>
            <a:off x="7701024" y="3404755"/>
            <a:ext cx="1104900" cy="1057275"/>
          </a:xfrm>
          <a:prstGeom prst="rect">
            <a:avLst/>
          </a:prstGeom>
          <a:noFill/>
          <a:ln w="9525">
            <a:noFill/>
            <a:miter lim="800000"/>
            <a:headEnd/>
            <a:tailEnd/>
          </a:ln>
        </p:spPr>
      </p:pic>
      <p:pic>
        <p:nvPicPr>
          <p:cNvPr id="3082" name="Picture 10"/>
          <p:cNvPicPr>
            <a:picLocks noChangeAspect="1" noChangeArrowheads="1"/>
          </p:cNvPicPr>
          <p:nvPr/>
        </p:nvPicPr>
        <p:blipFill>
          <a:blip r:embed="rId15" cstate="print"/>
          <a:srcRect/>
          <a:stretch>
            <a:fillRect/>
          </a:stretch>
        </p:blipFill>
        <p:spPr bwMode="auto">
          <a:xfrm>
            <a:off x="5396594" y="2450150"/>
            <a:ext cx="1271927" cy="993693"/>
          </a:xfrm>
          <a:prstGeom prst="rect">
            <a:avLst/>
          </a:prstGeom>
          <a:noFill/>
          <a:ln w="9525">
            <a:noFill/>
            <a:miter lim="800000"/>
            <a:headEnd/>
            <a:tailEnd/>
          </a:ln>
        </p:spPr>
      </p:pic>
      <p:pic>
        <p:nvPicPr>
          <p:cNvPr id="3083" name="Picture 11"/>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4293483" y="2450151"/>
            <a:ext cx="1209675" cy="990600"/>
          </a:xfrm>
          <a:prstGeom prst="rect">
            <a:avLst/>
          </a:prstGeom>
          <a:noFill/>
          <a:ln w="9525">
            <a:noFill/>
            <a:miter lim="800000"/>
            <a:headEnd/>
            <a:tailEnd/>
          </a:ln>
        </p:spPr>
      </p:pic>
      <p:pic>
        <p:nvPicPr>
          <p:cNvPr id="3084" name="Picture 12"/>
          <p:cNvPicPr>
            <a:picLocks noChangeAspect="1" noChangeArrowheads="1"/>
          </p:cNvPicPr>
          <p:nvPr/>
        </p:nvPicPr>
        <p:blipFill>
          <a:blip r:embed="rId17" cstate="print"/>
          <a:srcRect/>
          <a:stretch>
            <a:fillRect/>
          </a:stretch>
        </p:blipFill>
        <p:spPr bwMode="auto">
          <a:xfrm>
            <a:off x="7677274" y="4362141"/>
            <a:ext cx="1123950" cy="1038225"/>
          </a:xfrm>
          <a:prstGeom prst="rect">
            <a:avLst/>
          </a:prstGeom>
          <a:noFill/>
          <a:ln w="9525">
            <a:noFill/>
            <a:miter lim="800000"/>
            <a:headEnd/>
            <a:tailEnd/>
          </a:ln>
        </p:spPr>
      </p:pic>
      <p:pic>
        <p:nvPicPr>
          <p:cNvPr id="3087" name="Picture 15"/>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6465186" y="5435993"/>
            <a:ext cx="1257300" cy="1019175"/>
          </a:xfrm>
          <a:prstGeom prst="rect">
            <a:avLst/>
          </a:prstGeom>
          <a:noFill/>
          <a:ln w="9525">
            <a:noFill/>
            <a:miter lim="800000"/>
            <a:headEnd/>
            <a:tailEnd/>
          </a:ln>
        </p:spPr>
      </p:pic>
      <p:cxnSp>
        <p:nvCxnSpPr>
          <p:cNvPr id="73" name="Straight Connector 72"/>
          <p:cNvCxnSpPr/>
          <p:nvPr/>
        </p:nvCxnSpPr>
        <p:spPr bwMode="auto">
          <a:xfrm flipV="1">
            <a:off x="3420094" y="2113808"/>
            <a:ext cx="665018" cy="225631"/>
          </a:xfrm>
          <a:prstGeom prst="line">
            <a:avLst/>
          </a:prstGeom>
          <a:solidFill>
            <a:schemeClr val="accent1"/>
          </a:solidFill>
          <a:ln w="76200" cap="rnd" cmpd="sng" algn="ctr">
            <a:solidFill>
              <a:schemeClr val="accent2"/>
            </a:solidFill>
            <a:prstDash val="solid"/>
            <a:round/>
            <a:headEnd type="none" w="sm" len="sm"/>
            <a:tailEnd type="none" w="sm" len="sm"/>
          </a:ln>
          <a:effectLst/>
        </p:spPr>
      </p:cxnSp>
      <p:sp>
        <p:nvSpPr>
          <p:cNvPr id="27" name="TextBox 26"/>
          <p:cNvSpPr txBox="1"/>
          <p:nvPr/>
        </p:nvSpPr>
        <p:spPr>
          <a:xfrm>
            <a:off x="1978737" y="2690998"/>
            <a:ext cx="1727738" cy="584775"/>
          </a:xfrm>
          <a:prstGeom prst="rect">
            <a:avLst/>
          </a:prstGeom>
          <a:noFill/>
          <a:ln w="19050">
            <a:solidFill>
              <a:srgbClr val="FF0000"/>
            </a:solidFill>
          </a:ln>
        </p:spPr>
        <p:txBody>
          <a:bodyPr wrap="square" rtlCol="0">
            <a:spAutoFit/>
          </a:bodyPr>
          <a:lstStyle/>
          <a:p>
            <a:pPr algn="ctr"/>
            <a:r>
              <a:rPr lang="en-US" sz="1600" b="1" i="1" dirty="0" smtClean="0"/>
              <a:t>Actionable; </a:t>
            </a:r>
          </a:p>
          <a:p>
            <a:pPr algn="ctr"/>
            <a:r>
              <a:rPr lang="en-US" sz="1600" b="1" i="1" dirty="0" smtClean="0"/>
              <a:t>Out of scope</a:t>
            </a:r>
          </a:p>
        </p:txBody>
      </p:sp>
      <p:sp>
        <p:nvSpPr>
          <p:cNvPr id="31" name="TextBox 30"/>
          <p:cNvSpPr txBox="1"/>
          <p:nvPr/>
        </p:nvSpPr>
        <p:spPr>
          <a:xfrm>
            <a:off x="1888175" y="5153773"/>
            <a:ext cx="2196935" cy="338554"/>
          </a:xfrm>
          <a:prstGeom prst="rect">
            <a:avLst/>
          </a:prstGeom>
          <a:noFill/>
          <a:ln w="19050">
            <a:solidFill>
              <a:srgbClr val="008000"/>
            </a:solidFill>
          </a:ln>
        </p:spPr>
        <p:txBody>
          <a:bodyPr wrap="square" rtlCol="0">
            <a:spAutoFit/>
          </a:bodyPr>
          <a:lstStyle/>
          <a:p>
            <a:pPr algn="ctr"/>
            <a:r>
              <a:rPr lang="en-US" sz="1600" b="1" i="1" dirty="0" smtClean="0"/>
              <a:t>Actionable; In-scope</a:t>
            </a:r>
          </a:p>
        </p:txBody>
      </p:sp>
      <p:sp>
        <p:nvSpPr>
          <p:cNvPr id="43" name="Rounded Rectangle 42"/>
          <p:cNvSpPr/>
          <p:nvPr/>
        </p:nvSpPr>
        <p:spPr bwMode="auto">
          <a:xfrm>
            <a:off x="4399476" y="3873715"/>
            <a:ext cx="1085850" cy="1038225"/>
          </a:xfrm>
          <a:prstGeom prst="roundRect">
            <a:avLst/>
          </a:prstGeom>
          <a:noFill/>
          <a:ln w="19050" cap="flat" cmpd="sng" algn="ctr">
            <a:solidFill>
              <a:srgbClr val="008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4" name="Rounded Rectangle 43"/>
          <p:cNvSpPr/>
          <p:nvPr/>
        </p:nvSpPr>
        <p:spPr bwMode="auto">
          <a:xfrm>
            <a:off x="1951400" y="3873715"/>
            <a:ext cx="1085850" cy="1092530"/>
          </a:xfrm>
          <a:prstGeom prst="roundRect">
            <a:avLst/>
          </a:prstGeom>
          <a:noFill/>
          <a:ln w="19050" cap="flat" cmpd="sng" algn="ctr">
            <a:solidFill>
              <a:srgbClr val="008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5" name="Rounded Rectangle 44"/>
          <p:cNvSpPr/>
          <p:nvPr/>
        </p:nvSpPr>
        <p:spPr bwMode="auto">
          <a:xfrm>
            <a:off x="3173448" y="3873715"/>
            <a:ext cx="1085850" cy="1092530"/>
          </a:xfrm>
          <a:prstGeom prst="roundRect">
            <a:avLst/>
          </a:prstGeom>
          <a:noFill/>
          <a:ln w="19050" cap="flat" cmpd="sng" algn="ctr">
            <a:solidFill>
              <a:srgbClr val="008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6" name="Rounded Rectangle 45"/>
          <p:cNvSpPr/>
          <p:nvPr/>
        </p:nvSpPr>
        <p:spPr bwMode="auto">
          <a:xfrm>
            <a:off x="741575" y="3873715"/>
            <a:ext cx="1085850" cy="1092530"/>
          </a:xfrm>
          <a:prstGeom prst="roundRect">
            <a:avLst/>
          </a:prstGeom>
          <a:noFill/>
          <a:ln w="19050" cap="flat" cmpd="sng" algn="ctr">
            <a:solidFill>
              <a:srgbClr val="008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3086" name="Picture 14"/>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5491845" y="5435993"/>
            <a:ext cx="1123950" cy="990600"/>
          </a:xfrm>
          <a:prstGeom prst="rect">
            <a:avLst/>
          </a:prstGeom>
          <a:noFill/>
          <a:ln w="9525">
            <a:noFill/>
            <a:miter lim="800000"/>
            <a:headEnd/>
            <a:tailEnd/>
          </a:ln>
        </p:spPr>
      </p:pic>
      <p:pic>
        <p:nvPicPr>
          <p:cNvPr id="50" name="Picture 2"/>
          <p:cNvPicPr>
            <a:picLocks noChangeAspect="1" noChangeArrowheads="1"/>
          </p:cNvPicPr>
          <p:nvPr/>
        </p:nvPicPr>
        <p:blipFill>
          <a:blip r:embed="rId20" cstate="print"/>
          <a:srcRect/>
          <a:stretch>
            <a:fillRect/>
          </a:stretch>
        </p:blipFill>
        <p:spPr bwMode="auto">
          <a:xfrm>
            <a:off x="751806" y="2433073"/>
            <a:ext cx="1069444" cy="1129525"/>
          </a:xfrm>
          <a:prstGeom prst="rect">
            <a:avLst/>
          </a:prstGeom>
          <a:noFill/>
          <a:ln w="9525">
            <a:noFill/>
            <a:miter lim="800000"/>
            <a:headEnd/>
            <a:tailEnd/>
          </a:ln>
        </p:spPr>
      </p:pic>
      <p:sp>
        <p:nvSpPr>
          <p:cNvPr id="42" name="Rounded Rectangle 41"/>
          <p:cNvSpPr/>
          <p:nvPr/>
        </p:nvSpPr>
        <p:spPr bwMode="auto">
          <a:xfrm>
            <a:off x="729975" y="2447924"/>
            <a:ext cx="1114425" cy="1076325"/>
          </a:xfrm>
          <a:prstGeom prst="roundRect">
            <a:avLst/>
          </a:prstGeom>
          <a:noFill/>
          <a:ln w="1905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8" name="TextBox 37"/>
          <p:cNvSpPr txBox="1"/>
          <p:nvPr/>
        </p:nvSpPr>
        <p:spPr>
          <a:xfrm rot="20970650">
            <a:off x="1785694" y="1964452"/>
            <a:ext cx="1560042" cy="307777"/>
          </a:xfrm>
          <a:prstGeom prst="rect">
            <a:avLst/>
          </a:prstGeom>
          <a:solidFill>
            <a:schemeClr val="bg1"/>
          </a:solidFill>
          <a:ln>
            <a:solidFill>
              <a:schemeClr val="tx1"/>
            </a:solidFill>
          </a:ln>
        </p:spPr>
        <p:txBody>
          <a:bodyPr wrap="none" lIns="91440" tIns="0" rIns="91440" bIns="0" rtlCol="0">
            <a:spAutoFit/>
          </a:bodyPr>
          <a:lstStyle/>
          <a:p>
            <a:r>
              <a:rPr lang="en-US" sz="2000" b="1" dirty="0" smtClean="0"/>
              <a:t>Actionable</a:t>
            </a:r>
            <a:r>
              <a:rPr lang="en-US" b="1" dirty="0" smtClean="0">
                <a:effectLst>
                  <a:outerShdw blurRad="38100" dist="38100" dir="2700000" algn="tl">
                    <a:srgbClr val="000000">
                      <a:alpha val="43137"/>
                    </a:srgbClr>
                  </a:outerShdw>
                </a:effectLst>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200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27" grpId="0" animBg="1"/>
      <p:bldP spid="31" grpId="0" animBg="1"/>
      <p:bldP spid="43" grpId="0" animBg="1"/>
      <p:bldP spid="44" grpId="0" animBg="1"/>
      <p:bldP spid="45" grpId="0" animBg="1"/>
      <p:bldP spid="46" grpId="0" animBg="1"/>
      <p:bldP spid="42" grpId="0" animBg="1"/>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55</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solidFill>
              </a:rPr>
              <a:t>Problem</a:t>
            </a:r>
            <a:r>
              <a:rPr lang="en-US" sz="2000" b="1" dirty="0" smtClean="0">
                <a:solidFill>
                  <a:srgbClr val="FF0000"/>
                </a:solidFill>
                <a:sym typeface="Wingdings 3"/>
              </a:rPr>
              <a:t></a:t>
            </a:r>
            <a:endParaRPr lang="en-US" sz="2000" b="1" dirty="0">
              <a:solidFill>
                <a:srgbClr val="FF0000"/>
              </a:solidFill>
            </a:endParaRPr>
          </a:p>
        </p:txBody>
      </p:sp>
      <p:sp>
        <p:nvSpPr>
          <p:cNvPr id="59" name="TextBox 58"/>
          <p:cNvSpPr txBox="1"/>
          <p:nvPr/>
        </p:nvSpPr>
        <p:spPr>
          <a:xfrm>
            <a:off x="7570540" y="4244305"/>
            <a:ext cx="1155766" cy="307777"/>
          </a:xfrm>
          <a:prstGeom prst="rect">
            <a:avLst/>
          </a:prstGeom>
          <a:noFill/>
        </p:spPr>
        <p:txBody>
          <a:bodyPr wrap="none" lIns="0" tIns="0" rIns="0" bIns="0" rtlCol="0">
            <a:spAutoFit/>
          </a:bodyPr>
          <a:lstStyle/>
          <a:p>
            <a:r>
              <a:rPr lang="en-US" sz="2000" b="1" dirty="0" smtClean="0">
                <a:solidFill>
                  <a:srgbClr val="006600"/>
                </a:solidFill>
                <a:sym typeface="Wingdings 3"/>
              </a:rPr>
              <a:t></a:t>
            </a:r>
            <a:r>
              <a:rPr lang="en-US" sz="2000" b="1" dirty="0" smtClean="0">
                <a:solidFill>
                  <a:srgbClr val="006600"/>
                </a:solidFill>
              </a:rPr>
              <a:t>Results</a:t>
            </a:r>
            <a:endParaRPr lang="en-US" sz="2000" b="1" dirty="0">
              <a:solidFill>
                <a:srgbClr val="006600"/>
              </a:solidFill>
            </a:endParaRPr>
          </a:p>
        </p:txBody>
      </p:sp>
      <p:sp>
        <p:nvSpPr>
          <p:cNvPr id="256" name="Freeform 255"/>
          <p:cNvSpPr/>
          <p:nvPr/>
        </p:nvSpPr>
        <p:spPr bwMode="auto">
          <a:xfrm>
            <a:off x="177006" y="2542380"/>
            <a:ext cx="3666332" cy="2148682"/>
          </a:xfrm>
          <a:custGeom>
            <a:avLst/>
            <a:gdLst>
              <a:gd name="connsiteX0" fmla="*/ 1621632 w 1621632"/>
              <a:gd name="connsiteY0" fmla="*/ 1888332 h 1888332"/>
              <a:gd name="connsiteX1" fmla="*/ 1543050 w 1621632"/>
              <a:gd name="connsiteY1" fmla="*/ 785813 h 1888332"/>
              <a:gd name="connsiteX2" fmla="*/ 1357313 w 1621632"/>
              <a:gd name="connsiteY2" fmla="*/ 785813 h 1888332"/>
              <a:gd name="connsiteX3" fmla="*/ 1293019 w 1621632"/>
              <a:gd name="connsiteY3" fmla="*/ 657225 h 1888332"/>
              <a:gd name="connsiteX4" fmla="*/ 1314450 w 1621632"/>
              <a:gd name="connsiteY4" fmla="*/ 609600 h 1888332"/>
              <a:gd name="connsiteX5" fmla="*/ 1390650 w 1621632"/>
              <a:gd name="connsiteY5" fmla="*/ 533400 h 1888332"/>
              <a:gd name="connsiteX6" fmla="*/ 1231107 w 1621632"/>
              <a:gd name="connsiteY6" fmla="*/ 392907 h 1888332"/>
              <a:gd name="connsiteX7" fmla="*/ 1223963 w 1621632"/>
              <a:gd name="connsiteY7" fmla="*/ 11907 h 1888332"/>
              <a:gd name="connsiteX8" fmla="*/ 57150 w 1621632"/>
              <a:gd name="connsiteY8" fmla="*/ 0 h 1888332"/>
              <a:gd name="connsiteX9" fmla="*/ 0 w 1621632"/>
              <a:gd name="connsiteY9" fmla="*/ 1876425 h 1888332"/>
              <a:gd name="connsiteX10" fmla="*/ 1621632 w 1621632"/>
              <a:gd name="connsiteY10" fmla="*/ 1888332 h 1888332"/>
              <a:gd name="connsiteX0" fmla="*/ 1621632 w 1621632"/>
              <a:gd name="connsiteY0" fmla="*/ 2136775 h 2136775"/>
              <a:gd name="connsiteX1" fmla="*/ 1543050 w 1621632"/>
              <a:gd name="connsiteY1" fmla="*/ 1034256 h 2136775"/>
              <a:gd name="connsiteX2" fmla="*/ 1357313 w 1621632"/>
              <a:gd name="connsiteY2" fmla="*/ 1034256 h 2136775"/>
              <a:gd name="connsiteX3" fmla="*/ 1293019 w 1621632"/>
              <a:gd name="connsiteY3" fmla="*/ 905668 h 2136775"/>
              <a:gd name="connsiteX4" fmla="*/ 1314450 w 1621632"/>
              <a:gd name="connsiteY4" fmla="*/ 858043 h 2136775"/>
              <a:gd name="connsiteX5" fmla="*/ 1390650 w 1621632"/>
              <a:gd name="connsiteY5" fmla="*/ 781843 h 2136775"/>
              <a:gd name="connsiteX6" fmla="*/ 1231107 w 1621632"/>
              <a:gd name="connsiteY6" fmla="*/ 641350 h 2136775"/>
              <a:gd name="connsiteX7" fmla="*/ 1211263 w 1621632"/>
              <a:gd name="connsiteY7" fmla="*/ 0 h 2136775"/>
              <a:gd name="connsiteX8" fmla="*/ 57150 w 1621632"/>
              <a:gd name="connsiteY8" fmla="*/ 248443 h 2136775"/>
              <a:gd name="connsiteX9" fmla="*/ 0 w 1621632"/>
              <a:gd name="connsiteY9" fmla="*/ 2124868 h 2136775"/>
              <a:gd name="connsiteX10" fmla="*/ 1621632 w 1621632"/>
              <a:gd name="connsiteY10" fmla="*/ 2136775 h 2136775"/>
              <a:gd name="connsiteX0" fmla="*/ 3666332 w 3666332"/>
              <a:gd name="connsiteY0" fmla="*/ 2148682 h 2148682"/>
              <a:gd name="connsiteX1" fmla="*/ 3587750 w 3666332"/>
              <a:gd name="connsiteY1" fmla="*/ 1046163 h 2148682"/>
              <a:gd name="connsiteX2" fmla="*/ 3402013 w 3666332"/>
              <a:gd name="connsiteY2" fmla="*/ 1046163 h 2148682"/>
              <a:gd name="connsiteX3" fmla="*/ 3337719 w 3666332"/>
              <a:gd name="connsiteY3" fmla="*/ 917575 h 2148682"/>
              <a:gd name="connsiteX4" fmla="*/ 3359150 w 3666332"/>
              <a:gd name="connsiteY4" fmla="*/ 869950 h 2148682"/>
              <a:gd name="connsiteX5" fmla="*/ 3435350 w 3666332"/>
              <a:gd name="connsiteY5" fmla="*/ 793750 h 2148682"/>
              <a:gd name="connsiteX6" fmla="*/ 3275807 w 3666332"/>
              <a:gd name="connsiteY6" fmla="*/ 653257 h 2148682"/>
              <a:gd name="connsiteX7" fmla="*/ 3255963 w 3666332"/>
              <a:gd name="connsiteY7" fmla="*/ 11907 h 2148682"/>
              <a:gd name="connsiteX8" fmla="*/ 0 w 3666332"/>
              <a:gd name="connsiteY8" fmla="*/ 0 h 2148682"/>
              <a:gd name="connsiteX9" fmla="*/ 2044700 w 3666332"/>
              <a:gd name="connsiteY9" fmla="*/ 2136775 h 2148682"/>
              <a:gd name="connsiteX10" fmla="*/ 3666332 w 3666332"/>
              <a:gd name="connsiteY10" fmla="*/ 2148682 h 2148682"/>
              <a:gd name="connsiteX0" fmla="*/ 3666332 w 3666332"/>
              <a:gd name="connsiteY0" fmla="*/ 2148682 h 2148682"/>
              <a:gd name="connsiteX1" fmla="*/ 3587750 w 3666332"/>
              <a:gd name="connsiteY1" fmla="*/ 1046163 h 2148682"/>
              <a:gd name="connsiteX2" fmla="*/ 3402013 w 3666332"/>
              <a:gd name="connsiteY2" fmla="*/ 1046163 h 2148682"/>
              <a:gd name="connsiteX3" fmla="*/ 3337719 w 3666332"/>
              <a:gd name="connsiteY3" fmla="*/ 917575 h 2148682"/>
              <a:gd name="connsiteX4" fmla="*/ 3359150 w 3666332"/>
              <a:gd name="connsiteY4" fmla="*/ 869950 h 2148682"/>
              <a:gd name="connsiteX5" fmla="*/ 3435350 w 3666332"/>
              <a:gd name="connsiteY5" fmla="*/ 793750 h 2148682"/>
              <a:gd name="connsiteX6" fmla="*/ 3275807 w 3666332"/>
              <a:gd name="connsiteY6" fmla="*/ 653257 h 2148682"/>
              <a:gd name="connsiteX7" fmla="*/ 3255963 w 3666332"/>
              <a:gd name="connsiteY7" fmla="*/ 11907 h 2148682"/>
              <a:gd name="connsiteX8" fmla="*/ 0 w 3666332"/>
              <a:gd name="connsiteY8" fmla="*/ 0 h 2148682"/>
              <a:gd name="connsiteX9" fmla="*/ 0 w 3666332"/>
              <a:gd name="connsiteY9" fmla="*/ 2111375 h 2148682"/>
              <a:gd name="connsiteX10" fmla="*/ 3666332 w 3666332"/>
              <a:gd name="connsiteY10" fmla="*/ 2148682 h 214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332" h="2148682">
                <a:moveTo>
                  <a:pt x="3666332" y="2148682"/>
                </a:moveTo>
                <a:lnTo>
                  <a:pt x="3587750" y="1046163"/>
                </a:lnTo>
                <a:lnTo>
                  <a:pt x="3402013" y="1046163"/>
                </a:lnTo>
                <a:lnTo>
                  <a:pt x="3337719" y="917575"/>
                </a:lnTo>
                <a:lnTo>
                  <a:pt x="3359150" y="869950"/>
                </a:lnTo>
                <a:lnTo>
                  <a:pt x="3435350" y="793750"/>
                </a:lnTo>
                <a:lnTo>
                  <a:pt x="3275807" y="653257"/>
                </a:lnTo>
                <a:lnTo>
                  <a:pt x="3255963" y="11907"/>
                </a:lnTo>
                <a:lnTo>
                  <a:pt x="0" y="0"/>
                </a:lnTo>
                <a:lnTo>
                  <a:pt x="0" y="2111375"/>
                </a:lnTo>
                <a:lnTo>
                  <a:pt x="3666332" y="2148682"/>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62" name="Freeform 261"/>
          <p:cNvSpPr/>
          <p:nvPr/>
        </p:nvSpPr>
        <p:spPr bwMode="auto">
          <a:xfrm>
            <a:off x="4507706" y="2351088"/>
            <a:ext cx="4410075" cy="2478087"/>
          </a:xfrm>
          <a:custGeom>
            <a:avLst/>
            <a:gdLst>
              <a:gd name="connsiteX0" fmla="*/ 376238 w 2007394"/>
              <a:gd name="connsiteY0" fmla="*/ 0 h 1857375"/>
              <a:gd name="connsiteX1" fmla="*/ 357188 w 2007394"/>
              <a:gd name="connsiteY1" fmla="*/ 271462 h 1857375"/>
              <a:gd name="connsiteX2" fmla="*/ 197644 w 2007394"/>
              <a:gd name="connsiteY2" fmla="*/ 416718 h 1857375"/>
              <a:gd name="connsiteX3" fmla="*/ 278607 w 2007394"/>
              <a:gd name="connsiteY3" fmla="*/ 533400 h 1857375"/>
              <a:gd name="connsiteX4" fmla="*/ 200025 w 2007394"/>
              <a:gd name="connsiteY4" fmla="*/ 664368 h 1857375"/>
              <a:gd name="connsiteX5" fmla="*/ 116682 w 2007394"/>
              <a:gd name="connsiteY5" fmla="*/ 652462 h 1857375"/>
              <a:gd name="connsiteX6" fmla="*/ 61913 w 2007394"/>
              <a:gd name="connsiteY6" fmla="*/ 631031 h 1857375"/>
              <a:gd name="connsiteX7" fmla="*/ 0 w 2007394"/>
              <a:gd name="connsiteY7" fmla="*/ 821531 h 1857375"/>
              <a:gd name="connsiteX8" fmla="*/ 4763 w 2007394"/>
              <a:gd name="connsiteY8" fmla="*/ 1843087 h 1857375"/>
              <a:gd name="connsiteX9" fmla="*/ 2007394 w 2007394"/>
              <a:gd name="connsiteY9" fmla="*/ 1857375 h 1857375"/>
              <a:gd name="connsiteX10" fmla="*/ 1952625 w 2007394"/>
              <a:gd name="connsiteY10" fmla="*/ 57150 h 1857375"/>
              <a:gd name="connsiteX11" fmla="*/ 376238 w 2007394"/>
              <a:gd name="connsiteY11" fmla="*/ 0 h 1857375"/>
              <a:gd name="connsiteX0" fmla="*/ 287338 w 2007394"/>
              <a:gd name="connsiteY0" fmla="*/ 0 h 2492375"/>
              <a:gd name="connsiteX1" fmla="*/ 357188 w 2007394"/>
              <a:gd name="connsiteY1" fmla="*/ 906462 h 2492375"/>
              <a:gd name="connsiteX2" fmla="*/ 197644 w 2007394"/>
              <a:gd name="connsiteY2" fmla="*/ 1051718 h 2492375"/>
              <a:gd name="connsiteX3" fmla="*/ 278607 w 2007394"/>
              <a:gd name="connsiteY3" fmla="*/ 1168400 h 2492375"/>
              <a:gd name="connsiteX4" fmla="*/ 200025 w 2007394"/>
              <a:gd name="connsiteY4" fmla="*/ 1299368 h 2492375"/>
              <a:gd name="connsiteX5" fmla="*/ 116682 w 2007394"/>
              <a:gd name="connsiteY5" fmla="*/ 1287462 h 2492375"/>
              <a:gd name="connsiteX6" fmla="*/ 61913 w 2007394"/>
              <a:gd name="connsiteY6" fmla="*/ 1266031 h 2492375"/>
              <a:gd name="connsiteX7" fmla="*/ 0 w 2007394"/>
              <a:gd name="connsiteY7" fmla="*/ 1456531 h 2492375"/>
              <a:gd name="connsiteX8" fmla="*/ 4763 w 2007394"/>
              <a:gd name="connsiteY8" fmla="*/ 2478087 h 2492375"/>
              <a:gd name="connsiteX9" fmla="*/ 2007394 w 2007394"/>
              <a:gd name="connsiteY9" fmla="*/ 2492375 h 2492375"/>
              <a:gd name="connsiteX10" fmla="*/ 1952625 w 2007394"/>
              <a:gd name="connsiteY10" fmla="*/ 692150 h 2492375"/>
              <a:gd name="connsiteX11" fmla="*/ 287338 w 2007394"/>
              <a:gd name="connsiteY11" fmla="*/ 0 h 2492375"/>
              <a:gd name="connsiteX0" fmla="*/ 287338 w 4410075"/>
              <a:gd name="connsiteY0" fmla="*/ 0 h 2492375"/>
              <a:gd name="connsiteX1" fmla="*/ 357188 w 4410075"/>
              <a:gd name="connsiteY1" fmla="*/ 906462 h 2492375"/>
              <a:gd name="connsiteX2" fmla="*/ 197644 w 4410075"/>
              <a:gd name="connsiteY2" fmla="*/ 1051718 h 2492375"/>
              <a:gd name="connsiteX3" fmla="*/ 278607 w 4410075"/>
              <a:gd name="connsiteY3" fmla="*/ 1168400 h 2492375"/>
              <a:gd name="connsiteX4" fmla="*/ 200025 w 4410075"/>
              <a:gd name="connsiteY4" fmla="*/ 1299368 h 2492375"/>
              <a:gd name="connsiteX5" fmla="*/ 116682 w 4410075"/>
              <a:gd name="connsiteY5" fmla="*/ 1287462 h 2492375"/>
              <a:gd name="connsiteX6" fmla="*/ 61913 w 4410075"/>
              <a:gd name="connsiteY6" fmla="*/ 1266031 h 2492375"/>
              <a:gd name="connsiteX7" fmla="*/ 0 w 4410075"/>
              <a:gd name="connsiteY7" fmla="*/ 1456531 h 2492375"/>
              <a:gd name="connsiteX8" fmla="*/ 4763 w 4410075"/>
              <a:gd name="connsiteY8" fmla="*/ 2478087 h 2492375"/>
              <a:gd name="connsiteX9" fmla="*/ 2007394 w 4410075"/>
              <a:gd name="connsiteY9" fmla="*/ 2492375 h 2492375"/>
              <a:gd name="connsiteX10" fmla="*/ 4410075 w 4410075"/>
              <a:gd name="connsiteY10" fmla="*/ 25400 h 2492375"/>
              <a:gd name="connsiteX11" fmla="*/ 287338 w 4410075"/>
              <a:gd name="connsiteY11" fmla="*/ 0 h 2492375"/>
              <a:gd name="connsiteX0" fmla="*/ 287338 w 4410075"/>
              <a:gd name="connsiteY0" fmla="*/ 0 h 2478087"/>
              <a:gd name="connsiteX1" fmla="*/ 357188 w 4410075"/>
              <a:gd name="connsiteY1" fmla="*/ 906462 h 2478087"/>
              <a:gd name="connsiteX2" fmla="*/ 197644 w 4410075"/>
              <a:gd name="connsiteY2" fmla="*/ 1051718 h 2478087"/>
              <a:gd name="connsiteX3" fmla="*/ 278607 w 4410075"/>
              <a:gd name="connsiteY3" fmla="*/ 1168400 h 2478087"/>
              <a:gd name="connsiteX4" fmla="*/ 200025 w 4410075"/>
              <a:gd name="connsiteY4" fmla="*/ 1299368 h 2478087"/>
              <a:gd name="connsiteX5" fmla="*/ 116682 w 4410075"/>
              <a:gd name="connsiteY5" fmla="*/ 1287462 h 2478087"/>
              <a:gd name="connsiteX6" fmla="*/ 61913 w 4410075"/>
              <a:gd name="connsiteY6" fmla="*/ 1266031 h 2478087"/>
              <a:gd name="connsiteX7" fmla="*/ 0 w 4410075"/>
              <a:gd name="connsiteY7" fmla="*/ 1456531 h 2478087"/>
              <a:gd name="connsiteX8" fmla="*/ 4763 w 4410075"/>
              <a:gd name="connsiteY8" fmla="*/ 2478087 h 2478087"/>
              <a:gd name="connsiteX9" fmla="*/ 4394994 w 4410075"/>
              <a:gd name="connsiteY9" fmla="*/ 2447925 h 2478087"/>
              <a:gd name="connsiteX10" fmla="*/ 4410075 w 4410075"/>
              <a:gd name="connsiteY10" fmla="*/ 25400 h 2478087"/>
              <a:gd name="connsiteX11" fmla="*/ 287338 w 4410075"/>
              <a:gd name="connsiteY11" fmla="*/ 0 h 2478087"/>
              <a:gd name="connsiteX0" fmla="*/ 287338 w 4410075"/>
              <a:gd name="connsiteY0" fmla="*/ 0 h 2478087"/>
              <a:gd name="connsiteX1" fmla="*/ 357188 w 4410075"/>
              <a:gd name="connsiteY1" fmla="*/ 906462 h 2478087"/>
              <a:gd name="connsiteX2" fmla="*/ 197644 w 4410075"/>
              <a:gd name="connsiteY2" fmla="*/ 1051718 h 2478087"/>
              <a:gd name="connsiteX3" fmla="*/ 278607 w 4410075"/>
              <a:gd name="connsiteY3" fmla="*/ 1168400 h 2478087"/>
              <a:gd name="connsiteX4" fmla="*/ 200025 w 4410075"/>
              <a:gd name="connsiteY4" fmla="*/ 1299368 h 2478087"/>
              <a:gd name="connsiteX5" fmla="*/ 109539 w 4410075"/>
              <a:gd name="connsiteY5" fmla="*/ 1280318 h 2478087"/>
              <a:gd name="connsiteX6" fmla="*/ 61913 w 4410075"/>
              <a:gd name="connsiteY6" fmla="*/ 1266031 h 2478087"/>
              <a:gd name="connsiteX7" fmla="*/ 0 w 4410075"/>
              <a:gd name="connsiteY7" fmla="*/ 1456531 h 2478087"/>
              <a:gd name="connsiteX8" fmla="*/ 4763 w 4410075"/>
              <a:gd name="connsiteY8" fmla="*/ 2478087 h 2478087"/>
              <a:gd name="connsiteX9" fmla="*/ 4394994 w 4410075"/>
              <a:gd name="connsiteY9" fmla="*/ 2447925 h 2478087"/>
              <a:gd name="connsiteX10" fmla="*/ 4410075 w 4410075"/>
              <a:gd name="connsiteY10" fmla="*/ 25400 h 2478087"/>
              <a:gd name="connsiteX11" fmla="*/ 287338 w 4410075"/>
              <a:gd name="connsiteY11" fmla="*/ 0 h 2478087"/>
              <a:gd name="connsiteX0" fmla="*/ 287338 w 4410075"/>
              <a:gd name="connsiteY0" fmla="*/ 0 h 2478087"/>
              <a:gd name="connsiteX1" fmla="*/ 357188 w 4410075"/>
              <a:gd name="connsiteY1" fmla="*/ 906462 h 2478087"/>
              <a:gd name="connsiteX2" fmla="*/ 197644 w 4410075"/>
              <a:gd name="connsiteY2" fmla="*/ 1051718 h 2478087"/>
              <a:gd name="connsiteX3" fmla="*/ 278607 w 4410075"/>
              <a:gd name="connsiteY3" fmla="*/ 1168400 h 2478087"/>
              <a:gd name="connsiteX4" fmla="*/ 180975 w 4410075"/>
              <a:gd name="connsiteY4" fmla="*/ 1299368 h 2478087"/>
              <a:gd name="connsiteX5" fmla="*/ 109539 w 4410075"/>
              <a:gd name="connsiteY5" fmla="*/ 1280318 h 2478087"/>
              <a:gd name="connsiteX6" fmla="*/ 61913 w 4410075"/>
              <a:gd name="connsiteY6" fmla="*/ 1266031 h 2478087"/>
              <a:gd name="connsiteX7" fmla="*/ 0 w 4410075"/>
              <a:gd name="connsiteY7" fmla="*/ 1456531 h 2478087"/>
              <a:gd name="connsiteX8" fmla="*/ 4763 w 4410075"/>
              <a:gd name="connsiteY8" fmla="*/ 2478087 h 2478087"/>
              <a:gd name="connsiteX9" fmla="*/ 4394994 w 4410075"/>
              <a:gd name="connsiteY9" fmla="*/ 2447925 h 2478087"/>
              <a:gd name="connsiteX10" fmla="*/ 4410075 w 4410075"/>
              <a:gd name="connsiteY10" fmla="*/ 25400 h 2478087"/>
              <a:gd name="connsiteX11" fmla="*/ 287338 w 4410075"/>
              <a:gd name="connsiteY11" fmla="*/ 0 h 2478087"/>
              <a:gd name="connsiteX0" fmla="*/ 287338 w 4410075"/>
              <a:gd name="connsiteY0" fmla="*/ 0 h 2478087"/>
              <a:gd name="connsiteX1" fmla="*/ 357188 w 4410075"/>
              <a:gd name="connsiteY1" fmla="*/ 906462 h 2478087"/>
              <a:gd name="connsiteX2" fmla="*/ 197644 w 4410075"/>
              <a:gd name="connsiteY2" fmla="*/ 1051718 h 2478087"/>
              <a:gd name="connsiteX3" fmla="*/ 278607 w 4410075"/>
              <a:gd name="connsiteY3" fmla="*/ 1168400 h 2478087"/>
              <a:gd name="connsiteX4" fmla="*/ 180975 w 4410075"/>
              <a:gd name="connsiteY4" fmla="*/ 1299368 h 2478087"/>
              <a:gd name="connsiteX5" fmla="*/ 92870 w 4410075"/>
              <a:gd name="connsiteY5" fmla="*/ 1275556 h 2478087"/>
              <a:gd name="connsiteX6" fmla="*/ 61913 w 4410075"/>
              <a:gd name="connsiteY6" fmla="*/ 1266031 h 2478087"/>
              <a:gd name="connsiteX7" fmla="*/ 0 w 4410075"/>
              <a:gd name="connsiteY7" fmla="*/ 1456531 h 2478087"/>
              <a:gd name="connsiteX8" fmla="*/ 4763 w 4410075"/>
              <a:gd name="connsiteY8" fmla="*/ 2478087 h 2478087"/>
              <a:gd name="connsiteX9" fmla="*/ 4394994 w 4410075"/>
              <a:gd name="connsiteY9" fmla="*/ 2447925 h 2478087"/>
              <a:gd name="connsiteX10" fmla="*/ 4410075 w 4410075"/>
              <a:gd name="connsiteY10" fmla="*/ 25400 h 2478087"/>
              <a:gd name="connsiteX11" fmla="*/ 287338 w 4410075"/>
              <a:gd name="connsiteY11" fmla="*/ 0 h 24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75" h="2478087">
                <a:moveTo>
                  <a:pt x="287338" y="0"/>
                </a:moveTo>
                <a:lnTo>
                  <a:pt x="357188" y="906462"/>
                </a:lnTo>
                <a:lnTo>
                  <a:pt x="197644" y="1051718"/>
                </a:lnTo>
                <a:lnTo>
                  <a:pt x="278607" y="1168400"/>
                </a:lnTo>
                <a:lnTo>
                  <a:pt x="180975" y="1299368"/>
                </a:lnTo>
                <a:lnTo>
                  <a:pt x="92870" y="1275556"/>
                </a:lnTo>
                <a:lnTo>
                  <a:pt x="61913" y="1266031"/>
                </a:lnTo>
                <a:lnTo>
                  <a:pt x="0" y="1456531"/>
                </a:lnTo>
                <a:cubicBezTo>
                  <a:pt x="1588" y="1797050"/>
                  <a:pt x="3175" y="2137568"/>
                  <a:pt x="4763" y="2478087"/>
                </a:cubicBezTo>
                <a:lnTo>
                  <a:pt x="4394994" y="2447925"/>
                </a:lnTo>
                <a:lnTo>
                  <a:pt x="4410075" y="25400"/>
                </a:lnTo>
                <a:lnTo>
                  <a:pt x="287338" y="0"/>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7" name="TextBox 25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56</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Solve Phase</a:t>
            </a:r>
            <a:endParaRPr lang="en-US" sz="1800" b="0" baseline="60000" dirty="0"/>
          </a:p>
        </p:txBody>
      </p:sp>
      <p:sp>
        <p:nvSpPr>
          <p:cNvPr id="10" name="TextBox 9"/>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
        <p:nvSpPr>
          <p:cNvPr id="14" name="TextBox 13"/>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16" name="Rectangle 15"/>
          <p:cNvSpPr/>
          <p:nvPr/>
        </p:nvSpPr>
        <p:spPr>
          <a:xfrm>
            <a:off x="176150" y="1207325"/>
            <a:ext cx="8534400" cy="1815882"/>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Determine possible solutions that address problem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Collect as many ideas as possible (i.e., brainstorm)</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Review and generate new ideas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Discard non-viable ideas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Affinitize ideas</a:t>
            </a:r>
          </a:p>
        </p:txBody>
      </p:sp>
      <p:pic>
        <p:nvPicPr>
          <p:cNvPr id="2050" name="Picture 2"/>
          <p:cNvPicPr>
            <a:picLocks noChangeAspect="1" noChangeArrowheads="1"/>
          </p:cNvPicPr>
          <p:nvPr/>
        </p:nvPicPr>
        <p:blipFill>
          <a:blip r:embed="rId3" cstate="print"/>
          <a:srcRect/>
          <a:stretch>
            <a:fillRect/>
          </a:stretch>
        </p:blipFill>
        <p:spPr bwMode="auto">
          <a:xfrm>
            <a:off x="3916138" y="1876302"/>
            <a:ext cx="4368827" cy="442609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086346" y="1270926"/>
            <a:ext cx="4872594" cy="4936467"/>
          </a:xfrm>
          <a:prstGeom prst="rect">
            <a:avLst/>
          </a:prstGeom>
          <a:noFill/>
          <a:ln w="9525">
            <a:noFill/>
            <a:miter lim="800000"/>
            <a:headEnd/>
            <a:tailEnd/>
          </a:ln>
        </p:spPr>
      </p:pic>
      <p:sp>
        <p:nvSpPr>
          <p:cNvPr id="17" name="Line Callout 2 16"/>
          <p:cNvSpPr/>
          <p:nvPr/>
        </p:nvSpPr>
        <p:spPr bwMode="auto">
          <a:xfrm>
            <a:off x="6205850" y="5257799"/>
            <a:ext cx="2819400" cy="881743"/>
          </a:xfrm>
          <a:prstGeom prst="borderCallout2">
            <a:avLst>
              <a:gd name="adj1" fmla="val -273"/>
              <a:gd name="adj2" fmla="val 51916"/>
              <a:gd name="adj3" fmla="val -43844"/>
              <a:gd name="adj4" fmla="val 51777"/>
              <a:gd name="adj5" fmla="val -121679"/>
              <a:gd name="adj6" fmla="val 17787"/>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Discuss brainstormed ideas</a:t>
            </a:r>
          </a:p>
          <a:p>
            <a:pPr marL="119063" indent="-119063" fontAlgn="base">
              <a:spcBef>
                <a:spcPct val="0"/>
              </a:spcBef>
              <a:spcAft>
                <a:spcPts val="300"/>
              </a:spcAft>
              <a:buFont typeface="Arial" pitchFamily="34" charset="0"/>
              <a:buChar char="•"/>
            </a:pPr>
            <a:r>
              <a:rPr lang="en-US" sz="1600" dirty="0" smtClean="0">
                <a:solidFill>
                  <a:srgbClr val="000000"/>
                </a:solidFill>
              </a:rPr>
              <a:t>Use synergy of discussion to generate new ideas</a:t>
            </a:r>
          </a:p>
        </p:txBody>
      </p:sp>
      <p:sp>
        <p:nvSpPr>
          <p:cNvPr id="18" name="Line Callout 2 17"/>
          <p:cNvSpPr/>
          <p:nvPr/>
        </p:nvSpPr>
        <p:spPr bwMode="auto">
          <a:xfrm>
            <a:off x="304800" y="5331025"/>
            <a:ext cx="2362200" cy="689758"/>
          </a:xfrm>
          <a:prstGeom prst="borderCallout2">
            <a:avLst>
              <a:gd name="adj1" fmla="val 57711"/>
              <a:gd name="adj2" fmla="val 99604"/>
              <a:gd name="adj3" fmla="val 57711"/>
              <a:gd name="adj4" fmla="val 120707"/>
              <a:gd name="adj5" fmla="val 26685"/>
              <a:gd name="adj6" fmla="val 153399"/>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Eliminate out-of-scope and untenable ideas </a:t>
            </a:r>
          </a:p>
        </p:txBody>
      </p:sp>
      <p:sp>
        <p:nvSpPr>
          <p:cNvPr id="19" name="Line Callout 2 18"/>
          <p:cNvSpPr/>
          <p:nvPr/>
        </p:nvSpPr>
        <p:spPr bwMode="auto">
          <a:xfrm>
            <a:off x="287975" y="1371600"/>
            <a:ext cx="2438400" cy="838200"/>
          </a:xfrm>
          <a:prstGeom prst="borderCallout2">
            <a:avLst>
              <a:gd name="adj1" fmla="val 100923"/>
              <a:gd name="adj2" fmla="val 49352"/>
              <a:gd name="adj3" fmla="val 143122"/>
              <a:gd name="adj4" fmla="val 49232"/>
              <a:gd name="adj5" fmla="val 232318"/>
              <a:gd name="adj6" fmla="val 82357"/>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Combine similar ideas into categories; delete duplicates</a:t>
            </a:r>
          </a:p>
        </p:txBody>
      </p:sp>
      <p:sp>
        <p:nvSpPr>
          <p:cNvPr id="15" name="Line Callout 2 14"/>
          <p:cNvSpPr/>
          <p:nvPr/>
        </p:nvSpPr>
        <p:spPr bwMode="auto">
          <a:xfrm>
            <a:off x="6293922" y="1376550"/>
            <a:ext cx="2697678" cy="1066800"/>
          </a:xfrm>
          <a:prstGeom prst="borderCallout2">
            <a:avLst>
              <a:gd name="adj1" fmla="val 21726"/>
              <a:gd name="adj2" fmla="val -70"/>
              <a:gd name="adj3" fmla="val 21804"/>
              <a:gd name="adj4" fmla="val -17994"/>
              <a:gd name="adj5" fmla="val 50781"/>
              <a:gd name="adj6" fmla="val -44239"/>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Record as many ideas as possible</a:t>
            </a:r>
          </a:p>
          <a:p>
            <a:pPr marL="119063" indent="-119063" fontAlgn="base">
              <a:spcBef>
                <a:spcPct val="0"/>
              </a:spcBef>
              <a:spcAft>
                <a:spcPts val="300"/>
              </a:spcAft>
              <a:buFont typeface="Arial" pitchFamily="34" charset="0"/>
              <a:buChar char="•"/>
            </a:pPr>
            <a:r>
              <a:rPr lang="en-US" sz="1600" dirty="0" smtClean="0">
                <a:solidFill>
                  <a:srgbClr val="000000"/>
                </a:solidFill>
              </a:rPr>
              <a:t>Reserve judgment until end of process</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57</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Solve Phase</a:t>
            </a:r>
            <a:endParaRPr lang="en-US" sz="1800" b="0" baseline="60000" dirty="0"/>
          </a:p>
        </p:txBody>
      </p:sp>
      <p:sp>
        <p:nvSpPr>
          <p:cNvPr id="10" name="TextBox 9"/>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
        <p:nvSpPr>
          <p:cNvPr id="14" name="TextBox 13"/>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57679" y="1987744"/>
            <a:ext cx="4176772" cy="4231524"/>
          </a:xfrm>
          <a:prstGeom prst="rect">
            <a:avLst/>
          </a:prstGeom>
          <a:noFill/>
          <a:ln w="9525">
            <a:noFill/>
            <a:miter lim="800000"/>
            <a:headEnd/>
            <a:tailEnd/>
          </a:ln>
        </p:spPr>
      </p:pic>
      <p:sp>
        <p:nvSpPr>
          <p:cNvPr id="11" name="Line Callout 2 10"/>
          <p:cNvSpPr/>
          <p:nvPr/>
        </p:nvSpPr>
        <p:spPr bwMode="auto">
          <a:xfrm flipH="1">
            <a:off x="247650" y="1295399"/>
            <a:ext cx="4475873" cy="2587831"/>
          </a:xfrm>
          <a:prstGeom prst="borderCallout2">
            <a:avLst>
              <a:gd name="adj1" fmla="val 49362"/>
              <a:gd name="adj2" fmla="val 51"/>
              <a:gd name="adj3" fmla="val 49363"/>
              <a:gd name="adj4" fmla="val -17244"/>
              <a:gd name="adj5" fmla="val 89872"/>
              <a:gd name="adj6" fmla="val -36836"/>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403225" lvl="2" indent="-236538">
              <a:spcBef>
                <a:spcPts val="300"/>
              </a:spcBef>
              <a:spcAft>
                <a:spcPts val="300"/>
              </a:spcAft>
              <a:buFont typeface="Arial" pitchFamily="34" charset="0"/>
              <a:buChar char="•"/>
            </a:pPr>
            <a:r>
              <a:rPr lang="en-US" dirty="0" smtClean="0"/>
              <a:t>Utilize tools that allow you to visualize:</a:t>
            </a:r>
          </a:p>
          <a:p>
            <a:pPr marL="742950" lvl="3" indent="-171450">
              <a:spcBef>
                <a:spcPts val="200"/>
              </a:spcBef>
              <a:spcAft>
                <a:spcPts val="200"/>
              </a:spcAft>
              <a:buClr>
                <a:srgbClr val="0070C0"/>
              </a:buClr>
              <a:buFont typeface="Arial" pitchFamily="34" charset="0"/>
              <a:buChar char="̶"/>
            </a:pPr>
            <a:r>
              <a:rPr lang="en-US" sz="1600" dirty="0" smtClean="0"/>
              <a:t>List</a:t>
            </a:r>
          </a:p>
          <a:p>
            <a:pPr marL="742950" lvl="3" indent="-171450">
              <a:spcBef>
                <a:spcPts val="200"/>
              </a:spcBef>
              <a:spcAft>
                <a:spcPts val="200"/>
              </a:spcAft>
              <a:buClr>
                <a:srgbClr val="0070C0"/>
              </a:buClr>
              <a:buFont typeface="Arial" pitchFamily="34" charset="0"/>
              <a:buChar char="̶"/>
            </a:pPr>
            <a:r>
              <a:rPr lang="en-US" sz="1600" dirty="0" smtClean="0"/>
              <a:t>Bar chart</a:t>
            </a:r>
          </a:p>
          <a:p>
            <a:pPr marL="742950" lvl="3" indent="-171450">
              <a:spcBef>
                <a:spcPts val="200"/>
              </a:spcBef>
              <a:spcAft>
                <a:spcPts val="200"/>
              </a:spcAft>
              <a:buClr>
                <a:srgbClr val="0070C0"/>
              </a:buClr>
              <a:buFont typeface="Arial" pitchFamily="34" charset="0"/>
              <a:buChar char="̶"/>
            </a:pPr>
            <a:r>
              <a:rPr lang="en-US" sz="1600" dirty="0" smtClean="0"/>
              <a:t>Pie chart</a:t>
            </a:r>
          </a:p>
          <a:p>
            <a:pPr marL="742950" lvl="3" indent="-171450">
              <a:spcBef>
                <a:spcPts val="200"/>
              </a:spcBef>
              <a:spcAft>
                <a:spcPts val="200"/>
              </a:spcAft>
              <a:buClr>
                <a:srgbClr val="0070C0"/>
              </a:buClr>
              <a:buFont typeface="Arial" pitchFamily="34" charset="0"/>
              <a:buChar char="̶"/>
            </a:pPr>
            <a:r>
              <a:rPr lang="en-US" sz="1600" dirty="0" smtClean="0"/>
              <a:t>X-Y chart</a:t>
            </a:r>
          </a:p>
          <a:p>
            <a:pPr marL="742950" lvl="3" indent="-171450">
              <a:spcBef>
                <a:spcPts val="200"/>
              </a:spcBef>
              <a:spcAft>
                <a:spcPts val="200"/>
              </a:spcAft>
              <a:buClr>
                <a:srgbClr val="0070C0"/>
              </a:buClr>
              <a:buFont typeface="Arial" pitchFamily="34" charset="0"/>
              <a:buChar char="̶"/>
            </a:pPr>
            <a:r>
              <a:rPr lang="en-US" sz="1600" dirty="0" smtClean="0"/>
              <a:t>Line chart</a:t>
            </a:r>
          </a:p>
          <a:p>
            <a:pPr marL="742950" lvl="3" indent="-171450">
              <a:spcBef>
                <a:spcPts val="200"/>
              </a:spcBef>
              <a:spcAft>
                <a:spcPts val="200"/>
              </a:spcAft>
              <a:buClr>
                <a:srgbClr val="0070C0"/>
              </a:buClr>
              <a:buFont typeface="Arial" pitchFamily="34" charset="0"/>
              <a:buChar char="̶"/>
            </a:pPr>
            <a:r>
              <a:rPr lang="en-US" sz="1600" dirty="0" smtClean="0"/>
              <a:t>Table</a:t>
            </a:r>
          </a:p>
          <a:p>
            <a:pPr marL="742950" lvl="3" indent="-171450">
              <a:spcBef>
                <a:spcPts val="200"/>
              </a:spcBef>
              <a:spcAft>
                <a:spcPts val="200"/>
              </a:spcAft>
              <a:buClr>
                <a:srgbClr val="0070C0"/>
              </a:buClr>
              <a:buFont typeface="Arial" pitchFamily="34" charset="0"/>
              <a:buChar char="̶"/>
            </a:pPr>
            <a:r>
              <a:rPr lang="en-US" sz="1600" dirty="0" smtClean="0"/>
              <a:t>Etc...</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58</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Solve Phase</a:t>
            </a:r>
            <a:endParaRPr lang="en-US" sz="1800" b="0" baseline="60000" dirty="0"/>
          </a:p>
        </p:txBody>
      </p:sp>
      <p:sp>
        <p:nvSpPr>
          <p:cNvPr id="7" name="TextBox 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59</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55" name="Rectangle 54"/>
          <p:cNvSpPr/>
          <p:nvPr/>
        </p:nvSpPr>
        <p:spPr>
          <a:xfrm>
            <a:off x="228600" y="1088777"/>
            <a:ext cx="8534400" cy="1738938"/>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Record all information utilizing root cause</a:t>
            </a:r>
            <a:r>
              <a:rPr lang="en-US" sz="1400" baseline="30000" dirty="0" smtClean="0">
                <a:solidFill>
                  <a:srgbClr val="000000"/>
                </a:solidFill>
              </a:rPr>
              <a:t>2</a:t>
            </a:r>
            <a:r>
              <a:rPr lang="en-US" dirty="0" smtClean="0">
                <a:solidFill>
                  <a:srgbClr val="000000"/>
                </a:solidFill>
              </a:rPr>
              <a:t> of problem; quantity, not quality is goal for this exercise</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Encourage team members to further others’ ideas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Defer judgment until process is complete </a:t>
            </a:r>
          </a:p>
        </p:txBody>
      </p:sp>
      <p:sp>
        <p:nvSpPr>
          <p:cNvPr id="9" name="TextBox 8"/>
          <p:cNvSpPr txBox="1"/>
          <p:nvPr/>
        </p:nvSpPr>
        <p:spPr>
          <a:xfrm>
            <a:off x="237744" y="6309360"/>
            <a:ext cx="8907698" cy="200055"/>
          </a:xfrm>
          <a:prstGeom prst="rect">
            <a:avLst/>
          </a:prstGeom>
          <a:noFill/>
        </p:spPr>
        <p:txBody>
          <a:bodyPr wrap="square" rtlCol="0">
            <a:spAutoFit/>
          </a:bodyPr>
          <a:lstStyle/>
          <a:p>
            <a:r>
              <a:rPr lang="en-US" sz="700" baseline="30000" dirty="0" smtClean="0">
                <a:cs typeface="Arial" pitchFamily="34" charset="0"/>
              </a:rPr>
              <a:t>2</a:t>
            </a:r>
            <a:r>
              <a:rPr lang="en-US" sz="700" dirty="0" smtClean="0">
                <a:cs typeface="Arial" pitchFamily="34" charset="0"/>
              </a:rPr>
              <a:t> If root cause is not actionable, utilize actionable cause(s)</a:t>
            </a:r>
            <a:endParaRPr lang="en-US" sz="700" dirty="0" smtClean="0"/>
          </a:p>
        </p:txBody>
      </p:sp>
      <p:pic>
        <p:nvPicPr>
          <p:cNvPr id="1026" name="Picture 2"/>
          <p:cNvPicPr>
            <a:picLocks noChangeAspect="1" noChangeArrowheads="1"/>
          </p:cNvPicPr>
          <p:nvPr/>
        </p:nvPicPr>
        <p:blipFill>
          <a:blip r:embed="rId3" cstate="print"/>
          <a:srcRect/>
          <a:stretch>
            <a:fillRect/>
          </a:stretch>
        </p:blipFill>
        <p:spPr bwMode="auto">
          <a:xfrm>
            <a:off x="1581314" y="2809833"/>
            <a:ext cx="5970368" cy="3502450"/>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6603" y="3139596"/>
            <a:ext cx="931068" cy="963174"/>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751514" y="3139596"/>
            <a:ext cx="1029971" cy="986143"/>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srcRect/>
          <a:stretch>
            <a:fillRect/>
          </a:stretch>
        </p:blipFill>
        <p:spPr bwMode="auto">
          <a:xfrm>
            <a:off x="536603" y="4899769"/>
            <a:ext cx="989516" cy="1009932"/>
          </a:xfrm>
          <a:prstGeom prst="rect">
            <a:avLst/>
          </a:prstGeom>
          <a:noFill/>
          <a:ln w="9525">
            <a:noFill/>
            <a:miter lim="800000"/>
            <a:headEnd/>
            <a:tailEnd/>
          </a:ln>
        </p:spPr>
      </p:pic>
      <p:pic>
        <p:nvPicPr>
          <p:cNvPr id="14"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751514" y="4899769"/>
            <a:ext cx="996838" cy="1042670"/>
          </a:xfrm>
          <a:prstGeom prst="rect">
            <a:avLst/>
          </a:prstGeom>
          <a:noFill/>
          <a:ln w="9525">
            <a:noFill/>
            <a:miter lim="800000"/>
            <a:headEnd/>
            <a:tailEnd/>
          </a:ln>
        </p:spPr>
      </p:pic>
      <p:sp>
        <p:nvSpPr>
          <p:cNvPr id="15" name="Rectangle 14"/>
          <p:cNvSpPr/>
          <p:nvPr/>
        </p:nvSpPr>
        <p:spPr bwMode="auto">
          <a:xfrm>
            <a:off x="6086475" y="5657850"/>
            <a:ext cx="57150" cy="4000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rot="5400000">
            <a:off x="5995987" y="5795962"/>
            <a:ext cx="123825" cy="4000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1695449" y="4133850"/>
            <a:ext cx="171451" cy="5143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610600" cy="1077218"/>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When you think of Facilitation, what comes to mind?</a:t>
            </a:r>
          </a:p>
          <a:p>
            <a:pPr marL="690563" lvl="1" indent="-233363">
              <a:spcAft>
                <a:spcPts val="600"/>
              </a:spcAft>
              <a:buClr>
                <a:srgbClr val="0038A8"/>
              </a:buClr>
              <a:buFont typeface="Wingdings" pitchFamily="2" charset="2"/>
              <a:buChar char="§"/>
            </a:pPr>
            <a:r>
              <a:rPr lang="en-US" dirty="0" smtClean="0"/>
              <a:t>When you think of Facilitation, who comes to mind?</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6</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Defining Facilitation:  Discussion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7513222" y="3476845"/>
            <a:ext cx="898426" cy="916395"/>
          </a:xfrm>
          <a:prstGeom prst="rect">
            <a:avLst/>
          </a:prstGeom>
          <a:noFill/>
          <a:ln w="9525">
            <a:noFill/>
            <a:miter lim="800000"/>
            <a:headEnd/>
            <a:tailEnd/>
          </a:ln>
        </p:spPr>
      </p:pic>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60</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55" name="Rectangle 54"/>
          <p:cNvSpPr/>
          <p:nvPr/>
        </p:nvSpPr>
        <p:spPr>
          <a:xfrm>
            <a:off x="228600" y="1136075"/>
            <a:ext cx="8534400" cy="1107996"/>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Discuss ideas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Generate new ideas </a:t>
            </a:r>
          </a:p>
        </p:txBody>
      </p:sp>
      <p:pic>
        <p:nvPicPr>
          <p:cNvPr id="409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3093" y="2386941"/>
            <a:ext cx="7609000" cy="4038467"/>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6115794" y="5143925"/>
            <a:ext cx="785184" cy="877559"/>
          </a:xfrm>
          <a:prstGeom prst="rect">
            <a:avLst/>
          </a:prstGeom>
          <a:noFill/>
          <a:ln w="9525">
            <a:noFill/>
            <a:miter lim="800000"/>
            <a:headEnd/>
            <a:tailEnd/>
          </a:ln>
        </p:spPr>
      </p:pic>
      <p:sp>
        <p:nvSpPr>
          <p:cNvPr id="9" name="Rectangle 8"/>
          <p:cNvSpPr/>
          <p:nvPr/>
        </p:nvSpPr>
        <p:spPr bwMode="auto">
          <a:xfrm>
            <a:off x="6038850" y="5657850"/>
            <a:ext cx="57150" cy="4000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rot="5400000">
            <a:off x="5948362" y="5795962"/>
            <a:ext cx="123825" cy="4000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304924" y="3990975"/>
            <a:ext cx="171451" cy="514350"/>
          </a:xfrm>
          <a:prstGeom prst="rect">
            <a:avLst/>
          </a:prstGeom>
          <a:solidFill>
            <a:schemeClr val="bg1"/>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bwMode="auto">
          <a:xfrm>
            <a:off x="514350" y="2531092"/>
            <a:ext cx="809244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61</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9" name="Rectangle 8"/>
          <p:cNvSpPr/>
          <p:nvPr/>
        </p:nvSpPr>
        <p:spPr bwMode="auto">
          <a:xfrm>
            <a:off x="523875" y="2114550"/>
            <a:ext cx="8077200" cy="4133850"/>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17" name="Straight Connector 16"/>
          <p:cNvCxnSpPr/>
          <p:nvPr/>
        </p:nvCxnSpPr>
        <p:spPr bwMode="auto">
          <a:xfrm>
            <a:off x="5883606" y="2100262"/>
            <a:ext cx="0" cy="41148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33" name="TextBox 32"/>
          <p:cNvSpPr txBox="1"/>
          <p:nvPr/>
        </p:nvSpPr>
        <p:spPr>
          <a:xfrm>
            <a:off x="923925" y="2159617"/>
            <a:ext cx="1981200" cy="369332"/>
          </a:xfrm>
          <a:prstGeom prst="rect">
            <a:avLst/>
          </a:prstGeom>
          <a:noFill/>
        </p:spPr>
        <p:txBody>
          <a:bodyPr wrap="square" rtlCol="0">
            <a:spAutoFit/>
          </a:bodyPr>
          <a:lstStyle/>
          <a:p>
            <a:r>
              <a:rPr lang="en-US" b="1" dirty="0" smtClean="0"/>
              <a:t>Transportation</a:t>
            </a:r>
          </a:p>
        </p:txBody>
      </p:sp>
      <p:sp>
        <p:nvSpPr>
          <p:cNvPr id="34" name="TextBox 33"/>
          <p:cNvSpPr txBox="1"/>
          <p:nvPr/>
        </p:nvSpPr>
        <p:spPr>
          <a:xfrm>
            <a:off x="4081463" y="2159617"/>
            <a:ext cx="1295400" cy="369332"/>
          </a:xfrm>
          <a:prstGeom prst="rect">
            <a:avLst/>
          </a:prstGeom>
          <a:noFill/>
        </p:spPr>
        <p:txBody>
          <a:bodyPr wrap="square" rtlCol="0">
            <a:spAutoFit/>
          </a:bodyPr>
          <a:lstStyle/>
          <a:p>
            <a:r>
              <a:rPr lang="en-US" b="1" dirty="0" smtClean="0"/>
              <a:t>People</a:t>
            </a:r>
          </a:p>
        </p:txBody>
      </p:sp>
      <p:cxnSp>
        <p:nvCxnSpPr>
          <p:cNvPr id="24" name="Straight Connector 23"/>
          <p:cNvCxnSpPr/>
          <p:nvPr/>
        </p:nvCxnSpPr>
        <p:spPr bwMode="auto">
          <a:xfrm>
            <a:off x="3203101" y="2128837"/>
            <a:ext cx="0" cy="41148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5" name="TextBox 24"/>
          <p:cNvSpPr txBox="1"/>
          <p:nvPr/>
        </p:nvSpPr>
        <p:spPr>
          <a:xfrm>
            <a:off x="6657975" y="2159617"/>
            <a:ext cx="1295400" cy="369332"/>
          </a:xfrm>
          <a:prstGeom prst="rect">
            <a:avLst/>
          </a:prstGeom>
          <a:noFill/>
        </p:spPr>
        <p:txBody>
          <a:bodyPr wrap="square" rtlCol="0">
            <a:spAutoFit/>
          </a:bodyPr>
          <a:lstStyle/>
          <a:p>
            <a:r>
              <a:rPr lang="en-US" b="1" dirty="0" smtClean="0"/>
              <a:t>Facilities</a:t>
            </a:r>
          </a:p>
        </p:txBody>
      </p:sp>
      <p:sp>
        <p:nvSpPr>
          <p:cNvPr id="38" name="Rectangle 37"/>
          <p:cNvSpPr/>
          <p:nvPr/>
        </p:nvSpPr>
        <p:spPr>
          <a:xfrm>
            <a:off x="228600" y="1219200"/>
            <a:ext cx="7620000" cy="754053"/>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Group similar ideas</a:t>
            </a:r>
          </a:p>
        </p:txBody>
      </p:sp>
      <p:pic>
        <p:nvPicPr>
          <p:cNvPr id="7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12074" y="1175657"/>
            <a:ext cx="889962" cy="930881"/>
          </a:xfrm>
          <a:prstGeom prst="rect">
            <a:avLst/>
          </a:prstGeom>
          <a:noFill/>
          <a:ln w="9525">
            <a:noFill/>
            <a:miter lim="800000"/>
            <a:headEnd/>
            <a:tailEnd/>
          </a:ln>
        </p:spPr>
      </p:pic>
      <p:pic>
        <p:nvPicPr>
          <p:cNvPr id="100"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025696" y="1163780"/>
            <a:ext cx="896634" cy="927553"/>
          </a:xfrm>
          <a:prstGeom prst="rect">
            <a:avLst/>
          </a:prstGeom>
          <a:noFill/>
          <a:ln w="9525">
            <a:noFill/>
            <a:miter lim="800000"/>
            <a:headEnd/>
            <a:tailEnd/>
          </a:ln>
        </p:spPr>
      </p:pic>
      <p:pic>
        <p:nvPicPr>
          <p:cNvPr id="113" name="Picture 4"/>
          <p:cNvPicPr>
            <a:picLocks noChangeAspect="1" noChangeArrowheads="1"/>
          </p:cNvPicPr>
          <p:nvPr/>
        </p:nvPicPr>
        <p:blipFill>
          <a:blip r:embed="rId5" cstate="print"/>
          <a:srcRect/>
          <a:stretch>
            <a:fillRect/>
          </a:stretch>
        </p:blipFill>
        <p:spPr bwMode="auto">
          <a:xfrm>
            <a:off x="5949538" y="1139115"/>
            <a:ext cx="938151" cy="948575"/>
          </a:xfrm>
          <a:prstGeom prst="rect">
            <a:avLst/>
          </a:prstGeom>
          <a:noFill/>
          <a:ln w="9525">
            <a:noFill/>
            <a:miter lim="800000"/>
            <a:headEnd/>
            <a:tailEnd/>
          </a:ln>
        </p:spPr>
      </p:pic>
      <p:pic>
        <p:nvPicPr>
          <p:cNvPr id="114"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891377" y="1140031"/>
            <a:ext cx="943154" cy="903020"/>
          </a:xfrm>
          <a:prstGeom prst="rect">
            <a:avLst/>
          </a:prstGeom>
          <a:noFill/>
          <a:ln w="9525">
            <a:noFill/>
            <a:miter lim="800000"/>
            <a:headEnd/>
            <a:tailEnd/>
          </a:ln>
        </p:spPr>
      </p:pic>
      <p:pic>
        <p:nvPicPr>
          <p:cNvPr id="115" name="Picture 2"/>
          <p:cNvPicPr>
            <a:picLocks noChangeAspect="1" noChangeArrowheads="1"/>
          </p:cNvPicPr>
          <p:nvPr/>
        </p:nvPicPr>
        <p:blipFill>
          <a:blip r:embed="rId7" cstate="print"/>
          <a:srcRect/>
          <a:stretch>
            <a:fillRect/>
          </a:stretch>
        </p:blipFill>
        <p:spPr bwMode="auto">
          <a:xfrm>
            <a:off x="3270938" y="5057231"/>
            <a:ext cx="809625" cy="904875"/>
          </a:xfrm>
          <a:prstGeom prst="rect">
            <a:avLst/>
          </a:prstGeom>
          <a:noFill/>
          <a:ln w="9525">
            <a:noFill/>
            <a:miter lim="800000"/>
            <a:headEnd/>
            <a:tailEnd/>
          </a:ln>
        </p:spPr>
      </p:pic>
      <p:pic>
        <p:nvPicPr>
          <p:cNvPr id="116" name="Picture 2"/>
          <p:cNvPicPr>
            <a:picLocks noChangeAspect="1" noChangeArrowheads="1"/>
          </p:cNvPicPr>
          <p:nvPr/>
        </p:nvPicPr>
        <p:blipFill>
          <a:blip r:embed="rId8" cstate="print"/>
          <a:srcRect/>
          <a:stretch>
            <a:fillRect/>
          </a:stretch>
        </p:blipFill>
        <p:spPr bwMode="auto">
          <a:xfrm>
            <a:off x="5975339" y="5094516"/>
            <a:ext cx="814354" cy="830642"/>
          </a:xfrm>
          <a:prstGeom prst="rect">
            <a:avLst/>
          </a:prstGeom>
          <a:noFill/>
          <a:ln w="9525">
            <a:noFill/>
            <a:miter lim="800000"/>
            <a:headEnd/>
            <a:tailEnd/>
          </a:ln>
        </p:spPr>
      </p:pic>
      <p:pic>
        <p:nvPicPr>
          <p:cNvPr id="2050" name="Picture 2"/>
          <p:cNvPicPr>
            <a:picLocks noChangeAspect="1" noChangeArrowheads="1"/>
          </p:cNvPicPr>
          <p:nvPr/>
        </p:nvPicPr>
        <p:blipFill>
          <a:blip r:embed="rId9" cstate="print"/>
          <a:srcRect/>
          <a:stretch>
            <a:fillRect/>
          </a:stretch>
        </p:blipFill>
        <p:spPr bwMode="auto">
          <a:xfrm>
            <a:off x="585789" y="2609606"/>
            <a:ext cx="815500" cy="815500"/>
          </a:xfrm>
          <a:prstGeom prst="rect">
            <a:avLst/>
          </a:prstGeom>
          <a:noFill/>
          <a:ln w="9525">
            <a:noFill/>
            <a:miter lim="800000"/>
            <a:headEnd/>
            <a:tailEnd/>
          </a:ln>
        </p:spPr>
      </p:pic>
      <p:pic>
        <p:nvPicPr>
          <p:cNvPr id="2051" name="Picture 3"/>
          <p:cNvPicPr>
            <a:picLocks noChangeAspect="1" noChangeArrowheads="1"/>
          </p:cNvPicPr>
          <p:nvPr/>
        </p:nvPicPr>
        <p:blipFill>
          <a:blip r:embed="rId10" cstate="print"/>
          <a:srcRect/>
          <a:stretch>
            <a:fillRect/>
          </a:stretch>
        </p:blipFill>
        <p:spPr bwMode="auto">
          <a:xfrm>
            <a:off x="1450336" y="2648197"/>
            <a:ext cx="813261" cy="776846"/>
          </a:xfrm>
          <a:prstGeom prst="rect">
            <a:avLst/>
          </a:prstGeom>
          <a:noFill/>
          <a:ln w="9525">
            <a:noFill/>
            <a:miter lim="800000"/>
            <a:headEnd/>
            <a:tailEnd/>
          </a:ln>
        </p:spPr>
      </p:pic>
      <p:pic>
        <p:nvPicPr>
          <p:cNvPr id="2052" name="Picture 4"/>
          <p:cNvPicPr>
            <a:picLocks noChangeAspect="1" noChangeArrowheads="1"/>
          </p:cNvPicPr>
          <p:nvPr/>
        </p:nvPicPr>
        <p:blipFill>
          <a:blip r:embed="rId11" cstate="print"/>
          <a:srcRect/>
          <a:stretch>
            <a:fillRect/>
          </a:stretch>
        </p:blipFill>
        <p:spPr bwMode="auto">
          <a:xfrm>
            <a:off x="2190160" y="2660072"/>
            <a:ext cx="862663" cy="788720"/>
          </a:xfrm>
          <a:prstGeom prst="rect">
            <a:avLst/>
          </a:prstGeom>
          <a:noFill/>
          <a:ln w="9525">
            <a:noFill/>
            <a:miter lim="800000"/>
            <a:headEnd/>
            <a:tailEnd/>
          </a:ln>
        </p:spPr>
      </p:pic>
      <p:pic>
        <p:nvPicPr>
          <p:cNvPr id="2053" name="Picture 5"/>
          <p:cNvPicPr>
            <a:picLocks noChangeAspect="1" noChangeArrowheads="1"/>
          </p:cNvPicPr>
          <p:nvPr/>
        </p:nvPicPr>
        <p:blipFill>
          <a:blip r:embed="rId12" cstate="print"/>
          <a:srcRect/>
          <a:stretch>
            <a:fillRect/>
          </a:stretch>
        </p:blipFill>
        <p:spPr bwMode="auto">
          <a:xfrm>
            <a:off x="554922" y="3521558"/>
            <a:ext cx="775113" cy="718119"/>
          </a:xfrm>
          <a:prstGeom prst="rect">
            <a:avLst/>
          </a:prstGeom>
          <a:noFill/>
          <a:ln w="9525">
            <a:noFill/>
            <a:miter lim="800000"/>
            <a:headEnd/>
            <a:tailEnd/>
          </a:ln>
        </p:spPr>
      </p:pic>
      <p:pic>
        <p:nvPicPr>
          <p:cNvPr id="2054" name="Picture 6"/>
          <p:cNvPicPr>
            <a:picLocks noChangeAspect="1" noChangeArrowheads="1"/>
          </p:cNvPicPr>
          <p:nvPr/>
        </p:nvPicPr>
        <p:blipFill>
          <a:blip r:embed="rId13" cstate="print"/>
          <a:srcRect/>
          <a:stretch>
            <a:fillRect/>
          </a:stretch>
        </p:blipFill>
        <p:spPr bwMode="auto">
          <a:xfrm>
            <a:off x="1381435" y="3515097"/>
            <a:ext cx="824731" cy="764968"/>
          </a:xfrm>
          <a:prstGeom prst="rect">
            <a:avLst/>
          </a:prstGeom>
          <a:noFill/>
          <a:ln w="9525">
            <a:noFill/>
            <a:miter lim="800000"/>
            <a:headEnd/>
            <a:tailEnd/>
          </a:ln>
        </p:spPr>
      </p:pic>
      <p:pic>
        <p:nvPicPr>
          <p:cNvPr id="2055" name="Picture 7"/>
          <p:cNvPicPr>
            <a:picLocks noChangeAspect="1" noChangeArrowheads="1"/>
          </p:cNvPicPr>
          <p:nvPr/>
        </p:nvPicPr>
        <p:blipFill>
          <a:blip r:embed="rId14" cstate="print"/>
          <a:srcRect/>
          <a:stretch>
            <a:fillRect/>
          </a:stretch>
        </p:blipFill>
        <p:spPr bwMode="auto">
          <a:xfrm>
            <a:off x="2208811" y="3500634"/>
            <a:ext cx="831731" cy="772322"/>
          </a:xfrm>
          <a:prstGeom prst="rect">
            <a:avLst/>
          </a:prstGeom>
          <a:noFill/>
          <a:ln w="9525">
            <a:noFill/>
            <a:miter lim="800000"/>
            <a:headEnd/>
            <a:tailEnd/>
          </a:ln>
        </p:spPr>
      </p:pic>
      <p:pic>
        <p:nvPicPr>
          <p:cNvPr id="2056" name="Picture 8"/>
          <p:cNvPicPr>
            <a:picLocks noChangeAspect="1" noChangeArrowheads="1"/>
          </p:cNvPicPr>
          <p:nvPr/>
        </p:nvPicPr>
        <p:blipFill>
          <a:blip r:embed="rId15" cstate="print"/>
          <a:srcRect/>
          <a:stretch>
            <a:fillRect/>
          </a:stretch>
        </p:blipFill>
        <p:spPr bwMode="auto">
          <a:xfrm>
            <a:off x="3241098" y="2629960"/>
            <a:ext cx="808388" cy="773743"/>
          </a:xfrm>
          <a:prstGeom prst="rect">
            <a:avLst/>
          </a:prstGeom>
          <a:noFill/>
          <a:ln w="9525">
            <a:noFill/>
            <a:miter lim="800000"/>
            <a:headEnd/>
            <a:tailEnd/>
          </a:ln>
        </p:spPr>
      </p:pic>
      <p:pic>
        <p:nvPicPr>
          <p:cNvPr id="2057" name="Picture 9"/>
          <p:cNvPicPr>
            <a:picLocks noChangeAspect="1" noChangeArrowheads="1"/>
          </p:cNvPicPr>
          <p:nvPr/>
        </p:nvPicPr>
        <p:blipFill>
          <a:blip r:embed="rId16" cstate="print"/>
          <a:srcRect/>
          <a:stretch>
            <a:fillRect/>
          </a:stretch>
        </p:blipFill>
        <p:spPr bwMode="auto">
          <a:xfrm>
            <a:off x="4086657" y="2624490"/>
            <a:ext cx="817852" cy="793439"/>
          </a:xfrm>
          <a:prstGeom prst="rect">
            <a:avLst/>
          </a:prstGeom>
          <a:noFill/>
          <a:ln w="9525">
            <a:noFill/>
            <a:miter lim="800000"/>
            <a:headEnd/>
            <a:tailEnd/>
          </a:ln>
        </p:spPr>
      </p:pic>
      <p:pic>
        <p:nvPicPr>
          <p:cNvPr id="2058" name="Picture 10"/>
          <p:cNvPicPr>
            <a:picLocks noChangeAspect="1" noChangeArrowheads="1"/>
          </p:cNvPicPr>
          <p:nvPr/>
        </p:nvPicPr>
        <p:blipFill>
          <a:blip r:embed="rId17" cstate="print"/>
          <a:srcRect/>
          <a:stretch>
            <a:fillRect/>
          </a:stretch>
        </p:blipFill>
        <p:spPr bwMode="auto">
          <a:xfrm>
            <a:off x="4951144" y="2624871"/>
            <a:ext cx="808388" cy="762194"/>
          </a:xfrm>
          <a:prstGeom prst="rect">
            <a:avLst/>
          </a:prstGeom>
          <a:noFill/>
          <a:ln w="9525">
            <a:noFill/>
            <a:miter lim="800000"/>
            <a:headEnd/>
            <a:tailEnd/>
          </a:ln>
        </p:spPr>
      </p:pic>
      <p:pic>
        <p:nvPicPr>
          <p:cNvPr id="2059" name="Picture 11"/>
          <p:cNvPicPr>
            <a:picLocks noChangeAspect="1" noChangeArrowheads="1"/>
          </p:cNvPicPr>
          <p:nvPr/>
        </p:nvPicPr>
        <p:blipFill>
          <a:blip r:embed="rId18" cstate="print"/>
          <a:srcRect/>
          <a:stretch>
            <a:fillRect/>
          </a:stretch>
        </p:blipFill>
        <p:spPr bwMode="auto">
          <a:xfrm>
            <a:off x="3229221" y="3444947"/>
            <a:ext cx="820263" cy="773391"/>
          </a:xfrm>
          <a:prstGeom prst="rect">
            <a:avLst/>
          </a:prstGeom>
          <a:noFill/>
          <a:ln w="9525">
            <a:noFill/>
            <a:miter lim="800000"/>
            <a:headEnd/>
            <a:tailEnd/>
          </a:ln>
        </p:spPr>
      </p:pic>
      <p:pic>
        <p:nvPicPr>
          <p:cNvPr id="2061" name="Picture 13"/>
          <p:cNvPicPr>
            <a:picLocks noChangeAspect="1" noChangeArrowheads="1"/>
          </p:cNvPicPr>
          <p:nvPr/>
        </p:nvPicPr>
        <p:blipFill>
          <a:blip r:embed="rId19" cstate="print"/>
          <a:srcRect/>
          <a:stretch>
            <a:fillRect/>
          </a:stretch>
        </p:blipFill>
        <p:spPr bwMode="auto">
          <a:xfrm>
            <a:off x="4972545" y="3467595"/>
            <a:ext cx="787544" cy="741218"/>
          </a:xfrm>
          <a:prstGeom prst="rect">
            <a:avLst/>
          </a:prstGeom>
          <a:noFill/>
          <a:ln w="9525">
            <a:noFill/>
            <a:miter lim="800000"/>
            <a:headEnd/>
            <a:tailEnd/>
          </a:ln>
        </p:spPr>
      </p:pic>
      <p:pic>
        <p:nvPicPr>
          <p:cNvPr id="2062" name="Picture 14"/>
          <p:cNvPicPr>
            <a:picLocks noChangeAspect="1" noChangeArrowheads="1"/>
          </p:cNvPicPr>
          <p:nvPr/>
        </p:nvPicPr>
        <p:blipFill>
          <a:blip r:embed="rId20" cstate="print"/>
          <a:srcRect/>
          <a:stretch>
            <a:fillRect/>
          </a:stretch>
        </p:blipFill>
        <p:spPr bwMode="auto">
          <a:xfrm>
            <a:off x="3245861" y="4259929"/>
            <a:ext cx="815500" cy="756406"/>
          </a:xfrm>
          <a:prstGeom prst="rect">
            <a:avLst/>
          </a:prstGeom>
          <a:noFill/>
          <a:ln w="9525">
            <a:noFill/>
            <a:miter lim="800000"/>
            <a:headEnd/>
            <a:tailEnd/>
          </a:ln>
        </p:spPr>
      </p:pic>
      <p:pic>
        <p:nvPicPr>
          <p:cNvPr id="2063" name="Picture 15"/>
          <p:cNvPicPr>
            <a:picLocks noChangeAspect="1" noChangeArrowheads="1"/>
          </p:cNvPicPr>
          <p:nvPr/>
        </p:nvPicPr>
        <p:blipFill>
          <a:blip r:embed="rId21" cstate="print"/>
          <a:srcRect/>
          <a:stretch>
            <a:fillRect/>
          </a:stretch>
        </p:blipFill>
        <p:spPr bwMode="auto">
          <a:xfrm>
            <a:off x="4119868" y="4292510"/>
            <a:ext cx="784638" cy="728592"/>
          </a:xfrm>
          <a:prstGeom prst="rect">
            <a:avLst/>
          </a:prstGeom>
          <a:noFill/>
          <a:ln w="9525">
            <a:noFill/>
            <a:miter lim="800000"/>
            <a:headEnd/>
            <a:tailEnd/>
          </a:ln>
        </p:spPr>
      </p:pic>
      <p:pic>
        <p:nvPicPr>
          <p:cNvPr id="2064" name="Picture 16"/>
          <p:cNvPicPr>
            <a:picLocks noChangeAspect="1" noChangeArrowheads="1"/>
          </p:cNvPicPr>
          <p:nvPr/>
        </p:nvPicPr>
        <p:blipFill>
          <a:blip r:embed="rId22" cstate="print"/>
          <a:srcRect/>
          <a:stretch>
            <a:fillRect/>
          </a:stretch>
        </p:blipFill>
        <p:spPr bwMode="auto">
          <a:xfrm>
            <a:off x="4924982" y="4251366"/>
            <a:ext cx="866899" cy="819397"/>
          </a:xfrm>
          <a:prstGeom prst="rect">
            <a:avLst/>
          </a:prstGeom>
          <a:noFill/>
          <a:ln w="9525">
            <a:noFill/>
            <a:miter lim="800000"/>
            <a:headEnd/>
            <a:tailEnd/>
          </a:ln>
        </p:spPr>
      </p:pic>
      <p:pic>
        <p:nvPicPr>
          <p:cNvPr id="2065" name="Picture 17"/>
          <p:cNvPicPr>
            <a:picLocks noChangeAspect="1" noChangeArrowheads="1"/>
          </p:cNvPicPr>
          <p:nvPr/>
        </p:nvPicPr>
        <p:blipFill>
          <a:blip r:embed="rId23" cstate="print"/>
          <a:srcRect/>
          <a:stretch>
            <a:fillRect/>
          </a:stretch>
        </p:blipFill>
        <p:spPr bwMode="auto">
          <a:xfrm>
            <a:off x="4100885" y="3436574"/>
            <a:ext cx="851126" cy="838791"/>
          </a:xfrm>
          <a:prstGeom prst="rect">
            <a:avLst/>
          </a:prstGeom>
          <a:noFill/>
          <a:ln w="9525">
            <a:noFill/>
            <a:miter lim="800000"/>
            <a:headEnd/>
            <a:tailEnd/>
          </a:ln>
        </p:spPr>
      </p:pic>
      <p:pic>
        <p:nvPicPr>
          <p:cNvPr id="2066" name="Picture 18"/>
          <p:cNvPicPr>
            <a:picLocks noChangeAspect="1" noChangeArrowheads="1"/>
          </p:cNvPicPr>
          <p:nvPr/>
        </p:nvPicPr>
        <p:blipFill>
          <a:blip r:embed="rId24" cstate="print"/>
          <a:srcRect/>
          <a:stretch>
            <a:fillRect/>
          </a:stretch>
        </p:blipFill>
        <p:spPr bwMode="auto">
          <a:xfrm>
            <a:off x="5977187" y="2636322"/>
            <a:ext cx="802518" cy="779257"/>
          </a:xfrm>
          <a:prstGeom prst="rect">
            <a:avLst/>
          </a:prstGeom>
          <a:noFill/>
          <a:ln w="9525">
            <a:noFill/>
            <a:miter lim="800000"/>
            <a:headEnd/>
            <a:tailEnd/>
          </a:ln>
        </p:spPr>
      </p:pic>
      <p:pic>
        <p:nvPicPr>
          <p:cNvPr id="2067" name="Picture 19"/>
          <p:cNvPicPr>
            <a:picLocks noChangeAspect="1" noChangeArrowheads="1"/>
          </p:cNvPicPr>
          <p:nvPr/>
        </p:nvPicPr>
        <p:blipFill>
          <a:blip r:embed="rId25" cstate="print"/>
          <a:srcRect/>
          <a:stretch>
            <a:fillRect/>
          </a:stretch>
        </p:blipFill>
        <p:spPr bwMode="auto">
          <a:xfrm>
            <a:off x="6832209" y="2671948"/>
            <a:ext cx="780583" cy="712706"/>
          </a:xfrm>
          <a:prstGeom prst="rect">
            <a:avLst/>
          </a:prstGeom>
          <a:noFill/>
          <a:ln w="9525">
            <a:noFill/>
            <a:miter lim="800000"/>
            <a:headEnd/>
            <a:tailEnd/>
          </a:ln>
        </p:spPr>
      </p:pic>
      <p:pic>
        <p:nvPicPr>
          <p:cNvPr id="2068" name="Picture 20"/>
          <p:cNvPicPr>
            <a:picLocks noChangeAspect="1" noChangeArrowheads="1"/>
          </p:cNvPicPr>
          <p:nvPr/>
        </p:nvPicPr>
        <p:blipFill>
          <a:blip r:embed="rId26" cstate="print"/>
          <a:srcRect/>
          <a:stretch>
            <a:fillRect/>
          </a:stretch>
        </p:blipFill>
        <p:spPr bwMode="auto">
          <a:xfrm>
            <a:off x="7623957" y="2610464"/>
            <a:ext cx="809338" cy="785879"/>
          </a:xfrm>
          <a:prstGeom prst="rect">
            <a:avLst/>
          </a:prstGeom>
          <a:noFill/>
          <a:ln w="9525">
            <a:noFill/>
            <a:miter lim="800000"/>
            <a:headEnd/>
            <a:tailEnd/>
          </a:ln>
        </p:spPr>
      </p:pic>
      <p:pic>
        <p:nvPicPr>
          <p:cNvPr id="2069" name="Picture 21"/>
          <p:cNvPicPr>
            <a:picLocks noChangeAspect="1" noChangeArrowheads="1"/>
          </p:cNvPicPr>
          <p:nvPr/>
        </p:nvPicPr>
        <p:blipFill>
          <a:blip r:embed="rId27" cstate="print"/>
          <a:srcRect/>
          <a:stretch>
            <a:fillRect/>
          </a:stretch>
        </p:blipFill>
        <p:spPr bwMode="auto">
          <a:xfrm>
            <a:off x="5936735" y="3467596"/>
            <a:ext cx="848460" cy="712706"/>
          </a:xfrm>
          <a:prstGeom prst="rect">
            <a:avLst/>
          </a:prstGeom>
          <a:noFill/>
          <a:ln w="9525">
            <a:noFill/>
            <a:miter lim="800000"/>
            <a:headEnd/>
            <a:tailEnd/>
          </a:ln>
        </p:spPr>
      </p:pic>
      <p:pic>
        <p:nvPicPr>
          <p:cNvPr id="2070" name="Picture 22"/>
          <p:cNvPicPr>
            <a:picLocks noChangeAspect="1" noChangeArrowheads="1"/>
          </p:cNvPicPr>
          <p:nvPr/>
        </p:nvPicPr>
        <p:blipFill>
          <a:blip r:embed="rId28" cstate="print"/>
          <a:srcRect/>
          <a:stretch>
            <a:fillRect/>
          </a:stretch>
        </p:blipFill>
        <p:spPr bwMode="auto">
          <a:xfrm>
            <a:off x="6814654" y="3431970"/>
            <a:ext cx="824458" cy="734106"/>
          </a:xfrm>
          <a:prstGeom prst="rect">
            <a:avLst/>
          </a:prstGeom>
          <a:noFill/>
          <a:ln w="9525">
            <a:noFill/>
            <a:miter lim="800000"/>
            <a:headEnd/>
            <a:tailEnd/>
          </a:ln>
        </p:spPr>
      </p:pic>
      <p:pic>
        <p:nvPicPr>
          <p:cNvPr id="2071" name="Picture 23"/>
          <p:cNvPicPr>
            <a:picLocks noChangeAspect="1" noChangeArrowheads="1"/>
          </p:cNvPicPr>
          <p:nvPr/>
        </p:nvPicPr>
        <p:blipFill>
          <a:blip r:embed="rId29" cstate="print"/>
          <a:srcRect/>
          <a:stretch>
            <a:fillRect/>
          </a:stretch>
        </p:blipFill>
        <p:spPr bwMode="auto">
          <a:xfrm>
            <a:off x="7617418" y="3443844"/>
            <a:ext cx="795941" cy="717468"/>
          </a:xfrm>
          <a:prstGeom prst="rect">
            <a:avLst/>
          </a:prstGeom>
          <a:noFill/>
          <a:ln w="9525">
            <a:noFill/>
            <a:miter lim="800000"/>
            <a:headEnd/>
            <a:tailEnd/>
          </a:ln>
        </p:spPr>
      </p:pic>
      <p:pic>
        <p:nvPicPr>
          <p:cNvPr id="2072" name="Picture 24"/>
          <p:cNvPicPr>
            <a:picLocks noChangeAspect="1" noChangeArrowheads="1"/>
          </p:cNvPicPr>
          <p:nvPr/>
        </p:nvPicPr>
        <p:blipFill>
          <a:blip r:embed="rId30" cstate="print"/>
          <a:srcRect/>
          <a:stretch>
            <a:fillRect/>
          </a:stretch>
        </p:blipFill>
        <p:spPr bwMode="auto">
          <a:xfrm>
            <a:off x="5948672" y="4288095"/>
            <a:ext cx="796512" cy="728240"/>
          </a:xfrm>
          <a:prstGeom prst="rect">
            <a:avLst/>
          </a:prstGeom>
          <a:noFill/>
          <a:ln w="9525">
            <a:noFill/>
            <a:miter lim="800000"/>
            <a:headEnd/>
            <a:tailEnd/>
          </a:ln>
        </p:spPr>
      </p:pic>
      <p:pic>
        <p:nvPicPr>
          <p:cNvPr id="2073" name="Picture 25"/>
          <p:cNvPicPr>
            <a:picLocks noChangeAspect="1" noChangeArrowheads="1"/>
          </p:cNvPicPr>
          <p:nvPr/>
        </p:nvPicPr>
        <p:blipFill>
          <a:blip r:embed="rId31" cstate="print"/>
          <a:srcRect/>
          <a:stretch>
            <a:fillRect/>
          </a:stretch>
        </p:blipFill>
        <p:spPr bwMode="auto">
          <a:xfrm>
            <a:off x="6817982" y="4267184"/>
            <a:ext cx="782225" cy="770550"/>
          </a:xfrm>
          <a:prstGeom prst="rect">
            <a:avLst/>
          </a:prstGeom>
          <a:noFill/>
          <a:ln w="9525">
            <a:noFill/>
            <a:miter lim="800000"/>
            <a:headEnd/>
            <a:tailEnd/>
          </a:ln>
        </p:spPr>
      </p:pic>
      <p:pic>
        <p:nvPicPr>
          <p:cNvPr id="2074" name="Picture 26"/>
          <p:cNvPicPr>
            <a:picLocks noChangeAspect="1" noChangeArrowheads="1"/>
          </p:cNvPicPr>
          <p:nvPr/>
        </p:nvPicPr>
        <p:blipFill>
          <a:blip r:embed="rId32" cstate="print"/>
          <a:srcRect/>
          <a:stretch>
            <a:fillRect/>
          </a:stretch>
        </p:blipFill>
        <p:spPr bwMode="auto">
          <a:xfrm>
            <a:off x="7647707" y="4273194"/>
            <a:ext cx="763237" cy="74078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7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p:bldP spid="34"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bwMode="auto">
          <a:xfrm>
            <a:off x="514350" y="2531092"/>
            <a:ext cx="809244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62</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Sticky Note Example</a:t>
            </a:r>
            <a:endParaRPr lang="en-US" sz="1800" b="0" baseline="60000" dirty="0"/>
          </a:p>
        </p:txBody>
      </p:sp>
      <p:sp>
        <p:nvSpPr>
          <p:cNvPr id="13" name="TextBox 12"/>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9" name="Rectangle 8"/>
          <p:cNvSpPr/>
          <p:nvPr/>
        </p:nvSpPr>
        <p:spPr bwMode="auto">
          <a:xfrm>
            <a:off x="523875" y="2114550"/>
            <a:ext cx="8077200" cy="4133850"/>
          </a:xfrm>
          <a:prstGeom prst="rect">
            <a:avLst/>
          </a:prstGeom>
          <a:noFill/>
          <a:ln w="1905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cxnSp>
        <p:nvCxnSpPr>
          <p:cNvPr id="17" name="Straight Connector 16"/>
          <p:cNvCxnSpPr/>
          <p:nvPr/>
        </p:nvCxnSpPr>
        <p:spPr bwMode="auto">
          <a:xfrm>
            <a:off x="5883606" y="2100262"/>
            <a:ext cx="0" cy="411480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30"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569923" y="2564434"/>
            <a:ext cx="828637" cy="864664"/>
          </a:xfrm>
          <a:prstGeom prst="rect">
            <a:avLst/>
          </a:prstGeom>
          <a:noFill/>
        </p:spPr>
      </p:pic>
      <p:sp>
        <p:nvSpPr>
          <p:cNvPr id="33" name="TextBox 32"/>
          <p:cNvSpPr txBox="1"/>
          <p:nvPr/>
        </p:nvSpPr>
        <p:spPr>
          <a:xfrm>
            <a:off x="923925" y="2159617"/>
            <a:ext cx="1981200" cy="369332"/>
          </a:xfrm>
          <a:prstGeom prst="rect">
            <a:avLst/>
          </a:prstGeom>
          <a:noFill/>
        </p:spPr>
        <p:txBody>
          <a:bodyPr wrap="square" rtlCol="0">
            <a:spAutoFit/>
          </a:bodyPr>
          <a:lstStyle/>
          <a:p>
            <a:r>
              <a:rPr lang="en-US" b="1" dirty="0" smtClean="0"/>
              <a:t>Transportation</a:t>
            </a:r>
          </a:p>
        </p:txBody>
      </p:sp>
      <p:sp>
        <p:nvSpPr>
          <p:cNvPr id="34" name="TextBox 33"/>
          <p:cNvSpPr txBox="1"/>
          <p:nvPr/>
        </p:nvSpPr>
        <p:spPr>
          <a:xfrm>
            <a:off x="4081463" y="2159617"/>
            <a:ext cx="1295400" cy="369332"/>
          </a:xfrm>
          <a:prstGeom prst="rect">
            <a:avLst/>
          </a:prstGeom>
          <a:noFill/>
        </p:spPr>
        <p:txBody>
          <a:bodyPr wrap="square" rtlCol="0">
            <a:spAutoFit/>
          </a:bodyPr>
          <a:lstStyle/>
          <a:p>
            <a:r>
              <a:rPr lang="en-US" b="1" dirty="0" smtClean="0"/>
              <a:t>People</a:t>
            </a:r>
          </a:p>
        </p:txBody>
      </p:sp>
      <p:cxnSp>
        <p:nvCxnSpPr>
          <p:cNvPr id="24" name="Straight Connector 23"/>
          <p:cNvCxnSpPr/>
          <p:nvPr/>
        </p:nvCxnSpPr>
        <p:spPr bwMode="auto">
          <a:xfrm>
            <a:off x="3203101" y="2128837"/>
            <a:ext cx="0" cy="41148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5" name="TextBox 24"/>
          <p:cNvSpPr txBox="1"/>
          <p:nvPr/>
        </p:nvSpPr>
        <p:spPr>
          <a:xfrm>
            <a:off x="6657975" y="2159617"/>
            <a:ext cx="1295400" cy="369332"/>
          </a:xfrm>
          <a:prstGeom prst="rect">
            <a:avLst/>
          </a:prstGeom>
          <a:noFill/>
        </p:spPr>
        <p:txBody>
          <a:bodyPr wrap="square" rtlCol="0">
            <a:spAutoFit/>
          </a:bodyPr>
          <a:lstStyle/>
          <a:p>
            <a:r>
              <a:rPr lang="en-US" b="1" dirty="0" smtClean="0"/>
              <a:t>Facilities</a:t>
            </a:r>
          </a:p>
        </p:txBody>
      </p:sp>
      <p:sp>
        <p:nvSpPr>
          <p:cNvPr id="38" name="Rectangle 37"/>
          <p:cNvSpPr/>
          <p:nvPr/>
        </p:nvSpPr>
        <p:spPr>
          <a:xfrm>
            <a:off x="228600" y="1219200"/>
            <a:ext cx="7620000" cy="754053"/>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sz="2000"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Eliminate duplicate and non-viable ideas</a:t>
            </a:r>
          </a:p>
        </p:txBody>
      </p:sp>
      <p:pic>
        <p:nvPicPr>
          <p:cNvPr id="55"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2322523" y="2564434"/>
            <a:ext cx="828637" cy="864664"/>
          </a:xfrm>
          <a:prstGeom prst="rect">
            <a:avLst/>
          </a:prstGeom>
          <a:noFill/>
        </p:spPr>
      </p:pic>
      <p:pic>
        <p:nvPicPr>
          <p:cNvPr id="62"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569923" y="3402635"/>
            <a:ext cx="828637" cy="864664"/>
          </a:xfrm>
          <a:prstGeom prst="rect">
            <a:avLst/>
          </a:prstGeom>
          <a:noFill/>
        </p:spPr>
      </p:pic>
      <p:pic>
        <p:nvPicPr>
          <p:cNvPr id="63"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1398598" y="3402635"/>
            <a:ext cx="828637" cy="864664"/>
          </a:xfrm>
          <a:prstGeom prst="rect">
            <a:avLst/>
          </a:prstGeom>
          <a:noFill/>
        </p:spPr>
      </p:pic>
      <p:pic>
        <p:nvPicPr>
          <p:cNvPr id="64"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2293948" y="3402635"/>
            <a:ext cx="828637" cy="864664"/>
          </a:xfrm>
          <a:prstGeom prst="rect">
            <a:avLst/>
          </a:prstGeom>
          <a:noFill/>
        </p:spPr>
      </p:pic>
      <p:pic>
        <p:nvPicPr>
          <p:cNvPr id="65"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3303597" y="2564434"/>
            <a:ext cx="828637" cy="864664"/>
          </a:xfrm>
          <a:prstGeom prst="rect">
            <a:avLst/>
          </a:prstGeom>
          <a:noFill/>
        </p:spPr>
      </p:pic>
      <p:pic>
        <p:nvPicPr>
          <p:cNvPr id="66"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132271" y="2564434"/>
            <a:ext cx="828637" cy="864664"/>
          </a:xfrm>
          <a:prstGeom prst="rect">
            <a:avLst/>
          </a:prstGeom>
          <a:noFill/>
        </p:spPr>
      </p:pic>
      <p:pic>
        <p:nvPicPr>
          <p:cNvPr id="67"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970471" y="2564434"/>
            <a:ext cx="828637" cy="864664"/>
          </a:xfrm>
          <a:prstGeom prst="rect">
            <a:avLst/>
          </a:prstGeom>
          <a:noFill/>
        </p:spPr>
      </p:pic>
      <p:pic>
        <p:nvPicPr>
          <p:cNvPr id="68"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3284547" y="3402635"/>
            <a:ext cx="828637" cy="864664"/>
          </a:xfrm>
          <a:prstGeom prst="rect">
            <a:avLst/>
          </a:prstGeom>
          <a:noFill/>
        </p:spPr>
      </p:pic>
      <p:pic>
        <p:nvPicPr>
          <p:cNvPr id="69"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141798" y="3402635"/>
            <a:ext cx="828637" cy="864664"/>
          </a:xfrm>
          <a:prstGeom prst="rect">
            <a:avLst/>
          </a:prstGeom>
          <a:noFill/>
        </p:spPr>
      </p:pic>
      <p:pic>
        <p:nvPicPr>
          <p:cNvPr id="70"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999047" y="3402635"/>
            <a:ext cx="828637" cy="864664"/>
          </a:xfrm>
          <a:prstGeom prst="rect">
            <a:avLst/>
          </a:prstGeom>
          <a:noFill/>
        </p:spPr>
      </p:pic>
      <p:pic>
        <p:nvPicPr>
          <p:cNvPr id="72"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103697" y="4202734"/>
            <a:ext cx="828637" cy="864664"/>
          </a:xfrm>
          <a:prstGeom prst="rect">
            <a:avLst/>
          </a:prstGeom>
          <a:noFill/>
        </p:spPr>
      </p:pic>
      <p:pic>
        <p:nvPicPr>
          <p:cNvPr id="73"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4979997" y="4202734"/>
            <a:ext cx="828637" cy="864664"/>
          </a:xfrm>
          <a:prstGeom prst="rect">
            <a:avLst/>
          </a:prstGeom>
          <a:noFill/>
        </p:spPr>
      </p:pic>
      <p:pic>
        <p:nvPicPr>
          <p:cNvPr id="74"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3270322" y="5033884"/>
            <a:ext cx="828637" cy="864664"/>
          </a:xfrm>
          <a:prstGeom prst="rect">
            <a:avLst/>
          </a:prstGeom>
          <a:noFill/>
        </p:spPr>
      </p:pic>
      <p:pic>
        <p:nvPicPr>
          <p:cNvPr id="76"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5951546" y="2564434"/>
            <a:ext cx="828637" cy="864664"/>
          </a:xfrm>
          <a:prstGeom prst="rect">
            <a:avLst/>
          </a:prstGeom>
          <a:noFill/>
        </p:spPr>
      </p:pic>
      <p:pic>
        <p:nvPicPr>
          <p:cNvPr id="77"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6799272" y="2564434"/>
            <a:ext cx="828637" cy="864664"/>
          </a:xfrm>
          <a:prstGeom prst="rect">
            <a:avLst/>
          </a:prstGeom>
          <a:noFill/>
        </p:spPr>
      </p:pic>
      <p:pic>
        <p:nvPicPr>
          <p:cNvPr id="78"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7675573" y="2564434"/>
            <a:ext cx="828637" cy="864664"/>
          </a:xfrm>
          <a:prstGeom prst="rect">
            <a:avLst/>
          </a:prstGeom>
          <a:noFill/>
        </p:spPr>
      </p:pic>
      <p:pic>
        <p:nvPicPr>
          <p:cNvPr id="79"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6008698" y="3402635"/>
            <a:ext cx="828637" cy="864664"/>
          </a:xfrm>
          <a:prstGeom prst="rect">
            <a:avLst/>
          </a:prstGeom>
          <a:noFill/>
        </p:spPr>
      </p:pic>
      <p:pic>
        <p:nvPicPr>
          <p:cNvPr id="80"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6894522" y="3402635"/>
            <a:ext cx="828637" cy="864664"/>
          </a:xfrm>
          <a:prstGeom prst="rect">
            <a:avLst/>
          </a:prstGeom>
          <a:noFill/>
        </p:spPr>
      </p:pic>
      <p:pic>
        <p:nvPicPr>
          <p:cNvPr id="81"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7723197" y="3402635"/>
            <a:ext cx="828637" cy="864664"/>
          </a:xfrm>
          <a:prstGeom prst="rect">
            <a:avLst/>
          </a:prstGeom>
          <a:noFill/>
        </p:spPr>
      </p:pic>
      <p:pic>
        <p:nvPicPr>
          <p:cNvPr id="82"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5980122" y="4202734"/>
            <a:ext cx="828637" cy="864664"/>
          </a:xfrm>
          <a:prstGeom prst="rect">
            <a:avLst/>
          </a:prstGeom>
          <a:noFill/>
        </p:spPr>
      </p:pic>
      <p:pic>
        <p:nvPicPr>
          <p:cNvPr id="83"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6827847" y="4202734"/>
            <a:ext cx="828637" cy="864664"/>
          </a:xfrm>
          <a:prstGeom prst="rect">
            <a:avLst/>
          </a:prstGeom>
          <a:noFill/>
        </p:spPr>
      </p:pic>
      <p:pic>
        <p:nvPicPr>
          <p:cNvPr id="84" name="Picture 8" descr="http://1800recycling.com/wp-content/uploads/2011/10/Post-It-Notes-303x201.jpg"/>
          <p:cNvPicPr>
            <a:picLocks noChangeAspect="1" noChangeArrowheads="1"/>
          </p:cNvPicPr>
          <p:nvPr/>
        </p:nvPicPr>
        <p:blipFill>
          <a:blip r:embed="rId3" cstate="print"/>
          <a:srcRect l="50824" t="14184" r="5882" b="17730"/>
          <a:stretch>
            <a:fillRect/>
          </a:stretch>
        </p:blipFill>
        <p:spPr bwMode="auto">
          <a:xfrm rot="257404">
            <a:off x="7666046" y="4202734"/>
            <a:ext cx="828637" cy="864664"/>
          </a:xfrm>
          <a:prstGeom prst="rect">
            <a:avLst/>
          </a:prstGeom>
          <a:noFill/>
        </p:spPr>
      </p:pic>
      <p:sp>
        <p:nvSpPr>
          <p:cNvPr id="87" name="TextBox 86"/>
          <p:cNvSpPr txBox="1"/>
          <p:nvPr/>
        </p:nvSpPr>
        <p:spPr>
          <a:xfrm>
            <a:off x="495300" y="2791322"/>
            <a:ext cx="952500" cy="430887"/>
          </a:xfrm>
          <a:prstGeom prst="rect">
            <a:avLst/>
          </a:prstGeom>
          <a:noFill/>
        </p:spPr>
        <p:txBody>
          <a:bodyPr wrap="square" rtlCol="0">
            <a:spAutoFit/>
          </a:bodyPr>
          <a:lstStyle/>
          <a:p>
            <a:pPr algn="ctr"/>
            <a:r>
              <a:rPr lang="en-US" sz="1100" dirty="0" smtClean="0"/>
              <a:t>Encourage carpooling</a:t>
            </a:r>
          </a:p>
        </p:txBody>
      </p:sp>
      <p:sp>
        <p:nvSpPr>
          <p:cNvPr id="88" name="TextBox 87"/>
          <p:cNvSpPr txBox="1"/>
          <p:nvPr/>
        </p:nvSpPr>
        <p:spPr>
          <a:xfrm>
            <a:off x="2257425" y="2648447"/>
            <a:ext cx="952500" cy="738664"/>
          </a:xfrm>
          <a:prstGeom prst="rect">
            <a:avLst/>
          </a:prstGeom>
          <a:noFill/>
        </p:spPr>
        <p:txBody>
          <a:bodyPr wrap="square" rtlCol="0">
            <a:spAutoFit/>
          </a:bodyPr>
          <a:lstStyle/>
          <a:p>
            <a:pPr algn="ctr"/>
            <a:r>
              <a:rPr lang="en-US" sz="1050" dirty="0" smtClean="0"/>
              <a:t>Better</a:t>
            </a:r>
          </a:p>
          <a:p>
            <a:pPr algn="ctr"/>
            <a:r>
              <a:rPr lang="en-US" sz="1050" dirty="0" smtClean="0"/>
              <a:t>routes for public transport</a:t>
            </a:r>
          </a:p>
        </p:txBody>
      </p:sp>
      <p:sp>
        <p:nvSpPr>
          <p:cNvPr id="89" name="TextBox 88"/>
          <p:cNvSpPr txBox="1"/>
          <p:nvPr/>
        </p:nvSpPr>
        <p:spPr>
          <a:xfrm>
            <a:off x="504825" y="3562847"/>
            <a:ext cx="952500" cy="577081"/>
          </a:xfrm>
          <a:prstGeom prst="rect">
            <a:avLst/>
          </a:prstGeom>
          <a:noFill/>
        </p:spPr>
        <p:txBody>
          <a:bodyPr wrap="square" rtlCol="0">
            <a:spAutoFit/>
          </a:bodyPr>
          <a:lstStyle/>
          <a:p>
            <a:pPr algn="ctr"/>
            <a:r>
              <a:rPr lang="en-US" sz="1050" dirty="0" smtClean="0"/>
              <a:t>New stops for public transport</a:t>
            </a:r>
          </a:p>
        </p:txBody>
      </p:sp>
      <p:sp>
        <p:nvSpPr>
          <p:cNvPr id="90" name="TextBox 89"/>
          <p:cNvSpPr txBox="1"/>
          <p:nvPr/>
        </p:nvSpPr>
        <p:spPr>
          <a:xfrm>
            <a:off x="5886450" y="2638922"/>
            <a:ext cx="952500" cy="738664"/>
          </a:xfrm>
          <a:prstGeom prst="rect">
            <a:avLst/>
          </a:prstGeom>
          <a:noFill/>
        </p:spPr>
        <p:txBody>
          <a:bodyPr wrap="square" rtlCol="0">
            <a:spAutoFit/>
          </a:bodyPr>
          <a:lstStyle/>
          <a:p>
            <a:pPr algn="ctr"/>
            <a:r>
              <a:rPr lang="en-US" sz="1050" dirty="0" smtClean="0"/>
              <a:t>Re-mark stall lines; increase capacity</a:t>
            </a:r>
          </a:p>
        </p:txBody>
      </p:sp>
      <p:sp>
        <p:nvSpPr>
          <p:cNvPr id="91" name="TextBox 90"/>
          <p:cNvSpPr txBox="1"/>
          <p:nvPr/>
        </p:nvSpPr>
        <p:spPr>
          <a:xfrm>
            <a:off x="6753225" y="2648447"/>
            <a:ext cx="952500" cy="738664"/>
          </a:xfrm>
          <a:prstGeom prst="rect">
            <a:avLst/>
          </a:prstGeom>
          <a:noFill/>
        </p:spPr>
        <p:txBody>
          <a:bodyPr wrap="square" rtlCol="0">
            <a:spAutoFit/>
          </a:bodyPr>
          <a:lstStyle/>
          <a:p>
            <a:pPr algn="ctr"/>
            <a:r>
              <a:rPr lang="en-US" sz="1050" dirty="0" smtClean="0"/>
              <a:t>Cover walkways;  encourage walking</a:t>
            </a:r>
          </a:p>
        </p:txBody>
      </p:sp>
      <p:sp>
        <p:nvSpPr>
          <p:cNvPr id="92" name="TextBox 91"/>
          <p:cNvSpPr txBox="1"/>
          <p:nvPr/>
        </p:nvSpPr>
        <p:spPr>
          <a:xfrm>
            <a:off x="7620000" y="2724647"/>
            <a:ext cx="952500" cy="577081"/>
          </a:xfrm>
          <a:prstGeom prst="rect">
            <a:avLst/>
          </a:prstGeom>
          <a:noFill/>
        </p:spPr>
        <p:txBody>
          <a:bodyPr wrap="square" rtlCol="0">
            <a:spAutoFit/>
          </a:bodyPr>
          <a:lstStyle/>
          <a:p>
            <a:pPr algn="ctr"/>
            <a:r>
              <a:rPr lang="en-US" sz="1050" dirty="0" smtClean="0"/>
              <a:t>Build parking structure</a:t>
            </a:r>
          </a:p>
        </p:txBody>
      </p:sp>
      <p:sp>
        <p:nvSpPr>
          <p:cNvPr id="93" name="TextBox 92"/>
          <p:cNvSpPr txBox="1"/>
          <p:nvPr/>
        </p:nvSpPr>
        <p:spPr>
          <a:xfrm>
            <a:off x="3248025" y="2638922"/>
            <a:ext cx="952500" cy="738664"/>
          </a:xfrm>
          <a:prstGeom prst="rect">
            <a:avLst/>
          </a:prstGeom>
          <a:noFill/>
        </p:spPr>
        <p:txBody>
          <a:bodyPr wrap="square" rtlCol="0">
            <a:spAutoFit/>
          </a:bodyPr>
          <a:lstStyle/>
          <a:p>
            <a:pPr algn="ctr"/>
            <a:r>
              <a:rPr lang="en-US" sz="1050" dirty="0" smtClean="0"/>
              <a:t>Use technology to find spaces</a:t>
            </a:r>
          </a:p>
        </p:txBody>
      </p:sp>
      <p:sp>
        <p:nvSpPr>
          <p:cNvPr id="94" name="TextBox 93"/>
          <p:cNvSpPr txBox="1"/>
          <p:nvPr/>
        </p:nvSpPr>
        <p:spPr>
          <a:xfrm>
            <a:off x="4076700" y="2648447"/>
            <a:ext cx="952500" cy="738664"/>
          </a:xfrm>
          <a:prstGeom prst="rect">
            <a:avLst/>
          </a:prstGeom>
          <a:noFill/>
        </p:spPr>
        <p:txBody>
          <a:bodyPr wrap="square" rtlCol="0">
            <a:spAutoFit/>
          </a:bodyPr>
          <a:lstStyle/>
          <a:p>
            <a:pPr algn="ctr"/>
            <a:r>
              <a:rPr lang="en-US" sz="1050" dirty="0" smtClean="0"/>
              <a:t>Move employees to other locations</a:t>
            </a:r>
          </a:p>
        </p:txBody>
      </p:sp>
      <p:sp>
        <p:nvSpPr>
          <p:cNvPr id="95" name="TextBox 94"/>
          <p:cNvSpPr txBox="1"/>
          <p:nvPr/>
        </p:nvSpPr>
        <p:spPr>
          <a:xfrm>
            <a:off x="5953125" y="3486647"/>
            <a:ext cx="952500" cy="738664"/>
          </a:xfrm>
          <a:prstGeom prst="rect">
            <a:avLst/>
          </a:prstGeom>
          <a:noFill/>
        </p:spPr>
        <p:txBody>
          <a:bodyPr wrap="square" rtlCol="0">
            <a:spAutoFit/>
          </a:bodyPr>
          <a:lstStyle/>
          <a:p>
            <a:pPr algn="ctr"/>
            <a:r>
              <a:rPr lang="en-US" sz="1050" dirty="0" smtClean="0"/>
              <a:t>Eliminate</a:t>
            </a:r>
          </a:p>
          <a:p>
            <a:pPr algn="ctr"/>
            <a:r>
              <a:rPr lang="en-US" sz="1050" dirty="0" smtClean="0"/>
              <a:t>all “reserved” spaces</a:t>
            </a:r>
          </a:p>
        </p:txBody>
      </p:sp>
      <p:sp>
        <p:nvSpPr>
          <p:cNvPr id="96" name="TextBox 95"/>
          <p:cNvSpPr txBox="1"/>
          <p:nvPr/>
        </p:nvSpPr>
        <p:spPr>
          <a:xfrm>
            <a:off x="6800850" y="3467597"/>
            <a:ext cx="952500" cy="738664"/>
          </a:xfrm>
          <a:prstGeom prst="rect">
            <a:avLst/>
          </a:prstGeom>
          <a:noFill/>
        </p:spPr>
        <p:txBody>
          <a:bodyPr wrap="square" rtlCol="0">
            <a:spAutoFit/>
          </a:bodyPr>
          <a:lstStyle/>
          <a:p>
            <a:pPr algn="ctr"/>
            <a:r>
              <a:rPr lang="en-US" sz="1050" dirty="0" smtClean="0"/>
              <a:t>Lease</a:t>
            </a:r>
          </a:p>
          <a:p>
            <a:pPr algn="ctr"/>
            <a:r>
              <a:rPr lang="en-US" sz="1050" dirty="0" smtClean="0"/>
              <a:t>space for parking</a:t>
            </a:r>
          </a:p>
          <a:p>
            <a:pPr algn="ctr"/>
            <a:r>
              <a:rPr lang="en-US" sz="1050" dirty="0" smtClean="0"/>
              <a:t>near site</a:t>
            </a:r>
          </a:p>
        </p:txBody>
      </p:sp>
      <p:sp>
        <p:nvSpPr>
          <p:cNvPr id="97" name="TextBox 96"/>
          <p:cNvSpPr txBox="1"/>
          <p:nvPr/>
        </p:nvSpPr>
        <p:spPr>
          <a:xfrm>
            <a:off x="4905375" y="2724647"/>
            <a:ext cx="952500" cy="577081"/>
          </a:xfrm>
          <a:prstGeom prst="rect">
            <a:avLst/>
          </a:prstGeom>
          <a:noFill/>
        </p:spPr>
        <p:txBody>
          <a:bodyPr wrap="square" rtlCol="0">
            <a:spAutoFit/>
          </a:bodyPr>
          <a:lstStyle/>
          <a:p>
            <a:pPr algn="ctr"/>
            <a:r>
              <a:rPr lang="en-US" sz="1050" dirty="0" smtClean="0"/>
              <a:t>Level load work schedules</a:t>
            </a:r>
          </a:p>
        </p:txBody>
      </p:sp>
      <p:sp>
        <p:nvSpPr>
          <p:cNvPr id="98" name="TextBox 97"/>
          <p:cNvSpPr txBox="1"/>
          <p:nvPr/>
        </p:nvSpPr>
        <p:spPr>
          <a:xfrm>
            <a:off x="7658100" y="3486647"/>
            <a:ext cx="952500" cy="738664"/>
          </a:xfrm>
          <a:prstGeom prst="rect">
            <a:avLst/>
          </a:prstGeom>
          <a:noFill/>
        </p:spPr>
        <p:txBody>
          <a:bodyPr wrap="square" rtlCol="0">
            <a:spAutoFit/>
          </a:bodyPr>
          <a:lstStyle/>
          <a:p>
            <a:pPr algn="ctr"/>
            <a:r>
              <a:rPr lang="en-US" sz="1050" dirty="0" smtClean="0"/>
              <a:t>Mark new spaces in and    outside</a:t>
            </a:r>
          </a:p>
        </p:txBody>
      </p:sp>
      <p:sp>
        <p:nvSpPr>
          <p:cNvPr id="99" name="TextBox 98"/>
          <p:cNvSpPr txBox="1"/>
          <p:nvPr/>
        </p:nvSpPr>
        <p:spPr>
          <a:xfrm>
            <a:off x="3248025" y="3477122"/>
            <a:ext cx="952500" cy="738664"/>
          </a:xfrm>
          <a:prstGeom prst="rect">
            <a:avLst/>
          </a:prstGeom>
          <a:noFill/>
        </p:spPr>
        <p:txBody>
          <a:bodyPr wrap="square" rtlCol="0">
            <a:spAutoFit/>
          </a:bodyPr>
          <a:lstStyle/>
          <a:p>
            <a:pPr algn="ctr"/>
            <a:r>
              <a:rPr lang="en-US" sz="1050" dirty="0" smtClean="0"/>
              <a:t>Do    nothing;  part of the job </a:t>
            </a:r>
          </a:p>
        </p:txBody>
      </p:sp>
      <p:sp>
        <p:nvSpPr>
          <p:cNvPr id="100" name="TextBox 99"/>
          <p:cNvSpPr txBox="1"/>
          <p:nvPr/>
        </p:nvSpPr>
        <p:spPr>
          <a:xfrm>
            <a:off x="4086225" y="3553322"/>
            <a:ext cx="952500" cy="577081"/>
          </a:xfrm>
          <a:prstGeom prst="rect">
            <a:avLst/>
          </a:prstGeom>
          <a:noFill/>
        </p:spPr>
        <p:txBody>
          <a:bodyPr wrap="square" rtlCol="0">
            <a:spAutoFit/>
          </a:bodyPr>
          <a:lstStyle/>
          <a:p>
            <a:pPr algn="ctr"/>
            <a:r>
              <a:rPr lang="en-US" sz="1050" dirty="0" smtClean="0"/>
              <a:t>Charge     for     parking</a:t>
            </a:r>
          </a:p>
        </p:txBody>
      </p:sp>
      <p:sp>
        <p:nvSpPr>
          <p:cNvPr id="101" name="TextBox 100"/>
          <p:cNvSpPr txBox="1"/>
          <p:nvPr/>
        </p:nvSpPr>
        <p:spPr>
          <a:xfrm>
            <a:off x="5924550" y="4372472"/>
            <a:ext cx="952500" cy="577081"/>
          </a:xfrm>
          <a:prstGeom prst="rect">
            <a:avLst/>
          </a:prstGeom>
          <a:noFill/>
        </p:spPr>
        <p:txBody>
          <a:bodyPr wrap="square" rtlCol="0">
            <a:spAutoFit/>
          </a:bodyPr>
          <a:lstStyle/>
          <a:p>
            <a:pPr algn="ctr"/>
            <a:r>
              <a:rPr lang="en-US" sz="1050" dirty="0" smtClean="0"/>
              <a:t>Install bicycle  racks</a:t>
            </a:r>
          </a:p>
        </p:txBody>
      </p:sp>
      <p:sp>
        <p:nvSpPr>
          <p:cNvPr id="102" name="TextBox 101"/>
          <p:cNvSpPr txBox="1"/>
          <p:nvPr/>
        </p:nvSpPr>
        <p:spPr>
          <a:xfrm>
            <a:off x="4943475" y="3543797"/>
            <a:ext cx="952500" cy="577081"/>
          </a:xfrm>
          <a:prstGeom prst="rect">
            <a:avLst/>
          </a:prstGeom>
          <a:noFill/>
        </p:spPr>
        <p:txBody>
          <a:bodyPr wrap="square" rtlCol="0">
            <a:spAutoFit/>
          </a:bodyPr>
          <a:lstStyle/>
          <a:p>
            <a:pPr algn="ctr"/>
            <a:r>
              <a:rPr lang="en-US" sz="1050" dirty="0" smtClean="0"/>
              <a:t>Provide valet   parking </a:t>
            </a:r>
          </a:p>
        </p:txBody>
      </p:sp>
      <p:sp>
        <p:nvSpPr>
          <p:cNvPr id="103" name="TextBox 102"/>
          <p:cNvSpPr txBox="1"/>
          <p:nvPr/>
        </p:nvSpPr>
        <p:spPr>
          <a:xfrm>
            <a:off x="6753225" y="4277222"/>
            <a:ext cx="952500" cy="738664"/>
          </a:xfrm>
          <a:prstGeom prst="rect">
            <a:avLst/>
          </a:prstGeom>
          <a:noFill/>
        </p:spPr>
        <p:txBody>
          <a:bodyPr wrap="square" rtlCol="0">
            <a:spAutoFit/>
          </a:bodyPr>
          <a:lstStyle/>
          <a:p>
            <a:pPr algn="ctr"/>
            <a:r>
              <a:rPr lang="en-US" sz="1050" dirty="0" smtClean="0"/>
              <a:t>Parking spaces for smaller   cars</a:t>
            </a:r>
          </a:p>
        </p:txBody>
      </p:sp>
      <p:sp>
        <p:nvSpPr>
          <p:cNvPr id="105" name="TextBox 104"/>
          <p:cNvSpPr txBox="1"/>
          <p:nvPr/>
        </p:nvSpPr>
        <p:spPr>
          <a:xfrm>
            <a:off x="1343025" y="3562847"/>
            <a:ext cx="952500" cy="577081"/>
          </a:xfrm>
          <a:prstGeom prst="rect">
            <a:avLst/>
          </a:prstGeom>
          <a:noFill/>
        </p:spPr>
        <p:txBody>
          <a:bodyPr wrap="square" rtlCol="0">
            <a:spAutoFit/>
          </a:bodyPr>
          <a:lstStyle/>
          <a:p>
            <a:pPr algn="ctr"/>
            <a:r>
              <a:rPr lang="en-US" sz="1050" dirty="0" smtClean="0"/>
              <a:t>Incentives for public transport</a:t>
            </a:r>
          </a:p>
        </p:txBody>
      </p:sp>
      <p:sp>
        <p:nvSpPr>
          <p:cNvPr id="106" name="TextBox 105"/>
          <p:cNvSpPr txBox="1"/>
          <p:nvPr/>
        </p:nvSpPr>
        <p:spPr>
          <a:xfrm>
            <a:off x="4057650" y="4286747"/>
            <a:ext cx="952500" cy="738664"/>
          </a:xfrm>
          <a:prstGeom prst="rect">
            <a:avLst/>
          </a:prstGeom>
          <a:noFill/>
        </p:spPr>
        <p:txBody>
          <a:bodyPr wrap="square" rtlCol="0">
            <a:spAutoFit/>
          </a:bodyPr>
          <a:lstStyle/>
          <a:p>
            <a:pPr algn="ctr"/>
            <a:r>
              <a:rPr lang="en-US" sz="1050" dirty="0" smtClean="0"/>
              <a:t>Enforce current parking   rules</a:t>
            </a:r>
          </a:p>
        </p:txBody>
      </p:sp>
      <p:sp>
        <p:nvSpPr>
          <p:cNvPr id="107" name="TextBox 106"/>
          <p:cNvSpPr txBox="1"/>
          <p:nvPr/>
        </p:nvSpPr>
        <p:spPr>
          <a:xfrm>
            <a:off x="4933950" y="4277222"/>
            <a:ext cx="952500" cy="738664"/>
          </a:xfrm>
          <a:prstGeom prst="rect">
            <a:avLst/>
          </a:prstGeom>
          <a:noFill/>
        </p:spPr>
        <p:txBody>
          <a:bodyPr wrap="square" rtlCol="0">
            <a:spAutoFit/>
          </a:bodyPr>
          <a:lstStyle/>
          <a:p>
            <a:pPr algn="ctr"/>
            <a:r>
              <a:rPr lang="en-US" sz="1050" dirty="0" smtClean="0"/>
              <a:t>Enforce “visitor   only”  parking</a:t>
            </a:r>
          </a:p>
        </p:txBody>
      </p:sp>
      <p:sp>
        <p:nvSpPr>
          <p:cNvPr id="108" name="TextBox 107"/>
          <p:cNvSpPr txBox="1"/>
          <p:nvPr/>
        </p:nvSpPr>
        <p:spPr>
          <a:xfrm>
            <a:off x="3205225" y="5127422"/>
            <a:ext cx="952500" cy="738664"/>
          </a:xfrm>
          <a:prstGeom prst="rect">
            <a:avLst/>
          </a:prstGeom>
          <a:noFill/>
        </p:spPr>
        <p:txBody>
          <a:bodyPr wrap="square" rtlCol="0">
            <a:spAutoFit/>
          </a:bodyPr>
          <a:lstStyle/>
          <a:p>
            <a:pPr algn="ctr"/>
            <a:r>
              <a:rPr lang="en-US" sz="1050" dirty="0" smtClean="0"/>
              <a:t>Encourage more   virtual    work</a:t>
            </a:r>
          </a:p>
        </p:txBody>
      </p:sp>
      <p:sp>
        <p:nvSpPr>
          <p:cNvPr id="109" name="TextBox 108"/>
          <p:cNvSpPr txBox="1"/>
          <p:nvPr/>
        </p:nvSpPr>
        <p:spPr>
          <a:xfrm>
            <a:off x="7610475" y="4343897"/>
            <a:ext cx="952500" cy="577081"/>
          </a:xfrm>
          <a:prstGeom prst="rect">
            <a:avLst/>
          </a:prstGeom>
          <a:noFill/>
        </p:spPr>
        <p:txBody>
          <a:bodyPr wrap="square" rtlCol="0">
            <a:spAutoFit/>
          </a:bodyPr>
          <a:lstStyle/>
          <a:p>
            <a:pPr algn="ctr"/>
            <a:r>
              <a:rPr lang="en-US" sz="1050" dirty="0" smtClean="0"/>
              <a:t>Build more offsite parking </a:t>
            </a:r>
          </a:p>
        </p:txBody>
      </p:sp>
      <p:sp>
        <p:nvSpPr>
          <p:cNvPr id="112" name="TextBox 111"/>
          <p:cNvSpPr txBox="1"/>
          <p:nvPr/>
        </p:nvSpPr>
        <p:spPr>
          <a:xfrm>
            <a:off x="2238375" y="3477122"/>
            <a:ext cx="952500" cy="738664"/>
          </a:xfrm>
          <a:prstGeom prst="rect">
            <a:avLst/>
          </a:prstGeom>
          <a:noFill/>
        </p:spPr>
        <p:txBody>
          <a:bodyPr wrap="square" rtlCol="0">
            <a:spAutoFit/>
          </a:bodyPr>
          <a:lstStyle/>
          <a:p>
            <a:pPr algn="ctr"/>
            <a:r>
              <a:rPr lang="en-US" sz="1050" dirty="0" smtClean="0"/>
              <a:t>Require payment   for     parking</a:t>
            </a:r>
          </a:p>
        </p:txBody>
      </p:sp>
      <p:sp>
        <p:nvSpPr>
          <p:cNvPr id="113" name="Multiply 112"/>
          <p:cNvSpPr/>
          <p:nvPr/>
        </p:nvSpPr>
        <p:spPr bwMode="auto">
          <a:xfrm>
            <a:off x="647700" y="26670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4" name="Multiply 113"/>
          <p:cNvSpPr/>
          <p:nvPr/>
        </p:nvSpPr>
        <p:spPr bwMode="auto">
          <a:xfrm>
            <a:off x="4210050" y="26289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5" name="Multiply 114"/>
          <p:cNvSpPr/>
          <p:nvPr/>
        </p:nvSpPr>
        <p:spPr bwMode="auto">
          <a:xfrm>
            <a:off x="6029325" y="427957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6" name="Multiply 115"/>
          <p:cNvSpPr/>
          <p:nvPr/>
        </p:nvSpPr>
        <p:spPr bwMode="auto">
          <a:xfrm>
            <a:off x="6886575" y="26289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7" name="Multiply 116"/>
          <p:cNvSpPr/>
          <p:nvPr/>
        </p:nvSpPr>
        <p:spPr bwMode="auto">
          <a:xfrm>
            <a:off x="7743825" y="26289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8" name="Multiply 117"/>
          <p:cNvSpPr/>
          <p:nvPr/>
        </p:nvSpPr>
        <p:spPr bwMode="auto">
          <a:xfrm>
            <a:off x="6962775" y="348615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9" name="Multiply 118"/>
          <p:cNvSpPr/>
          <p:nvPr/>
        </p:nvSpPr>
        <p:spPr bwMode="auto">
          <a:xfrm>
            <a:off x="7810500" y="3495675"/>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0" name="Multiply 119"/>
          <p:cNvSpPr/>
          <p:nvPr/>
        </p:nvSpPr>
        <p:spPr bwMode="auto">
          <a:xfrm>
            <a:off x="6886575" y="4276725"/>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1" name="Multiply 120"/>
          <p:cNvSpPr/>
          <p:nvPr/>
        </p:nvSpPr>
        <p:spPr bwMode="auto">
          <a:xfrm>
            <a:off x="7762875" y="428625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2" name="Multiply 121"/>
          <p:cNvSpPr/>
          <p:nvPr/>
        </p:nvSpPr>
        <p:spPr bwMode="auto">
          <a:xfrm>
            <a:off x="3362325" y="3457575"/>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3" name="Multiply 122"/>
          <p:cNvSpPr/>
          <p:nvPr/>
        </p:nvSpPr>
        <p:spPr bwMode="auto">
          <a:xfrm>
            <a:off x="4200525" y="344805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26"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807717" y="1163782"/>
            <a:ext cx="889962" cy="930881"/>
          </a:xfrm>
          <a:prstGeom prst="rect">
            <a:avLst/>
          </a:prstGeom>
          <a:noFill/>
          <a:ln w="9525">
            <a:noFill/>
            <a:miter lim="800000"/>
            <a:headEnd/>
            <a:tailEnd/>
          </a:ln>
        </p:spPr>
      </p:pic>
      <p:pic>
        <p:nvPicPr>
          <p:cNvPr id="12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92592" y="1163780"/>
            <a:ext cx="896634" cy="927553"/>
          </a:xfrm>
          <a:prstGeom prst="rect">
            <a:avLst/>
          </a:prstGeom>
          <a:noFill/>
          <a:ln w="9525">
            <a:noFill/>
            <a:miter lim="800000"/>
            <a:headEnd/>
            <a:tailEnd/>
          </a:ln>
        </p:spPr>
      </p:pic>
      <p:pic>
        <p:nvPicPr>
          <p:cNvPr id="128" name="Picture 4"/>
          <p:cNvPicPr>
            <a:picLocks noChangeAspect="1" noChangeArrowheads="1"/>
          </p:cNvPicPr>
          <p:nvPr/>
        </p:nvPicPr>
        <p:blipFill>
          <a:blip r:embed="rId6" cstate="print"/>
          <a:srcRect/>
          <a:stretch>
            <a:fillRect/>
          </a:stretch>
        </p:blipFill>
        <p:spPr bwMode="auto">
          <a:xfrm>
            <a:off x="6709557" y="1139115"/>
            <a:ext cx="938151" cy="948575"/>
          </a:xfrm>
          <a:prstGeom prst="rect">
            <a:avLst/>
          </a:prstGeom>
          <a:noFill/>
          <a:ln w="9525">
            <a:noFill/>
            <a:miter lim="800000"/>
            <a:headEnd/>
            <a:tailEnd/>
          </a:ln>
        </p:spPr>
      </p:pic>
      <p:pic>
        <p:nvPicPr>
          <p:cNvPr id="129"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627645" y="1163782"/>
            <a:ext cx="943154" cy="903020"/>
          </a:xfrm>
          <a:prstGeom prst="rect">
            <a:avLst/>
          </a:prstGeom>
          <a:noFill/>
          <a:ln w="9525">
            <a:noFill/>
            <a:miter lim="800000"/>
            <a:headEnd/>
            <a:tailEnd/>
          </a:ln>
        </p:spPr>
      </p:pic>
      <p:sp>
        <p:nvSpPr>
          <p:cNvPr id="130" name="Multiply 129"/>
          <p:cNvSpPr/>
          <p:nvPr/>
        </p:nvSpPr>
        <p:spPr bwMode="auto">
          <a:xfrm>
            <a:off x="6074850" y="3481925"/>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1" name="Multiply 130"/>
          <p:cNvSpPr/>
          <p:nvPr/>
        </p:nvSpPr>
        <p:spPr bwMode="auto">
          <a:xfrm>
            <a:off x="3307896" y="5096988"/>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2" name="Multiply 131"/>
          <p:cNvSpPr/>
          <p:nvPr/>
        </p:nvSpPr>
        <p:spPr bwMode="auto">
          <a:xfrm>
            <a:off x="5043673" y="2652651"/>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3" name="Multiply 132"/>
          <p:cNvSpPr/>
          <p:nvPr/>
        </p:nvSpPr>
        <p:spPr bwMode="auto">
          <a:xfrm>
            <a:off x="3345502" y="26289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4" name="Multiply 133"/>
          <p:cNvSpPr/>
          <p:nvPr/>
        </p:nvSpPr>
        <p:spPr bwMode="auto">
          <a:xfrm>
            <a:off x="6029325" y="2628900"/>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5" name="Multiply 134"/>
          <p:cNvSpPr/>
          <p:nvPr/>
        </p:nvSpPr>
        <p:spPr bwMode="auto">
          <a:xfrm>
            <a:off x="645721" y="3472543"/>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6" name="Multiply 135"/>
          <p:cNvSpPr/>
          <p:nvPr/>
        </p:nvSpPr>
        <p:spPr bwMode="auto">
          <a:xfrm>
            <a:off x="2377539" y="2663042"/>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7" name="Multiply 136"/>
          <p:cNvSpPr/>
          <p:nvPr/>
        </p:nvSpPr>
        <p:spPr bwMode="auto">
          <a:xfrm>
            <a:off x="1441367" y="3496293"/>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8" name="Multiply 137"/>
          <p:cNvSpPr/>
          <p:nvPr/>
        </p:nvSpPr>
        <p:spPr bwMode="auto">
          <a:xfrm>
            <a:off x="2355768" y="3496294"/>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9" name="Multiply 138"/>
          <p:cNvSpPr/>
          <p:nvPr/>
        </p:nvSpPr>
        <p:spPr bwMode="auto">
          <a:xfrm>
            <a:off x="4160817" y="4268189"/>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0" name="Multiply 139"/>
          <p:cNvSpPr/>
          <p:nvPr/>
        </p:nvSpPr>
        <p:spPr bwMode="auto">
          <a:xfrm>
            <a:off x="5039591" y="4256315"/>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1" name="Multiply 140"/>
          <p:cNvSpPr/>
          <p:nvPr/>
        </p:nvSpPr>
        <p:spPr bwMode="auto">
          <a:xfrm>
            <a:off x="5051467" y="3472543"/>
            <a:ext cx="695325" cy="781050"/>
          </a:xfrm>
          <a:prstGeom prst="mathMultiply">
            <a:avLst>
              <a:gd name="adj1" fmla="val 15301"/>
            </a:avLst>
          </a:prstGeom>
          <a:solidFill>
            <a:srgbClr val="FF0000">
              <a:alpha val="69000"/>
            </a:srgbClr>
          </a:solidFill>
          <a:ln w="12700" cap="flat" cmpd="sng" algn="ctr">
            <a:solidFill>
              <a:srgbClr val="FF0000"/>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124" name="Picture 2"/>
          <p:cNvPicPr>
            <a:picLocks noChangeAspect="1" noChangeArrowheads="1"/>
          </p:cNvPicPr>
          <p:nvPr/>
        </p:nvPicPr>
        <p:blipFill>
          <a:blip r:embed="rId8" cstate="print"/>
          <a:srcRect/>
          <a:stretch>
            <a:fillRect/>
          </a:stretch>
        </p:blipFill>
        <p:spPr bwMode="auto">
          <a:xfrm>
            <a:off x="6022840" y="5118267"/>
            <a:ext cx="814354" cy="830642"/>
          </a:xfrm>
          <a:prstGeom prst="rect">
            <a:avLst/>
          </a:prstGeom>
          <a:noFill/>
          <a:ln w="9525">
            <a:noFill/>
            <a:miter lim="800000"/>
            <a:headEnd/>
            <a:tailEnd/>
          </a:ln>
        </p:spPr>
      </p:pic>
      <p:pic>
        <p:nvPicPr>
          <p:cNvPr id="125" name="Picture 2"/>
          <p:cNvPicPr>
            <a:picLocks noChangeAspect="1" noChangeArrowheads="1"/>
          </p:cNvPicPr>
          <p:nvPr/>
        </p:nvPicPr>
        <p:blipFill>
          <a:blip r:embed="rId9" cstate="print"/>
          <a:srcRect/>
          <a:stretch>
            <a:fillRect/>
          </a:stretch>
        </p:blipFill>
        <p:spPr bwMode="auto">
          <a:xfrm>
            <a:off x="4149712" y="5080981"/>
            <a:ext cx="809625" cy="904875"/>
          </a:xfrm>
          <a:prstGeom prst="rect">
            <a:avLst/>
          </a:prstGeom>
          <a:noFill/>
          <a:ln w="9525">
            <a:noFill/>
            <a:miter lim="800000"/>
            <a:headEnd/>
            <a:tailEnd/>
          </a:ln>
        </p:spPr>
      </p:pic>
      <p:pic>
        <p:nvPicPr>
          <p:cNvPr id="142" name="Picture 14"/>
          <p:cNvPicPr>
            <a:picLocks noChangeAspect="1" noChangeArrowheads="1"/>
          </p:cNvPicPr>
          <p:nvPr/>
        </p:nvPicPr>
        <p:blipFill>
          <a:blip r:embed="rId10" cstate="print"/>
          <a:srcRect/>
          <a:stretch>
            <a:fillRect/>
          </a:stretch>
        </p:blipFill>
        <p:spPr bwMode="auto">
          <a:xfrm>
            <a:off x="3245861" y="4307431"/>
            <a:ext cx="815500" cy="756406"/>
          </a:xfrm>
          <a:prstGeom prst="rect">
            <a:avLst/>
          </a:prstGeom>
          <a:noFill/>
          <a:ln w="9525">
            <a:noFill/>
            <a:miter lim="800000"/>
            <a:headEnd/>
            <a:tailEnd/>
          </a:ln>
        </p:spPr>
      </p:pic>
      <p:pic>
        <p:nvPicPr>
          <p:cNvPr id="143" name="Picture 3"/>
          <p:cNvPicPr>
            <a:picLocks noChangeAspect="1" noChangeArrowheads="1"/>
          </p:cNvPicPr>
          <p:nvPr/>
        </p:nvPicPr>
        <p:blipFill>
          <a:blip r:embed="rId11" cstate="print"/>
          <a:srcRect/>
          <a:stretch>
            <a:fillRect/>
          </a:stretch>
        </p:blipFill>
        <p:spPr bwMode="auto">
          <a:xfrm>
            <a:off x="1474086" y="2660073"/>
            <a:ext cx="813261" cy="77684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4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p:bldP spid="34" grpId="0"/>
      <p:bldP spid="25"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5" grpId="0"/>
      <p:bldP spid="106" grpId="0"/>
      <p:bldP spid="107" grpId="0"/>
      <p:bldP spid="108" grpId="0"/>
      <p:bldP spid="109" grpId="0"/>
      <p:bldP spid="112" grpId="0"/>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63</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Strengths and Weaknesses</a:t>
            </a:r>
            <a:endParaRPr lang="en-US" sz="1800" b="0" baseline="60000" dirty="0"/>
          </a:p>
        </p:txBody>
      </p:sp>
      <p:sp>
        <p:nvSpPr>
          <p:cNvPr id="10" name="TextBox 9"/>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12" name="Rectangle 11"/>
          <p:cNvSpPr/>
          <p:nvPr/>
        </p:nvSpPr>
        <p:spPr>
          <a:xfrm>
            <a:off x="228600" y="1179771"/>
            <a:ext cx="8686800" cy="723275"/>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Record positive and negative aspects of the idea</a:t>
            </a:r>
          </a:p>
        </p:txBody>
      </p:sp>
      <p:sp>
        <p:nvSpPr>
          <p:cNvPr id="19" name="TextBox 18"/>
          <p:cNvSpPr txBox="1"/>
          <p:nvPr/>
        </p:nvSpPr>
        <p:spPr>
          <a:xfrm>
            <a:off x="1495174" y="1919725"/>
            <a:ext cx="838123" cy="338554"/>
          </a:xfrm>
          <a:prstGeom prst="rect">
            <a:avLst/>
          </a:prstGeom>
          <a:noFill/>
        </p:spPr>
        <p:txBody>
          <a:bodyPr wrap="square" rtlCol="0">
            <a:spAutoFit/>
          </a:bodyPr>
          <a:lstStyle/>
          <a:p>
            <a:r>
              <a:rPr lang="en-US" sz="1600" b="1" u="sng" dirty="0" smtClean="0"/>
              <a:t>Pro’s</a:t>
            </a:r>
          </a:p>
        </p:txBody>
      </p:sp>
      <p:sp>
        <p:nvSpPr>
          <p:cNvPr id="21" name="TextBox 20"/>
          <p:cNvSpPr txBox="1"/>
          <p:nvPr/>
        </p:nvSpPr>
        <p:spPr>
          <a:xfrm>
            <a:off x="1472664" y="2257675"/>
            <a:ext cx="2918572" cy="1015663"/>
          </a:xfrm>
          <a:prstGeom prst="rect">
            <a:avLst/>
          </a:prstGeom>
          <a:noFill/>
        </p:spPr>
        <p:txBody>
          <a:bodyPr wrap="square" rtlCol="0">
            <a:spAutoFit/>
          </a:bodyPr>
          <a:lstStyle/>
          <a:p>
            <a:pPr marL="117475" indent="-117475">
              <a:buFont typeface="Arial" pitchFamily="34" charset="0"/>
              <a:buChar char="•"/>
            </a:pPr>
            <a:r>
              <a:rPr lang="en-US" sz="1200" dirty="0" smtClean="0"/>
              <a:t>Utilizes supply and demand process </a:t>
            </a:r>
          </a:p>
          <a:p>
            <a:pPr marL="117475" indent="-117475">
              <a:buFont typeface="Arial" pitchFamily="34" charset="0"/>
              <a:buChar char="•"/>
            </a:pPr>
            <a:r>
              <a:rPr lang="en-US" sz="1200" dirty="0" smtClean="0"/>
              <a:t>Provides opportunity to park closer</a:t>
            </a:r>
          </a:p>
          <a:p>
            <a:pPr marL="117475" indent="-117475">
              <a:buFont typeface="Arial" pitchFamily="34" charset="0"/>
              <a:buChar char="•"/>
            </a:pPr>
            <a:r>
              <a:rPr lang="en-US" sz="1200" dirty="0" smtClean="0"/>
              <a:t>Improves odds of finding close parking</a:t>
            </a:r>
          </a:p>
          <a:p>
            <a:pPr marL="117475" indent="-117475">
              <a:buFont typeface="Arial" pitchFamily="34" charset="0"/>
              <a:buChar char="•"/>
            </a:pPr>
            <a:r>
              <a:rPr lang="en-US" sz="1200" dirty="0" smtClean="0"/>
              <a:t>Increases employee satisfaction</a:t>
            </a:r>
          </a:p>
          <a:p>
            <a:pPr marL="117475" indent="-117475">
              <a:buFont typeface="Arial" pitchFamily="34" charset="0"/>
              <a:buChar char="•"/>
            </a:pPr>
            <a:r>
              <a:rPr lang="en-US" sz="1200" dirty="0" smtClean="0"/>
              <a:t>Offsets increased cost to company</a:t>
            </a:r>
          </a:p>
        </p:txBody>
      </p:sp>
      <p:sp>
        <p:nvSpPr>
          <p:cNvPr id="22" name="TextBox 21"/>
          <p:cNvSpPr txBox="1"/>
          <p:nvPr/>
        </p:nvSpPr>
        <p:spPr>
          <a:xfrm>
            <a:off x="4784445" y="2257675"/>
            <a:ext cx="4320901" cy="461665"/>
          </a:xfrm>
          <a:prstGeom prst="rect">
            <a:avLst/>
          </a:prstGeom>
          <a:noFill/>
        </p:spPr>
        <p:txBody>
          <a:bodyPr wrap="square" rtlCol="0">
            <a:spAutoFit/>
          </a:bodyPr>
          <a:lstStyle/>
          <a:p>
            <a:pPr marL="117475" indent="-117475">
              <a:buFont typeface="Arial" pitchFamily="34" charset="0"/>
              <a:buChar char="•"/>
            </a:pPr>
            <a:r>
              <a:rPr lang="en-US" sz="1200" dirty="0" smtClean="0"/>
              <a:t>Increases cost (implementation/sustainment)</a:t>
            </a:r>
          </a:p>
          <a:p>
            <a:pPr marL="117475" indent="-117475">
              <a:buFont typeface="Arial" pitchFamily="34" charset="0"/>
              <a:buChar char="•"/>
            </a:pPr>
            <a:r>
              <a:rPr lang="en-US" sz="1200" dirty="0" smtClean="0"/>
              <a:t>Decreases employee satisfaction</a:t>
            </a:r>
          </a:p>
        </p:txBody>
      </p:sp>
      <p:sp>
        <p:nvSpPr>
          <p:cNvPr id="23" name="TextBox 22"/>
          <p:cNvSpPr txBox="1"/>
          <p:nvPr/>
        </p:nvSpPr>
        <p:spPr>
          <a:xfrm>
            <a:off x="4778504" y="1919725"/>
            <a:ext cx="975910" cy="338554"/>
          </a:xfrm>
          <a:prstGeom prst="rect">
            <a:avLst/>
          </a:prstGeom>
          <a:noFill/>
        </p:spPr>
        <p:txBody>
          <a:bodyPr wrap="square" rtlCol="0">
            <a:spAutoFit/>
          </a:bodyPr>
          <a:lstStyle/>
          <a:p>
            <a:r>
              <a:rPr lang="en-US" sz="1600" b="1" u="sng" dirty="0" smtClean="0"/>
              <a:t>Con’s</a:t>
            </a:r>
          </a:p>
        </p:txBody>
      </p:sp>
      <p:cxnSp>
        <p:nvCxnSpPr>
          <p:cNvPr id="25" name="Straight Arrow Connector 24"/>
          <p:cNvCxnSpPr/>
          <p:nvPr/>
        </p:nvCxnSpPr>
        <p:spPr bwMode="auto">
          <a:xfrm flipV="1">
            <a:off x="1036000" y="2673283"/>
            <a:ext cx="457200" cy="12812"/>
          </a:xfrm>
          <a:prstGeom prst="straightConnector1">
            <a:avLst/>
          </a:prstGeom>
          <a:solidFill>
            <a:schemeClr val="accent1"/>
          </a:solidFill>
          <a:ln w="25400" cap="flat" cmpd="sng" algn="ctr">
            <a:solidFill>
              <a:schemeClr val="tx1"/>
            </a:solidFill>
            <a:prstDash val="solid"/>
            <a:round/>
            <a:headEnd type="none" w="sm" len="sm"/>
            <a:tailEnd type="arrow"/>
          </a:ln>
          <a:effectLst/>
        </p:spPr>
      </p:cxnSp>
      <p:cxnSp>
        <p:nvCxnSpPr>
          <p:cNvPr id="35" name="Straight Arrow Connector 34"/>
          <p:cNvCxnSpPr/>
          <p:nvPr/>
        </p:nvCxnSpPr>
        <p:spPr bwMode="auto">
          <a:xfrm flipV="1">
            <a:off x="1036000" y="3720326"/>
            <a:ext cx="457200" cy="12812"/>
          </a:xfrm>
          <a:prstGeom prst="straightConnector1">
            <a:avLst/>
          </a:prstGeom>
          <a:solidFill>
            <a:schemeClr val="accent1"/>
          </a:solidFill>
          <a:ln w="25400" cap="flat" cmpd="sng" algn="ctr">
            <a:solidFill>
              <a:schemeClr val="tx1"/>
            </a:solidFill>
            <a:prstDash val="solid"/>
            <a:round/>
            <a:headEnd type="none" w="sm" len="sm"/>
            <a:tailEnd type="arrow"/>
          </a:ln>
          <a:effectLst/>
        </p:spPr>
      </p:cxnSp>
      <p:sp>
        <p:nvSpPr>
          <p:cNvPr id="36" name="TextBox 35"/>
          <p:cNvSpPr txBox="1"/>
          <p:nvPr/>
        </p:nvSpPr>
        <p:spPr>
          <a:xfrm>
            <a:off x="1472664" y="3339700"/>
            <a:ext cx="2736023" cy="830997"/>
          </a:xfrm>
          <a:prstGeom prst="rect">
            <a:avLst/>
          </a:prstGeom>
          <a:noFill/>
        </p:spPr>
        <p:txBody>
          <a:bodyPr wrap="square" rtlCol="0">
            <a:spAutoFit/>
          </a:bodyPr>
          <a:lstStyle/>
          <a:p>
            <a:pPr marL="117475" indent="-117475">
              <a:buFont typeface="Arial" pitchFamily="34" charset="0"/>
              <a:buChar char="•"/>
            </a:pPr>
            <a:r>
              <a:rPr lang="en-US" sz="1200" dirty="0" smtClean="0"/>
              <a:t>Eliminates non-company vehicles</a:t>
            </a:r>
          </a:p>
          <a:p>
            <a:pPr marL="117475" indent="-117475">
              <a:buFont typeface="Arial" pitchFamily="34" charset="0"/>
              <a:buChar char="•"/>
            </a:pPr>
            <a:r>
              <a:rPr lang="en-US" sz="1200" dirty="0" smtClean="0"/>
              <a:t>Enables “pay” parking automation</a:t>
            </a:r>
          </a:p>
          <a:p>
            <a:pPr marL="117475" indent="-117475">
              <a:buFont typeface="Arial" pitchFamily="34" charset="0"/>
              <a:buChar char="•"/>
            </a:pPr>
            <a:r>
              <a:rPr lang="en-US" sz="1200" dirty="0" smtClean="0"/>
              <a:t>Controls parking access for contract labor, vendors, suppliers</a:t>
            </a:r>
          </a:p>
        </p:txBody>
      </p:sp>
      <p:sp>
        <p:nvSpPr>
          <p:cNvPr id="37" name="TextBox 36"/>
          <p:cNvSpPr txBox="1"/>
          <p:nvPr/>
        </p:nvSpPr>
        <p:spPr>
          <a:xfrm>
            <a:off x="4784445" y="3339700"/>
            <a:ext cx="3897965" cy="646331"/>
          </a:xfrm>
          <a:prstGeom prst="rect">
            <a:avLst/>
          </a:prstGeom>
          <a:noFill/>
        </p:spPr>
        <p:txBody>
          <a:bodyPr wrap="square" rtlCol="0">
            <a:spAutoFit/>
          </a:bodyPr>
          <a:lstStyle/>
          <a:p>
            <a:pPr marL="117475" indent="-117475">
              <a:buFont typeface="Arial" pitchFamily="34" charset="0"/>
              <a:buChar char="•"/>
            </a:pPr>
            <a:r>
              <a:rPr lang="en-US" sz="1200" dirty="0" smtClean="0"/>
              <a:t>Increases “temporary” badge issues</a:t>
            </a:r>
          </a:p>
          <a:p>
            <a:pPr marL="117475" indent="-117475">
              <a:buFont typeface="Arial" pitchFamily="34" charset="0"/>
              <a:buChar char="•"/>
            </a:pPr>
            <a:r>
              <a:rPr lang="en-US" sz="1200" dirty="0" smtClean="0"/>
              <a:t>Elevates risk for gate/arm issues</a:t>
            </a:r>
          </a:p>
          <a:p>
            <a:pPr marL="117475" indent="-117475">
              <a:buFont typeface="Arial" pitchFamily="34" charset="0"/>
              <a:buChar char="•"/>
            </a:pPr>
            <a:r>
              <a:rPr lang="en-US" sz="1200" dirty="0" smtClean="0"/>
              <a:t>Increases cost (implementation/sustainment)</a:t>
            </a:r>
          </a:p>
        </p:txBody>
      </p:sp>
      <p:cxnSp>
        <p:nvCxnSpPr>
          <p:cNvPr id="40" name="Straight Arrow Connector 39"/>
          <p:cNvCxnSpPr/>
          <p:nvPr/>
        </p:nvCxnSpPr>
        <p:spPr bwMode="auto">
          <a:xfrm flipV="1">
            <a:off x="1036000" y="4736776"/>
            <a:ext cx="457200" cy="12812"/>
          </a:xfrm>
          <a:prstGeom prst="straightConnector1">
            <a:avLst/>
          </a:prstGeom>
          <a:solidFill>
            <a:schemeClr val="accent1"/>
          </a:solidFill>
          <a:ln w="25400" cap="flat" cmpd="sng" algn="ctr">
            <a:solidFill>
              <a:schemeClr val="tx1"/>
            </a:solidFill>
            <a:prstDash val="solid"/>
            <a:round/>
            <a:headEnd type="none" w="sm" len="sm"/>
            <a:tailEnd type="arrow"/>
          </a:ln>
          <a:effectLst/>
        </p:spPr>
      </p:cxnSp>
      <p:sp>
        <p:nvSpPr>
          <p:cNvPr id="41" name="TextBox 40"/>
          <p:cNvSpPr txBox="1"/>
          <p:nvPr/>
        </p:nvSpPr>
        <p:spPr>
          <a:xfrm>
            <a:off x="1472665" y="4327325"/>
            <a:ext cx="2961102" cy="646331"/>
          </a:xfrm>
          <a:prstGeom prst="rect">
            <a:avLst/>
          </a:prstGeom>
          <a:noFill/>
        </p:spPr>
        <p:txBody>
          <a:bodyPr wrap="square" rtlCol="0">
            <a:spAutoFit/>
          </a:bodyPr>
          <a:lstStyle/>
          <a:p>
            <a:pPr marL="117475" indent="-117475">
              <a:buFont typeface="Arial" pitchFamily="34" charset="0"/>
              <a:buChar char="•"/>
            </a:pPr>
            <a:r>
              <a:rPr lang="en-US" sz="1200" dirty="0" smtClean="0"/>
              <a:t>Increases employee satisfaction</a:t>
            </a:r>
          </a:p>
          <a:p>
            <a:pPr marL="117475" indent="-117475">
              <a:buFont typeface="Arial" pitchFamily="34" charset="0"/>
              <a:buChar char="•"/>
            </a:pPr>
            <a:r>
              <a:rPr lang="en-US" sz="1200" dirty="0" smtClean="0"/>
              <a:t>Decreases administrative cost </a:t>
            </a:r>
          </a:p>
          <a:p>
            <a:pPr marL="117475" indent="-117475">
              <a:buFont typeface="Arial" pitchFamily="34" charset="0"/>
              <a:buChar char="•"/>
            </a:pPr>
            <a:r>
              <a:rPr lang="en-US" sz="1200" dirty="0" smtClean="0"/>
              <a:t>Eliminates waste from non-utilization</a:t>
            </a:r>
          </a:p>
        </p:txBody>
      </p:sp>
      <p:sp>
        <p:nvSpPr>
          <p:cNvPr id="42" name="TextBox 41"/>
          <p:cNvSpPr txBox="1"/>
          <p:nvPr/>
        </p:nvSpPr>
        <p:spPr>
          <a:xfrm>
            <a:off x="4784445" y="4327325"/>
            <a:ext cx="4171085" cy="646331"/>
          </a:xfrm>
          <a:prstGeom prst="rect">
            <a:avLst/>
          </a:prstGeom>
          <a:noFill/>
        </p:spPr>
        <p:txBody>
          <a:bodyPr wrap="square" rtlCol="0">
            <a:spAutoFit/>
          </a:bodyPr>
          <a:lstStyle/>
          <a:p>
            <a:pPr marL="117475" indent="-117475">
              <a:buFont typeface="Arial" pitchFamily="34" charset="0"/>
              <a:buChar char="•"/>
            </a:pPr>
            <a:r>
              <a:rPr lang="en-US" sz="1200" dirty="0" smtClean="0"/>
              <a:t>Decreases employee satisfaction</a:t>
            </a:r>
          </a:p>
          <a:p>
            <a:pPr marL="117475" indent="-117475">
              <a:buFont typeface="Arial" pitchFamily="34" charset="0"/>
              <a:buChar char="•"/>
            </a:pPr>
            <a:r>
              <a:rPr lang="en-US" sz="1200" dirty="0" smtClean="0"/>
              <a:t>Increase in space from non-utilization is minimal</a:t>
            </a:r>
          </a:p>
          <a:p>
            <a:pPr marL="117475" indent="-117475">
              <a:buFont typeface="Arial" pitchFamily="34" charset="0"/>
              <a:buChar char="•"/>
            </a:pPr>
            <a:r>
              <a:rPr lang="en-US" sz="1200" dirty="0" smtClean="0"/>
              <a:t>Requires new justification process for multiple spots</a:t>
            </a:r>
          </a:p>
        </p:txBody>
      </p:sp>
      <p:cxnSp>
        <p:nvCxnSpPr>
          <p:cNvPr id="45" name="Straight Arrow Connector 44"/>
          <p:cNvCxnSpPr/>
          <p:nvPr/>
        </p:nvCxnSpPr>
        <p:spPr bwMode="auto">
          <a:xfrm flipV="1">
            <a:off x="1036000" y="5720426"/>
            <a:ext cx="457200" cy="12812"/>
          </a:xfrm>
          <a:prstGeom prst="straightConnector1">
            <a:avLst/>
          </a:prstGeom>
          <a:solidFill>
            <a:schemeClr val="accent1"/>
          </a:solidFill>
          <a:ln w="25400" cap="flat" cmpd="sng" algn="ctr">
            <a:solidFill>
              <a:schemeClr val="tx1"/>
            </a:solidFill>
            <a:prstDash val="solid"/>
            <a:round/>
            <a:headEnd type="none" w="sm" len="sm"/>
            <a:tailEnd type="arrow"/>
          </a:ln>
          <a:effectLst/>
        </p:spPr>
      </p:cxnSp>
      <p:cxnSp>
        <p:nvCxnSpPr>
          <p:cNvPr id="47" name="Straight Connector 46"/>
          <p:cNvCxnSpPr/>
          <p:nvPr/>
        </p:nvCxnSpPr>
        <p:spPr bwMode="auto">
          <a:xfrm flipV="1">
            <a:off x="221682" y="3289461"/>
            <a:ext cx="8633361" cy="11875"/>
          </a:xfrm>
          <a:prstGeom prst="line">
            <a:avLst/>
          </a:prstGeom>
          <a:solidFill>
            <a:schemeClr val="accent1"/>
          </a:solidFill>
          <a:ln w="12700" cap="flat" cmpd="sng" algn="ctr">
            <a:solidFill>
              <a:schemeClr val="accent1"/>
            </a:solidFill>
            <a:prstDash val="solid"/>
            <a:round/>
            <a:headEnd type="none" w="sm" len="sm"/>
            <a:tailEnd type="none" w="sm" len="sm"/>
          </a:ln>
          <a:effectLst/>
        </p:spPr>
      </p:cxnSp>
      <p:cxnSp>
        <p:nvCxnSpPr>
          <p:cNvPr id="48" name="Straight Connector 47"/>
          <p:cNvCxnSpPr/>
          <p:nvPr/>
        </p:nvCxnSpPr>
        <p:spPr bwMode="auto">
          <a:xfrm flipV="1">
            <a:off x="221682" y="5306236"/>
            <a:ext cx="8633361" cy="11875"/>
          </a:xfrm>
          <a:prstGeom prst="line">
            <a:avLst/>
          </a:prstGeom>
          <a:solidFill>
            <a:schemeClr val="accent1"/>
          </a:solidFill>
          <a:ln w="12700" cap="flat" cmpd="sng" algn="ctr">
            <a:solidFill>
              <a:schemeClr val="accent1"/>
            </a:solidFill>
            <a:prstDash val="solid"/>
            <a:round/>
            <a:headEnd type="none" w="sm" len="sm"/>
            <a:tailEnd type="none" w="sm" len="sm"/>
          </a:ln>
          <a:effectLst/>
        </p:spPr>
      </p:cxnSp>
      <p:cxnSp>
        <p:nvCxnSpPr>
          <p:cNvPr id="49" name="Straight Connector 48"/>
          <p:cNvCxnSpPr/>
          <p:nvPr/>
        </p:nvCxnSpPr>
        <p:spPr bwMode="auto">
          <a:xfrm flipV="1">
            <a:off x="221682" y="4259261"/>
            <a:ext cx="8633361" cy="11875"/>
          </a:xfrm>
          <a:prstGeom prst="line">
            <a:avLst/>
          </a:prstGeom>
          <a:solidFill>
            <a:schemeClr val="accent1"/>
          </a:solidFill>
          <a:ln w="12700" cap="flat" cmpd="sng" algn="ctr">
            <a:solidFill>
              <a:schemeClr val="accent1"/>
            </a:solidFill>
            <a:prstDash val="solid"/>
            <a:round/>
            <a:headEnd type="none" w="sm" len="sm"/>
            <a:tailEnd type="none" w="sm" len="sm"/>
          </a:ln>
          <a:effectLst/>
        </p:spPr>
      </p:cxnSp>
      <p:cxnSp>
        <p:nvCxnSpPr>
          <p:cNvPr id="50" name="Straight Connector 49"/>
          <p:cNvCxnSpPr/>
          <p:nvPr/>
        </p:nvCxnSpPr>
        <p:spPr bwMode="auto">
          <a:xfrm flipV="1">
            <a:off x="4652263" y="2291863"/>
            <a:ext cx="17804" cy="4023360"/>
          </a:xfrm>
          <a:prstGeom prst="line">
            <a:avLst/>
          </a:prstGeom>
          <a:solidFill>
            <a:schemeClr val="accent1"/>
          </a:solidFill>
          <a:ln w="12700" cap="flat" cmpd="sng" algn="ctr">
            <a:solidFill>
              <a:schemeClr val="accent1"/>
            </a:solidFill>
            <a:prstDash val="solid"/>
            <a:round/>
            <a:headEnd type="none" w="sm" len="sm"/>
            <a:tailEnd type="none" w="sm" len="sm"/>
          </a:ln>
          <a:effectLst/>
        </p:spPr>
      </p:cxnSp>
      <p:sp>
        <p:nvSpPr>
          <p:cNvPr id="53" name="TextBox 52"/>
          <p:cNvSpPr txBox="1"/>
          <p:nvPr/>
        </p:nvSpPr>
        <p:spPr>
          <a:xfrm>
            <a:off x="1472664" y="5320875"/>
            <a:ext cx="3120591" cy="830997"/>
          </a:xfrm>
          <a:prstGeom prst="rect">
            <a:avLst/>
          </a:prstGeom>
          <a:noFill/>
        </p:spPr>
        <p:txBody>
          <a:bodyPr wrap="square" rtlCol="0">
            <a:spAutoFit/>
          </a:bodyPr>
          <a:lstStyle/>
          <a:p>
            <a:pPr marL="117475" indent="-117475">
              <a:buFont typeface="Arial" pitchFamily="34" charset="0"/>
              <a:buChar char="•"/>
            </a:pPr>
            <a:r>
              <a:rPr lang="en-US" sz="1200" dirty="0" smtClean="0"/>
              <a:t>Neutralizes distant parking    inconvenience</a:t>
            </a:r>
          </a:p>
          <a:p>
            <a:pPr marL="117475" indent="-117475">
              <a:buFont typeface="Arial" pitchFamily="34" charset="0"/>
              <a:buChar char="•"/>
            </a:pPr>
            <a:r>
              <a:rPr lang="en-US" sz="1200" dirty="0" smtClean="0"/>
              <a:t>Increased time savings</a:t>
            </a:r>
          </a:p>
          <a:p>
            <a:pPr marL="117475" indent="-117475">
              <a:buFont typeface="Arial" pitchFamily="34" charset="0"/>
              <a:buChar char="•"/>
            </a:pPr>
            <a:r>
              <a:rPr lang="en-US" sz="1200" dirty="0" smtClean="0"/>
              <a:t>Improves safety (e.g., not walking in dark)</a:t>
            </a:r>
          </a:p>
        </p:txBody>
      </p:sp>
      <p:sp>
        <p:nvSpPr>
          <p:cNvPr id="54" name="TextBox 53"/>
          <p:cNvSpPr txBox="1"/>
          <p:nvPr/>
        </p:nvSpPr>
        <p:spPr>
          <a:xfrm>
            <a:off x="4783520" y="5320875"/>
            <a:ext cx="3956448" cy="830997"/>
          </a:xfrm>
          <a:prstGeom prst="rect">
            <a:avLst/>
          </a:prstGeom>
          <a:noFill/>
        </p:spPr>
        <p:txBody>
          <a:bodyPr wrap="square" rtlCol="0">
            <a:spAutoFit/>
          </a:bodyPr>
          <a:lstStyle/>
          <a:p>
            <a:pPr marL="117475" indent="-117475">
              <a:buFont typeface="Arial" pitchFamily="34" charset="0"/>
              <a:buChar char="•"/>
            </a:pPr>
            <a:r>
              <a:rPr lang="en-US" sz="1200" dirty="0" smtClean="0"/>
              <a:t>Increases cost (implementation/sustainment)</a:t>
            </a:r>
          </a:p>
          <a:p>
            <a:pPr marL="117475" indent="-117475">
              <a:buFont typeface="Arial" pitchFamily="34" charset="0"/>
              <a:buChar char="•"/>
            </a:pPr>
            <a:r>
              <a:rPr lang="en-US" sz="1200" dirty="0" smtClean="0"/>
              <a:t>Decreased time savings</a:t>
            </a:r>
          </a:p>
          <a:p>
            <a:pPr marL="117475" indent="-117475">
              <a:buFont typeface="Arial" pitchFamily="34" charset="0"/>
              <a:buChar char="•"/>
            </a:pPr>
            <a:r>
              <a:rPr lang="en-US" sz="1200" dirty="0" smtClean="0"/>
              <a:t>Increases environmental impact</a:t>
            </a:r>
          </a:p>
          <a:p>
            <a:pPr marL="117475" indent="-117475">
              <a:buFont typeface="Arial" pitchFamily="34" charset="0"/>
              <a:buChar char="•"/>
            </a:pPr>
            <a:r>
              <a:rPr lang="en-US" sz="1200" dirty="0" smtClean="0"/>
              <a:t>Reduces Boeing on the Move activity</a:t>
            </a:r>
          </a:p>
        </p:txBody>
      </p:sp>
      <p:pic>
        <p:nvPicPr>
          <p:cNvPr id="6146" name="Picture 2"/>
          <p:cNvPicPr>
            <a:picLocks noChangeAspect="1" noChangeArrowheads="1"/>
          </p:cNvPicPr>
          <p:nvPr/>
        </p:nvPicPr>
        <p:blipFill>
          <a:blip r:embed="rId3" cstate="print"/>
          <a:srcRect/>
          <a:stretch>
            <a:fillRect/>
          </a:stretch>
        </p:blipFill>
        <p:spPr bwMode="auto">
          <a:xfrm>
            <a:off x="106875" y="2246712"/>
            <a:ext cx="997530" cy="924183"/>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25064" y="5372232"/>
            <a:ext cx="955591" cy="926633"/>
          </a:xfrm>
          <a:prstGeom prst="rect">
            <a:avLst/>
          </a:prstGeom>
          <a:noFill/>
          <a:ln w="9525">
            <a:noFill/>
            <a:miter lim="800000"/>
            <a:headEnd/>
            <a:tailEnd/>
          </a:ln>
        </p:spPr>
      </p:pic>
      <p:pic>
        <p:nvPicPr>
          <p:cNvPr id="28" name="Picture 2"/>
          <p:cNvPicPr>
            <a:picLocks noChangeAspect="1" noChangeArrowheads="1"/>
          </p:cNvPicPr>
          <p:nvPr/>
        </p:nvPicPr>
        <p:blipFill>
          <a:blip r:embed="rId5" cstate="print"/>
          <a:srcRect/>
          <a:stretch>
            <a:fillRect/>
          </a:stretch>
        </p:blipFill>
        <p:spPr bwMode="auto">
          <a:xfrm>
            <a:off x="144554" y="3308500"/>
            <a:ext cx="900475" cy="918486"/>
          </a:xfrm>
          <a:prstGeom prst="rect">
            <a:avLst/>
          </a:prstGeom>
          <a:noFill/>
          <a:ln w="9525">
            <a:noFill/>
            <a:miter lim="800000"/>
            <a:headEnd/>
            <a:tailEnd/>
          </a:ln>
        </p:spPr>
      </p:pic>
      <p:pic>
        <p:nvPicPr>
          <p:cNvPr id="29" name="Picture 2"/>
          <p:cNvPicPr>
            <a:picLocks noChangeAspect="1" noChangeArrowheads="1"/>
          </p:cNvPicPr>
          <p:nvPr/>
        </p:nvPicPr>
        <p:blipFill>
          <a:blip r:embed="rId6" cstate="print"/>
          <a:srcRect/>
          <a:stretch>
            <a:fillRect/>
          </a:stretch>
        </p:blipFill>
        <p:spPr bwMode="auto">
          <a:xfrm>
            <a:off x="183353" y="4322619"/>
            <a:ext cx="850644" cy="95072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6">
                                            <p:txEl>
                                              <p:pRg st="0" end="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xEl>
                                              <p:pRg st="1" end="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6">
                                            <p:txEl>
                                              <p:pRg st="2" end="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7">
                                            <p:txEl>
                                              <p:pRg st="0" end="0"/>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7">
                                            <p:txEl>
                                              <p:pRg st="1" end="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xEl>
                                              <p:pRg st="2" end="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xEl>
                                              <p:pRg st="2" end="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xEl>
                                              <p:pRg st="0" end="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xEl>
                                              <p:pRg st="1" end="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149"/>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3">
                                            <p:txEl>
                                              <p:pRg st="1" end="1"/>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3">
                                            <p:txEl>
                                              <p:pRg st="2" end="2"/>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4">
                                            <p:txEl>
                                              <p:pRg st="0" end="0"/>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4">
                                            <p:txEl>
                                              <p:pRg st="1" end="1"/>
                                            </p:txEl>
                                          </p:spTgt>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4">
                                            <p:txEl>
                                              <p:pRg st="2" end="2"/>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64</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Solution Selection (S</a:t>
            </a:r>
            <a:r>
              <a:rPr lang="en-US" baseline="30000" dirty="0" smtClean="0"/>
              <a:t>2</a:t>
            </a:r>
            <a:r>
              <a:rPr lang="en-US" dirty="0" smtClean="0"/>
              <a:t>) Square </a:t>
            </a:r>
            <a:endParaRPr lang="en-US" dirty="0"/>
          </a:p>
        </p:txBody>
      </p:sp>
      <p:sp>
        <p:nvSpPr>
          <p:cNvPr id="6" name="Rectangle 5"/>
          <p:cNvSpPr/>
          <p:nvPr/>
        </p:nvSpPr>
        <p:spPr>
          <a:xfrm>
            <a:off x="237744" y="6309360"/>
            <a:ext cx="4451860" cy="200055"/>
          </a:xfrm>
          <a:prstGeom prst="rect">
            <a:avLst/>
          </a:prstGeom>
        </p:spPr>
        <p:txBody>
          <a:bodyPr wrap="none">
            <a:spAutoFit/>
          </a:bodyPr>
          <a:lstStyle/>
          <a:p>
            <a:r>
              <a:rPr lang="en-US" sz="700" dirty="0" smtClean="0"/>
              <a:t>Solution Selection Square. (n.d.). Retrieved December 10, 2015, from http://leanplus.web.boeing.com/FLL/ </a:t>
            </a:r>
            <a:endParaRPr lang="en-US" sz="700" dirty="0"/>
          </a:p>
        </p:txBody>
      </p:sp>
      <p:sp>
        <p:nvSpPr>
          <p:cNvPr id="15" name="TextBox 1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pic>
        <p:nvPicPr>
          <p:cNvPr id="204802" name="Picture 2"/>
          <p:cNvPicPr>
            <a:picLocks noChangeAspect="1" noChangeArrowheads="1"/>
          </p:cNvPicPr>
          <p:nvPr/>
        </p:nvPicPr>
        <p:blipFill>
          <a:blip r:embed="rId3" cstate="print"/>
          <a:srcRect/>
          <a:stretch>
            <a:fillRect/>
          </a:stretch>
        </p:blipFill>
        <p:spPr bwMode="auto">
          <a:xfrm>
            <a:off x="2438400" y="2552700"/>
            <a:ext cx="3914775" cy="3619500"/>
          </a:xfrm>
          <a:prstGeom prst="rect">
            <a:avLst/>
          </a:prstGeom>
          <a:noFill/>
          <a:ln w="9525">
            <a:noFill/>
            <a:miter lim="800000"/>
            <a:headEnd/>
            <a:tailEnd/>
          </a:ln>
        </p:spPr>
      </p:pic>
      <p:sp>
        <p:nvSpPr>
          <p:cNvPr id="9" name="Rectangle 8"/>
          <p:cNvSpPr/>
          <p:nvPr/>
        </p:nvSpPr>
        <p:spPr>
          <a:xfrm>
            <a:off x="152400" y="1154875"/>
            <a:ext cx="7467600" cy="1077218"/>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Provide solution description</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Utilize axes to determine location on grid for each solution</a:t>
            </a:r>
          </a:p>
        </p:txBody>
      </p:sp>
      <p:pic>
        <p:nvPicPr>
          <p:cNvPr id="17"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498091" y="2901309"/>
            <a:ext cx="789784" cy="689849"/>
          </a:xfrm>
          <a:prstGeom prst="rect">
            <a:avLst/>
          </a:prstGeom>
          <a:noFill/>
        </p:spPr>
      </p:pic>
      <p:sp>
        <p:nvSpPr>
          <p:cNvPr id="16" name="TextBox 15"/>
          <p:cNvSpPr txBox="1"/>
          <p:nvPr/>
        </p:nvSpPr>
        <p:spPr>
          <a:xfrm>
            <a:off x="4297507" y="2994174"/>
            <a:ext cx="1240808" cy="461665"/>
          </a:xfrm>
          <a:prstGeom prst="rect">
            <a:avLst/>
          </a:prstGeom>
          <a:noFill/>
        </p:spPr>
        <p:txBody>
          <a:bodyPr wrap="square" rtlCol="0">
            <a:spAutoFit/>
          </a:bodyPr>
          <a:lstStyle/>
          <a:p>
            <a:pPr algn="ctr"/>
            <a:r>
              <a:rPr lang="en-US" sz="1200" dirty="0" smtClean="0"/>
              <a:t>Provide shuttles</a:t>
            </a:r>
          </a:p>
        </p:txBody>
      </p:sp>
      <p:pic>
        <p:nvPicPr>
          <p:cNvPr id="18"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067623" y="3823500"/>
            <a:ext cx="804411" cy="702625"/>
          </a:xfrm>
          <a:prstGeom prst="rect">
            <a:avLst/>
          </a:prstGeom>
          <a:noFill/>
        </p:spPr>
      </p:pic>
      <p:sp>
        <p:nvSpPr>
          <p:cNvPr id="20" name="TextBox 19"/>
          <p:cNvSpPr txBox="1"/>
          <p:nvPr/>
        </p:nvSpPr>
        <p:spPr>
          <a:xfrm>
            <a:off x="3905082" y="3754600"/>
            <a:ext cx="1110343" cy="830997"/>
          </a:xfrm>
          <a:prstGeom prst="rect">
            <a:avLst/>
          </a:prstGeom>
          <a:noFill/>
        </p:spPr>
        <p:txBody>
          <a:bodyPr wrap="square" rtlCol="0">
            <a:spAutoFit/>
          </a:bodyPr>
          <a:lstStyle/>
          <a:p>
            <a:pPr algn="ctr"/>
            <a:r>
              <a:rPr lang="en-US" sz="1200" dirty="0" smtClean="0"/>
              <a:t>Install gate/arm  and use badge </a:t>
            </a:r>
          </a:p>
        </p:txBody>
      </p:sp>
      <p:sp>
        <p:nvSpPr>
          <p:cNvPr id="22" name="Line Callout 2 (No Border) 21"/>
          <p:cNvSpPr/>
          <p:nvPr/>
        </p:nvSpPr>
        <p:spPr bwMode="auto">
          <a:xfrm>
            <a:off x="6838503" y="2264735"/>
            <a:ext cx="1676400" cy="521208"/>
          </a:xfrm>
          <a:prstGeom prst="callout2">
            <a:avLst>
              <a:gd name="adj1" fmla="val 22646"/>
              <a:gd name="adj2" fmla="val -541"/>
              <a:gd name="adj3" fmla="val 23726"/>
              <a:gd name="adj4" fmla="val -18017"/>
              <a:gd name="adj5" fmla="val 202721"/>
              <a:gd name="adj6" fmla="val -54042"/>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Consider implementing idea</a:t>
            </a:r>
          </a:p>
        </p:txBody>
      </p:sp>
      <p:sp>
        <p:nvSpPr>
          <p:cNvPr id="24" name="Line Callout 2 (No Border) 23"/>
          <p:cNvSpPr/>
          <p:nvPr/>
        </p:nvSpPr>
        <p:spPr bwMode="auto">
          <a:xfrm flipH="1">
            <a:off x="304800" y="2481143"/>
            <a:ext cx="1559625" cy="304800"/>
          </a:xfrm>
          <a:prstGeom prst="callout2">
            <a:avLst>
              <a:gd name="adj1" fmla="val 42127"/>
              <a:gd name="adj2" fmla="val -541"/>
              <a:gd name="adj3" fmla="val 42725"/>
              <a:gd name="adj4" fmla="val -19423"/>
              <a:gd name="adj5" fmla="val 264405"/>
              <a:gd name="adj6" fmla="val -106558"/>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Discard idea</a:t>
            </a:r>
          </a:p>
        </p:txBody>
      </p:sp>
      <p:sp>
        <p:nvSpPr>
          <p:cNvPr id="25" name="Line Callout 2 (No Border) 24"/>
          <p:cNvSpPr/>
          <p:nvPr/>
        </p:nvSpPr>
        <p:spPr bwMode="auto">
          <a:xfrm flipH="1">
            <a:off x="304800" y="5229225"/>
            <a:ext cx="1676400" cy="522989"/>
          </a:xfrm>
          <a:prstGeom prst="callout2">
            <a:avLst>
              <a:gd name="adj1" fmla="val 53387"/>
              <a:gd name="adj2" fmla="val 876"/>
              <a:gd name="adj3" fmla="val 53728"/>
              <a:gd name="adj4" fmla="val -23042"/>
              <a:gd name="adj5" fmla="val -50984"/>
              <a:gd name="adj6" fmla="val -93134"/>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Consider implementi</a:t>
            </a:r>
            <a:r>
              <a:rPr lang="en-US" sz="1400" dirty="0" smtClean="0">
                <a:latin typeface="Arial" charset="0"/>
              </a:rPr>
              <a:t>ng idea</a:t>
            </a:r>
            <a:endParaRPr kumimoji="0" lang="en-US" sz="1400" b="0" i="0" u="none" strike="noStrike" cap="none" normalizeH="0" baseline="0" dirty="0" smtClean="0">
              <a:ln>
                <a:noFill/>
              </a:ln>
              <a:solidFill>
                <a:schemeClr val="tx1"/>
              </a:solidFill>
              <a:effectLst/>
              <a:latin typeface="Arial" charset="0"/>
            </a:endParaRPr>
          </a:p>
        </p:txBody>
      </p:sp>
      <p:sp>
        <p:nvSpPr>
          <p:cNvPr id="26" name="Line Callout 2 (No Border) 25"/>
          <p:cNvSpPr/>
          <p:nvPr/>
        </p:nvSpPr>
        <p:spPr bwMode="auto">
          <a:xfrm>
            <a:off x="6838503" y="5450462"/>
            <a:ext cx="1563624" cy="301752"/>
          </a:xfrm>
          <a:prstGeom prst="callout2">
            <a:avLst>
              <a:gd name="adj1" fmla="val 49919"/>
              <a:gd name="adj2" fmla="val 167"/>
              <a:gd name="adj3" fmla="val 49919"/>
              <a:gd name="adj4" fmla="val -15959"/>
              <a:gd name="adj5" fmla="val -105410"/>
              <a:gd name="adj6" fmla="val -67893"/>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Implement idea</a:t>
            </a:r>
          </a:p>
        </p:txBody>
      </p:sp>
      <p:pic>
        <p:nvPicPr>
          <p:cNvPr id="27"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5120828" y="4344268"/>
            <a:ext cx="789784" cy="689849"/>
          </a:xfrm>
          <a:prstGeom prst="rect">
            <a:avLst/>
          </a:prstGeom>
          <a:noFill/>
        </p:spPr>
      </p:pic>
      <p:sp>
        <p:nvSpPr>
          <p:cNvPr id="28" name="TextBox 27"/>
          <p:cNvSpPr txBox="1"/>
          <p:nvPr/>
        </p:nvSpPr>
        <p:spPr>
          <a:xfrm>
            <a:off x="4949480" y="4269668"/>
            <a:ext cx="1042425" cy="830997"/>
          </a:xfrm>
          <a:prstGeom prst="rect">
            <a:avLst/>
          </a:prstGeom>
          <a:noFill/>
        </p:spPr>
        <p:txBody>
          <a:bodyPr wrap="square" rtlCol="0">
            <a:spAutoFit/>
          </a:bodyPr>
          <a:lstStyle/>
          <a:p>
            <a:pPr algn="ctr"/>
            <a:r>
              <a:rPr lang="en-US" sz="1200" dirty="0" smtClean="0"/>
              <a:t>Change policy for multiple spots</a:t>
            </a:r>
          </a:p>
        </p:txBody>
      </p:sp>
      <p:pic>
        <p:nvPicPr>
          <p:cNvPr id="29"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090481" y="4652612"/>
            <a:ext cx="757977" cy="662067"/>
          </a:xfrm>
          <a:prstGeom prst="rect">
            <a:avLst/>
          </a:prstGeom>
          <a:noFill/>
        </p:spPr>
      </p:pic>
      <p:sp>
        <p:nvSpPr>
          <p:cNvPr id="30" name="TextBox 29"/>
          <p:cNvSpPr txBox="1"/>
          <p:nvPr/>
        </p:nvSpPr>
        <p:spPr>
          <a:xfrm>
            <a:off x="3987251" y="4566888"/>
            <a:ext cx="936300" cy="830997"/>
          </a:xfrm>
          <a:prstGeom prst="rect">
            <a:avLst/>
          </a:prstGeom>
          <a:noFill/>
        </p:spPr>
        <p:txBody>
          <a:bodyPr wrap="square" rtlCol="0">
            <a:spAutoFit/>
          </a:bodyPr>
          <a:lstStyle/>
          <a:p>
            <a:pPr algn="ctr"/>
            <a:r>
              <a:rPr lang="en-US" sz="1200" dirty="0" smtClean="0"/>
              <a:t>Pay premium to park closer</a:t>
            </a:r>
          </a:p>
        </p:txBody>
      </p:sp>
      <p:sp>
        <p:nvSpPr>
          <p:cNvPr id="32" name="Oval 31"/>
          <p:cNvSpPr/>
          <p:nvPr/>
        </p:nvSpPr>
        <p:spPr bwMode="auto">
          <a:xfrm>
            <a:off x="5142167" y="2913319"/>
            <a:ext cx="138225" cy="138198"/>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4</a:t>
            </a:r>
            <a:endParaRPr kumimoji="0" lang="en-US" sz="8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4703134" y="3841874"/>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2</a:t>
            </a:r>
            <a:endParaRPr kumimoji="0" lang="en-US" sz="8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4664148" y="4657061"/>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1</a:t>
            </a:r>
            <a:endParaRPr kumimoji="0" lang="en-US" sz="8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5762850" y="4348687"/>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3</a:t>
            </a:r>
            <a:endParaRPr kumimoji="0" lang="en-US" sz="800" b="0" i="0" u="none" strike="noStrike" cap="none" normalizeH="0" baseline="0" dirty="0" smtClean="0">
              <a:ln>
                <a:noFill/>
              </a:ln>
              <a:solidFill>
                <a:schemeClr val="tx1"/>
              </a:solidFill>
              <a:effectLst/>
              <a:latin typeface="Arial" charset="0"/>
            </a:endParaRPr>
          </a:p>
        </p:txBody>
      </p:sp>
      <p:grpSp>
        <p:nvGrpSpPr>
          <p:cNvPr id="39" name="Group 38"/>
          <p:cNvGrpSpPr/>
          <p:nvPr/>
        </p:nvGrpSpPr>
        <p:grpSpPr>
          <a:xfrm>
            <a:off x="6794203" y="3002174"/>
            <a:ext cx="1775637" cy="2163696"/>
            <a:chOff x="6826103" y="2853312"/>
            <a:chExt cx="1632098" cy="2163696"/>
          </a:xfrm>
        </p:grpSpPr>
        <p:pic>
          <p:nvPicPr>
            <p:cNvPr id="23" name="Picture 2"/>
            <p:cNvPicPr>
              <a:picLocks noChangeAspect="1" noChangeArrowheads="1"/>
            </p:cNvPicPr>
            <p:nvPr/>
          </p:nvPicPr>
          <p:blipFill>
            <a:blip r:embed="rId5" cstate="print"/>
            <a:srcRect/>
            <a:stretch>
              <a:fillRect/>
            </a:stretch>
          </p:blipFill>
          <p:spPr bwMode="auto">
            <a:xfrm>
              <a:off x="6826103" y="2853312"/>
              <a:ext cx="1632098" cy="2163696"/>
            </a:xfrm>
            <a:prstGeom prst="rect">
              <a:avLst/>
            </a:prstGeom>
            <a:noFill/>
            <a:ln w="9525">
              <a:noFill/>
              <a:miter lim="800000"/>
              <a:headEnd/>
              <a:tailEnd/>
            </a:ln>
          </p:spPr>
        </p:pic>
        <p:sp>
          <p:nvSpPr>
            <p:cNvPr id="31" name="TextBox 30"/>
            <p:cNvSpPr txBox="1"/>
            <p:nvPr/>
          </p:nvSpPr>
          <p:spPr>
            <a:xfrm>
              <a:off x="7123795" y="3370520"/>
              <a:ext cx="1275907" cy="276999"/>
            </a:xfrm>
            <a:prstGeom prst="rect">
              <a:avLst/>
            </a:prstGeom>
            <a:noFill/>
          </p:spPr>
          <p:txBody>
            <a:bodyPr wrap="square" rtlCol="0">
              <a:spAutoFit/>
            </a:bodyPr>
            <a:lstStyle/>
            <a:p>
              <a:r>
                <a:rPr lang="en-US" sz="1200" dirty="0" smtClean="0"/>
                <a:t>Pay premium</a:t>
              </a:r>
            </a:p>
          </p:txBody>
        </p:sp>
        <p:sp>
          <p:nvSpPr>
            <p:cNvPr id="36" name="TextBox 35"/>
            <p:cNvSpPr txBox="1"/>
            <p:nvPr/>
          </p:nvSpPr>
          <p:spPr>
            <a:xfrm>
              <a:off x="7123795" y="3682415"/>
              <a:ext cx="1275907" cy="276999"/>
            </a:xfrm>
            <a:prstGeom prst="rect">
              <a:avLst/>
            </a:prstGeom>
            <a:noFill/>
          </p:spPr>
          <p:txBody>
            <a:bodyPr wrap="square" rtlCol="0">
              <a:spAutoFit/>
            </a:bodyPr>
            <a:lstStyle/>
            <a:p>
              <a:r>
                <a:rPr lang="en-US" sz="1200" dirty="0" smtClean="0"/>
                <a:t>Install gate/arm</a:t>
              </a:r>
            </a:p>
          </p:txBody>
        </p:sp>
        <p:sp>
          <p:nvSpPr>
            <p:cNvPr id="37" name="TextBox 36"/>
            <p:cNvSpPr txBox="1"/>
            <p:nvPr/>
          </p:nvSpPr>
          <p:spPr>
            <a:xfrm>
              <a:off x="7123795" y="3983677"/>
              <a:ext cx="1275907" cy="276999"/>
            </a:xfrm>
            <a:prstGeom prst="rect">
              <a:avLst/>
            </a:prstGeom>
            <a:noFill/>
          </p:spPr>
          <p:txBody>
            <a:bodyPr wrap="square" rtlCol="0">
              <a:spAutoFit/>
            </a:bodyPr>
            <a:lstStyle/>
            <a:p>
              <a:r>
                <a:rPr lang="en-US" sz="1200" dirty="0" smtClean="0"/>
                <a:t>Change policy</a:t>
              </a:r>
            </a:p>
          </p:txBody>
        </p:sp>
        <p:sp>
          <p:nvSpPr>
            <p:cNvPr id="38" name="TextBox 37"/>
            <p:cNvSpPr txBox="1"/>
            <p:nvPr/>
          </p:nvSpPr>
          <p:spPr>
            <a:xfrm>
              <a:off x="7123795" y="4306205"/>
              <a:ext cx="1275907" cy="276999"/>
            </a:xfrm>
            <a:prstGeom prst="rect">
              <a:avLst/>
            </a:prstGeom>
            <a:noFill/>
          </p:spPr>
          <p:txBody>
            <a:bodyPr wrap="square" rtlCol="0">
              <a:spAutoFit/>
            </a:bodyPr>
            <a:lstStyle/>
            <a:p>
              <a:r>
                <a:rPr lang="en-US" sz="1200" dirty="0" smtClean="0"/>
                <a:t>Provide shuttles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animBg="1"/>
      <p:bldP spid="25" grpId="0" animBg="1"/>
      <p:bldP spid="26" grpId="0" animBg="1"/>
      <p:bldP spid="30" grpId="0"/>
      <p:bldP spid="33" grpId="0" animBg="1"/>
      <p:bldP spid="34"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65</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Solution Prioritization Matrix</a:t>
            </a:r>
            <a:endParaRPr lang="en-US" dirty="0"/>
          </a:p>
        </p:txBody>
      </p:sp>
      <p:sp>
        <p:nvSpPr>
          <p:cNvPr id="6" name="Rectangle 5"/>
          <p:cNvSpPr/>
          <p:nvPr/>
        </p:nvSpPr>
        <p:spPr>
          <a:xfrm>
            <a:off x="237744" y="6309360"/>
            <a:ext cx="4533613" cy="200055"/>
          </a:xfrm>
          <a:prstGeom prst="rect">
            <a:avLst/>
          </a:prstGeom>
        </p:spPr>
        <p:txBody>
          <a:bodyPr wrap="none">
            <a:spAutoFit/>
          </a:bodyPr>
          <a:lstStyle/>
          <a:p>
            <a:r>
              <a:rPr lang="en-US" sz="700" dirty="0" smtClean="0"/>
              <a:t>Solution Prioritization Matrix. (n.d.). Retrieved December 10, 2015, from http://leanplus.web.boeing.com/FLL/ </a:t>
            </a:r>
          </a:p>
        </p:txBody>
      </p:sp>
      <p:sp>
        <p:nvSpPr>
          <p:cNvPr id="15" name="TextBox 1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13" name="Rectangle 12"/>
          <p:cNvSpPr/>
          <p:nvPr/>
        </p:nvSpPr>
        <p:spPr>
          <a:xfrm>
            <a:off x="381000" y="1147950"/>
            <a:ext cx="7086600" cy="1077218"/>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Identify proposed solutions and evaluate against each factor</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Assign rating to each solution</a:t>
            </a:r>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4406" y="2232562"/>
            <a:ext cx="5605907" cy="408381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66</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Multi-Voting Example</a:t>
            </a:r>
            <a:endParaRPr lang="en-US" dirty="0"/>
          </a:p>
        </p:txBody>
      </p:sp>
      <p:sp>
        <p:nvSpPr>
          <p:cNvPr id="6" name="Rectangle 5"/>
          <p:cNvSpPr/>
          <p:nvPr/>
        </p:nvSpPr>
        <p:spPr>
          <a:xfrm>
            <a:off x="237744" y="6309360"/>
            <a:ext cx="3895618" cy="200055"/>
          </a:xfrm>
          <a:prstGeom prst="rect">
            <a:avLst/>
          </a:prstGeom>
        </p:spPr>
        <p:txBody>
          <a:bodyPr wrap="none">
            <a:spAutoFit/>
          </a:bodyPr>
          <a:lstStyle/>
          <a:p>
            <a:r>
              <a:rPr lang="en-US" sz="700" dirty="0" smtClean="0"/>
              <a:t>Multi-Voting. (n.d.). Retrieved December 10, 2015, from http://leanplus.web.boeing.com/FLL/ </a:t>
            </a:r>
          </a:p>
        </p:txBody>
      </p:sp>
      <p:sp>
        <p:nvSpPr>
          <p:cNvPr id="9" name="TextBox 8"/>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23" name="Rounded Rectangle 22"/>
          <p:cNvSpPr/>
          <p:nvPr/>
        </p:nvSpPr>
        <p:spPr bwMode="auto">
          <a:xfrm>
            <a:off x="2423160" y="3241344"/>
            <a:ext cx="1005840" cy="340056"/>
          </a:xfrm>
          <a:prstGeom prst="roundRect">
            <a:avLst/>
          </a:prstGeom>
          <a:solidFill>
            <a:schemeClr val="bg1">
              <a:lumMod val="75000"/>
            </a:schemeClr>
          </a:solidFill>
          <a:ln w="12700" cap="flat" cmpd="sng" algn="ctr">
            <a:noFill/>
            <a:prstDash val="solid"/>
            <a:round/>
            <a:headEnd type="none" w="sm" len="sm"/>
            <a:tailEnd type="none" w="sm" len="sm"/>
          </a:ln>
          <a:effectLst>
            <a:innerShdw blurRad="63500" dist="50800" dir="5400000">
              <a:prstClr val="black">
                <a:alpha val="50000"/>
              </a:prstClr>
            </a:innerShdw>
          </a:effectLst>
          <a:scene3d>
            <a:camera prst="orthographicFront"/>
            <a:lightRig rig="threePt" dir="t"/>
          </a:scene3d>
          <a:sp3d>
            <a:bevelT w="165100" prst="coolSlant"/>
            <a:bevelB/>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solidFill>
                <a:effectLst/>
                <a:latin typeface="Arial" charset="0"/>
              </a:rPr>
              <a:t>Options</a:t>
            </a:r>
          </a:p>
        </p:txBody>
      </p:sp>
      <p:sp>
        <p:nvSpPr>
          <p:cNvPr id="24" name="Rounded Rectangle 23"/>
          <p:cNvSpPr/>
          <p:nvPr/>
        </p:nvSpPr>
        <p:spPr bwMode="auto">
          <a:xfrm>
            <a:off x="6964485" y="2743200"/>
            <a:ext cx="1005840" cy="340056"/>
          </a:xfrm>
          <a:prstGeom prst="roundRect">
            <a:avLst/>
          </a:prstGeom>
          <a:solidFill>
            <a:schemeClr val="bg1">
              <a:lumMod val="75000"/>
            </a:schemeClr>
          </a:solidFill>
          <a:ln w="12700" cap="flat" cmpd="sng" algn="ctr">
            <a:noFill/>
            <a:prstDash val="solid"/>
            <a:round/>
            <a:headEnd type="none" w="sm" len="sm"/>
            <a:tailEnd type="none" w="sm" len="sm"/>
          </a:ln>
          <a:effectLst>
            <a:innerShdw blurRad="63500" dist="50800" dir="5400000">
              <a:prstClr val="black">
                <a:alpha val="50000"/>
              </a:prstClr>
            </a:innerShdw>
          </a:effectLst>
          <a:scene3d>
            <a:camera prst="orthographicFront"/>
            <a:lightRig rig="threePt" dir="t"/>
          </a:scene3d>
          <a:sp3d>
            <a:bevelT w="165100" prst="coolSlant"/>
            <a:bevelB/>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2"/>
                </a:solidFill>
                <a:latin typeface="Arial" charset="0"/>
              </a:rPr>
              <a:t>Vote</a:t>
            </a:r>
            <a:endParaRPr kumimoji="0" lang="en-US" sz="1600" b="0" i="0" u="none" strike="noStrike" cap="none" normalizeH="0" baseline="0" dirty="0" smtClean="0">
              <a:ln>
                <a:noFill/>
              </a:ln>
              <a:solidFill>
                <a:schemeClr val="bg2"/>
              </a:solidFill>
              <a:effectLst/>
              <a:latin typeface="Arial" charset="0"/>
            </a:endParaRPr>
          </a:p>
        </p:txBody>
      </p:sp>
      <p:sp>
        <p:nvSpPr>
          <p:cNvPr id="11" name="Rectangle 10"/>
          <p:cNvSpPr/>
          <p:nvPr/>
        </p:nvSpPr>
        <p:spPr>
          <a:xfrm>
            <a:off x="228600" y="1239457"/>
            <a:ext cx="8610600" cy="1708160"/>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Calculate the number of votes each team member will receive </a:t>
            </a:r>
            <a:r>
              <a:rPr lang="en-US" dirty="0" smtClean="0"/>
              <a:t>(i.e., one third of total population or set number)</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Generate a list of options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Vote for desired choice based on agreed to criteria</a:t>
            </a:r>
          </a:p>
        </p:txBody>
      </p:sp>
      <p:sp>
        <p:nvSpPr>
          <p:cNvPr id="12" name="TextBox 11"/>
          <p:cNvSpPr txBox="1"/>
          <p:nvPr/>
        </p:nvSpPr>
        <p:spPr>
          <a:xfrm>
            <a:off x="457200" y="3711476"/>
            <a:ext cx="5105400" cy="1477328"/>
          </a:xfrm>
          <a:prstGeom prst="rect">
            <a:avLst/>
          </a:prstGeom>
          <a:noFill/>
          <a:ln>
            <a:solidFill>
              <a:schemeClr val="tx1"/>
            </a:solidFill>
          </a:ln>
        </p:spPr>
        <p:txBody>
          <a:bodyPr wrap="square" rtlCol="0">
            <a:spAutoFit/>
          </a:bodyPr>
          <a:lstStyle/>
          <a:p>
            <a:pPr algn="ctr"/>
            <a:r>
              <a:rPr lang="en-US" b="1" dirty="0" smtClean="0"/>
              <a:t>Solutions to Parking Lot Issue</a:t>
            </a:r>
          </a:p>
          <a:p>
            <a:r>
              <a:rPr lang="en-US" b="1" dirty="0" smtClean="0"/>
              <a:t>1. </a:t>
            </a:r>
            <a:r>
              <a:rPr lang="en-US" dirty="0" smtClean="0"/>
              <a:t>Pay premium to park closer</a:t>
            </a:r>
          </a:p>
          <a:p>
            <a:r>
              <a:rPr lang="en-US" b="1" dirty="0" smtClean="0"/>
              <a:t>2. </a:t>
            </a:r>
            <a:r>
              <a:rPr lang="en-US" dirty="0" smtClean="0"/>
              <a:t>Install gate/arm and use badge</a:t>
            </a:r>
          </a:p>
          <a:p>
            <a:r>
              <a:rPr lang="en-US" b="1" dirty="0" smtClean="0"/>
              <a:t>3</a:t>
            </a:r>
            <a:r>
              <a:rPr lang="en-US" dirty="0" smtClean="0"/>
              <a:t>. Change policy for multiple parking spots</a:t>
            </a:r>
          </a:p>
          <a:p>
            <a:r>
              <a:rPr lang="en-US" b="1" dirty="0" smtClean="0"/>
              <a:t>4. </a:t>
            </a:r>
            <a:r>
              <a:rPr lang="en-US" dirty="0" smtClean="0"/>
              <a:t>Provide shuttles</a:t>
            </a:r>
          </a:p>
        </p:txBody>
      </p:sp>
      <p:sp>
        <p:nvSpPr>
          <p:cNvPr id="13" name="TextBox 12"/>
          <p:cNvSpPr txBox="1"/>
          <p:nvPr/>
        </p:nvSpPr>
        <p:spPr>
          <a:xfrm>
            <a:off x="6400800" y="3200400"/>
            <a:ext cx="1981200" cy="2585323"/>
          </a:xfrm>
          <a:prstGeom prst="rect">
            <a:avLst/>
          </a:prstGeom>
          <a:noFill/>
          <a:ln>
            <a:solidFill>
              <a:schemeClr val="tx1"/>
            </a:solidFill>
          </a:ln>
        </p:spPr>
        <p:txBody>
          <a:bodyPr wrap="square" rtlCol="0">
            <a:spAutoFit/>
          </a:bodyPr>
          <a:lstStyle/>
          <a:p>
            <a:pPr algn="ctr"/>
            <a:r>
              <a:rPr lang="en-US" b="1" dirty="0" smtClean="0"/>
              <a:t>Team Members</a:t>
            </a:r>
          </a:p>
          <a:p>
            <a:r>
              <a:rPr lang="en-US" dirty="0" smtClean="0"/>
              <a:t>Celeste …..</a:t>
            </a:r>
          </a:p>
          <a:p>
            <a:r>
              <a:rPr lang="en-US" dirty="0" smtClean="0"/>
              <a:t>Dave ……..</a:t>
            </a:r>
          </a:p>
          <a:p>
            <a:r>
              <a:rPr lang="en-US" dirty="0" smtClean="0"/>
              <a:t>Diana …….</a:t>
            </a:r>
          </a:p>
          <a:p>
            <a:r>
              <a:rPr lang="en-US" dirty="0" smtClean="0"/>
              <a:t>Nancy …....</a:t>
            </a:r>
          </a:p>
          <a:p>
            <a:r>
              <a:rPr lang="en-US" dirty="0" smtClean="0"/>
              <a:t>Joseph …..</a:t>
            </a:r>
          </a:p>
          <a:p>
            <a:r>
              <a:rPr lang="en-US" dirty="0" smtClean="0"/>
              <a:t>Mike ………</a:t>
            </a:r>
          </a:p>
          <a:p>
            <a:r>
              <a:rPr lang="en-US" dirty="0" smtClean="0"/>
              <a:t>Cindy ……..</a:t>
            </a:r>
          </a:p>
          <a:p>
            <a:r>
              <a:rPr lang="en-US" dirty="0" smtClean="0"/>
              <a:t>Maryann ….</a:t>
            </a:r>
          </a:p>
        </p:txBody>
      </p:sp>
      <p:sp>
        <p:nvSpPr>
          <p:cNvPr id="14" name="Oval 13"/>
          <p:cNvSpPr/>
          <p:nvPr/>
        </p:nvSpPr>
        <p:spPr bwMode="auto">
          <a:xfrm>
            <a:off x="7765475" y="36274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Oval 14"/>
          <p:cNvSpPr/>
          <p:nvPr/>
        </p:nvSpPr>
        <p:spPr bwMode="auto">
          <a:xfrm>
            <a:off x="8035638" y="36274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Oval 16"/>
          <p:cNvSpPr/>
          <p:nvPr/>
        </p:nvSpPr>
        <p:spPr bwMode="auto">
          <a:xfrm>
            <a:off x="7765475" y="39322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Oval 17"/>
          <p:cNvSpPr/>
          <p:nvPr/>
        </p:nvSpPr>
        <p:spPr bwMode="auto">
          <a:xfrm>
            <a:off x="8035638" y="39322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Oval 19"/>
          <p:cNvSpPr/>
          <p:nvPr/>
        </p:nvSpPr>
        <p:spPr bwMode="auto">
          <a:xfrm>
            <a:off x="7765475" y="41895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8035637" y="418957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5" name="Oval 24"/>
          <p:cNvSpPr/>
          <p:nvPr/>
        </p:nvSpPr>
        <p:spPr bwMode="auto">
          <a:xfrm>
            <a:off x="7765475" y="44587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Oval 26"/>
          <p:cNvSpPr/>
          <p:nvPr/>
        </p:nvSpPr>
        <p:spPr bwMode="auto">
          <a:xfrm>
            <a:off x="8035637" y="44587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Oval 27"/>
          <p:cNvSpPr/>
          <p:nvPr/>
        </p:nvSpPr>
        <p:spPr bwMode="auto">
          <a:xfrm>
            <a:off x="7765475" y="47348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8035637" y="47348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1" name="Oval 30"/>
          <p:cNvSpPr/>
          <p:nvPr/>
        </p:nvSpPr>
        <p:spPr bwMode="auto">
          <a:xfrm>
            <a:off x="8035637" y="50109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7765475" y="5010949"/>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7765475" y="528012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8035637" y="528012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8" name="Oval 37"/>
          <p:cNvSpPr/>
          <p:nvPr/>
        </p:nvSpPr>
        <p:spPr bwMode="auto">
          <a:xfrm>
            <a:off x="8035637" y="555622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9" name="Oval 38"/>
          <p:cNvSpPr/>
          <p:nvPr/>
        </p:nvSpPr>
        <p:spPr bwMode="auto">
          <a:xfrm>
            <a:off x="7765475" y="5556224"/>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2" grpId="0" animBg="1"/>
      <p:bldP spid="13" grpId="0" animBg="1"/>
      <p:bldP spid="14" grpId="0" animBg="1"/>
      <p:bldP spid="15" grpId="0" animBg="1"/>
      <p:bldP spid="17" grpId="0" animBg="1"/>
      <p:bldP spid="18" grpId="0" animBg="1"/>
      <p:bldP spid="20" grpId="0" animBg="1"/>
      <p:bldP spid="21" grpId="0" animBg="1"/>
      <p:bldP spid="25" grpId="0" animBg="1"/>
      <p:bldP spid="27" grpId="0" animBg="1"/>
      <p:bldP spid="28" grpId="0" animBg="1"/>
      <p:bldP spid="29" grpId="0" animBg="1"/>
      <p:bldP spid="31" grpId="0" animBg="1"/>
      <p:bldP spid="33" grpId="0" animBg="1"/>
      <p:bldP spid="34" grpId="0" animBg="1"/>
      <p:bldP spid="35" grpId="0" animBg="1"/>
      <p:bldP spid="38" grpId="0" animBg="1"/>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67</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89395" y="2659077"/>
            <a:ext cx="1439817" cy="400110"/>
          </a:xfrm>
          <a:prstGeom prst="rect">
            <a:avLst/>
          </a:prstGeom>
          <a:noFill/>
        </p:spPr>
        <p:txBody>
          <a:bodyPr wrap="none" rtlCol="0">
            <a:spAutoFit/>
          </a:bodyPr>
          <a:lstStyle/>
          <a:p>
            <a:pPr algn="r"/>
            <a:r>
              <a:rPr lang="en-US" sz="2000" b="1" dirty="0" smtClean="0">
                <a:solidFill>
                  <a:srgbClr val="FF0000"/>
                </a:solidFill>
              </a:rPr>
              <a:t>Problem</a:t>
            </a:r>
            <a:r>
              <a:rPr lang="en-US" sz="2000" b="1" dirty="0" smtClean="0">
                <a:solidFill>
                  <a:srgbClr val="FF0000"/>
                </a:solidFill>
                <a:sym typeface="Wingdings 3"/>
              </a:rPr>
              <a:t></a:t>
            </a:r>
            <a:endParaRPr lang="en-US" sz="2000" b="1" dirty="0">
              <a:solidFill>
                <a:srgbClr val="FF0000"/>
              </a:solidFill>
            </a:endParaRPr>
          </a:p>
        </p:txBody>
      </p:sp>
      <p:sp>
        <p:nvSpPr>
          <p:cNvPr id="59" name="TextBox 58"/>
          <p:cNvSpPr txBox="1"/>
          <p:nvPr/>
        </p:nvSpPr>
        <p:spPr>
          <a:xfrm>
            <a:off x="7570540" y="4244305"/>
            <a:ext cx="1155766" cy="307777"/>
          </a:xfrm>
          <a:prstGeom prst="rect">
            <a:avLst/>
          </a:prstGeom>
          <a:noFill/>
        </p:spPr>
        <p:txBody>
          <a:bodyPr wrap="none" lIns="0" tIns="0" rIns="0" bIns="0" rtlCol="0">
            <a:spAutoFit/>
          </a:bodyPr>
          <a:lstStyle/>
          <a:p>
            <a:r>
              <a:rPr lang="en-US" sz="2000" b="1" dirty="0" smtClean="0">
                <a:solidFill>
                  <a:srgbClr val="006600"/>
                </a:solidFill>
                <a:sym typeface="Wingdings 3"/>
              </a:rPr>
              <a:t></a:t>
            </a:r>
            <a:r>
              <a:rPr lang="en-US" sz="2000" b="1" dirty="0" smtClean="0">
                <a:solidFill>
                  <a:srgbClr val="006600"/>
                </a:solidFill>
              </a:rPr>
              <a:t>Results</a:t>
            </a:r>
            <a:endParaRPr lang="en-US" sz="2000" b="1" dirty="0">
              <a:solidFill>
                <a:srgbClr val="006600"/>
              </a:solidFill>
            </a:endParaRPr>
          </a:p>
        </p:txBody>
      </p:sp>
      <p:sp>
        <p:nvSpPr>
          <p:cNvPr id="257" name="Freeform 256"/>
          <p:cNvSpPr/>
          <p:nvPr/>
        </p:nvSpPr>
        <p:spPr bwMode="auto">
          <a:xfrm>
            <a:off x="175789" y="2371725"/>
            <a:ext cx="4735935" cy="2106161"/>
          </a:xfrm>
          <a:custGeom>
            <a:avLst/>
            <a:gdLst>
              <a:gd name="connsiteX0" fmla="*/ 2530475 w 2559050"/>
              <a:gd name="connsiteY0" fmla="*/ 95250 h 2244725"/>
              <a:gd name="connsiteX1" fmla="*/ 2559050 w 2559050"/>
              <a:gd name="connsiteY1" fmla="*/ 971550 h 2244725"/>
              <a:gd name="connsiteX2" fmla="*/ 2336800 w 2559050"/>
              <a:gd name="connsiteY2" fmla="*/ 1117600 h 2244725"/>
              <a:gd name="connsiteX3" fmla="*/ 2438400 w 2559050"/>
              <a:gd name="connsiteY3" fmla="*/ 1250950 h 2244725"/>
              <a:gd name="connsiteX4" fmla="*/ 2352675 w 2559050"/>
              <a:gd name="connsiteY4" fmla="*/ 1377950 h 2244725"/>
              <a:gd name="connsiteX5" fmla="*/ 2197100 w 2559050"/>
              <a:gd name="connsiteY5" fmla="*/ 1336675 h 2244725"/>
              <a:gd name="connsiteX6" fmla="*/ 2159000 w 2559050"/>
              <a:gd name="connsiteY6" fmla="*/ 1536700 h 2244725"/>
              <a:gd name="connsiteX7" fmla="*/ 2197100 w 2559050"/>
              <a:gd name="connsiteY7" fmla="*/ 2244725 h 2244725"/>
              <a:gd name="connsiteX8" fmla="*/ 0 w 2559050"/>
              <a:gd name="connsiteY8" fmla="*/ 2219325 h 2244725"/>
              <a:gd name="connsiteX9" fmla="*/ 15875 w 2559050"/>
              <a:gd name="connsiteY9" fmla="*/ 0 h 2244725"/>
              <a:gd name="connsiteX10" fmla="*/ 2530475 w 2559050"/>
              <a:gd name="connsiteY10" fmla="*/ 95250 h 2244725"/>
              <a:gd name="connsiteX0" fmla="*/ 4581525 w 4610100"/>
              <a:gd name="connsiteY0" fmla="*/ 0 h 2149475"/>
              <a:gd name="connsiteX1" fmla="*/ 4610100 w 4610100"/>
              <a:gd name="connsiteY1" fmla="*/ 876300 h 2149475"/>
              <a:gd name="connsiteX2" fmla="*/ 4387850 w 4610100"/>
              <a:gd name="connsiteY2" fmla="*/ 1022350 h 2149475"/>
              <a:gd name="connsiteX3" fmla="*/ 4489450 w 4610100"/>
              <a:gd name="connsiteY3" fmla="*/ 1155700 h 2149475"/>
              <a:gd name="connsiteX4" fmla="*/ 4403725 w 4610100"/>
              <a:gd name="connsiteY4" fmla="*/ 1282700 h 2149475"/>
              <a:gd name="connsiteX5" fmla="*/ 4248150 w 4610100"/>
              <a:gd name="connsiteY5" fmla="*/ 1241425 h 2149475"/>
              <a:gd name="connsiteX6" fmla="*/ 4210050 w 4610100"/>
              <a:gd name="connsiteY6" fmla="*/ 1441450 h 2149475"/>
              <a:gd name="connsiteX7" fmla="*/ 4248150 w 4610100"/>
              <a:gd name="connsiteY7" fmla="*/ 2149475 h 2149475"/>
              <a:gd name="connsiteX8" fmla="*/ 2051050 w 4610100"/>
              <a:gd name="connsiteY8" fmla="*/ 2124075 h 2149475"/>
              <a:gd name="connsiteX9" fmla="*/ 0 w 4610100"/>
              <a:gd name="connsiteY9" fmla="*/ 66675 h 2149475"/>
              <a:gd name="connsiteX10" fmla="*/ 4581525 w 4610100"/>
              <a:gd name="connsiteY10" fmla="*/ 0 h 2149475"/>
              <a:gd name="connsiteX0" fmla="*/ 4581525 w 4610100"/>
              <a:gd name="connsiteY0" fmla="*/ 0 h 2149475"/>
              <a:gd name="connsiteX1" fmla="*/ 4610100 w 4610100"/>
              <a:gd name="connsiteY1" fmla="*/ 876300 h 2149475"/>
              <a:gd name="connsiteX2" fmla="*/ 4387850 w 4610100"/>
              <a:gd name="connsiteY2" fmla="*/ 1022350 h 2149475"/>
              <a:gd name="connsiteX3" fmla="*/ 4489450 w 4610100"/>
              <a:gd name="connsiteY3" fmla="*/ 1155700 h 2149475"/>
              <a:gd name="connsiteX4" fmla="*/ 4403725 w 4610100"/>
              <a:gd name="connsiteY4" fmla="*/ 1282700 h 2149475"/>
              <a:gd name="connsiteX5" fmla="*/ 4248150 w 4610100"/>
              <a:gd name="connsiteY5" fmla="*/ 1241425 h 2149475"/>
              <a:gd name="connsiteX6" fmla="*/ 4210050 w 4610100"/>
              <a:gd name="connsiteY6" fmla="*/ 1441450 h 2149475"/>
              <a:gd name="connsiteX7" fmla="*/ 4248150 w 4610100"/>
              <a:gd name="connsiteY7" fmla="*/ 2149475 h 2149475"/>
              <a:gd name="connsiteX8" fmla="*/ 12700 w 4610100"/>
              <a:gd name="connsiteY8" fmla="*/ 2043113 h 2149475"/>
              <a:gd name="connsiteX9" fmla="*/ 0 w 4610100"/>
              <a:gd name="connsiteY9" fmla="*/ 66675 h 2149475"/>
              <a:gd name="connsiteX10" fmla="*/ 4581525 w 4610100"/>
              <a:gd name="connsiteY10" fmla="*/ 0 h 2149475"/>
              <a:gd name="connsiteX0" fmla="*/ 4581525 w 4610100"/>
              <a:gd name="connsiteY0" fmla="*/ 0 h 2087563"/>
              <a:gd name="connsiteX1" fmla="*/ 4610100 w 4610100"/>
              <a:gd name="connsiteY1" fmla="*/ 876300 h 2087563"/>
              <a:gd name="connsiteX2" fmla="*/ 4387850 w 4610100"/>
              <a:gd name="connsiteY2" fmla="*/ 1022350 h 2087563"/>
              <a:gd name="connsiteX3" fmla="*/ 4489450 w 4610100"/>
              <a:gd name="connsiteY3" fmla="*/ 1155700 h 2087563"/>
              <a:gd name="connsiteX4" fmla="*/ 4403725 w 4610100"/>
              <a:gd name="connsiteY4" fmla="*/ 1282700 h 2087563"/>
              <a:gd name="connsiteX5" fmla="*/ 4248150 w 4610100"/>
              <a:gd name="connsiteY5" fmla="*/ 1241425 h 2087563"/>
              <a:gd name="connsiteX6" fmla="*/ 4210050 w 4610100"/>
              <a:gd name="connsiteY6" fmla="*/ 1441450 h 2087563"/>
              <a:gd name="connsiteX7" fmla="*/ 4248150 w 4610100"/>
              <a:gd name="connsiteY7" fmla="*/ 2087563 h 2087563"/>
              <a:gd name="connsiteX8" fmla="*/ 12700 w 4610100"/>
              <a:gd name="connsiteY8" fmla="*/ 2043113 h 2087563"/>
              <a:gd name="connsiteX9" fmla="*/ 0 w 4610100"/>
              <a:gd name="connsiteY9" fmla="*/ 66675 h 2087563"/>
              <a:gd name="connsiteX10" fmla="*/ 4581525 w 4610100"/>
              <a:gd name="connsiteY10" fmla="*/ 0 h 2087563"/>
              <a:gd name="connsiteX0" fmla="*/ 4581525 w 4610100"/>
              <a:gd name="connsiteY0" fmla="*/ 0 h 2114550"/>
              <a:gd name="connsiteX1" fmla="*/ 4610100 w 4610100"/>
              <a:gd name="connsiteY1" fmla="*/ 876300 h 2114550"/>
              <a:gd name="connsiteX2" fmla="*/ 4387850 w 4610100"/>
              <a:gd name="connsiteY2" fmla="*/ 1022350 h 2114550"/>
              <a:gd name="connsiteX3" fmla="*/ 4489450 w 4610100"/>
              <a:gd name="connsiteY3" fmla="*/ 1155700 h 2114550"/>
              <a:gd name="connsiteX4" fmla="*/ 4403725 w 4610100"/>
              <a:gd name="connsiteY4" fmla="*/ 1282700 h 2114550"/>
              <a:gd name="connsiteX5" fmla="*/ 4248150 w 4610100"/>
              <a:gd name="connsiteY5" fmla="*/ 1241425 h 2114550"/>
              <a:gd name="connsiteX6" fmla="*/ 4210050 w 4610100"/>
              <a:gd name="connsiteY6" fmla="*/ 1441450 h 2114550"/>
              <a:gd name="connsiteX7" fmla="*/ 4248150 w 4610100"/>
              <a:gd name="connsiteY7" fmla="*/ 2087563 h 2114550"/>
              <a:gd name="connsiteX8" fmla="*/ 7938 w 4610100"/>
              <a:gd name="connsiteY8" fmla="*/ 2114550 h 2114550"/>
              <a:gd name="connsiteX9" fmla="*/ 0 w 4610100"/>
              <a:gd name="connsiteY9" fmla="*/ 66675 h 2114550"/>
              <a:gd name="connsiteX10" fmla="*/ 4581525 w 4610100"/>
              <a:gd name="connsiteY10" fmla="*/ 0 h 2114550"/>
              <a:gd name="connsiteX0" fmla="*/ 4707360 w 4735935"/>
              <a:gd name="connsiteY0" fmla="*/ 0 h 2114550"/>
              <a:gd name="connsiteX1" fmla="*/ 4735935 w 4735935"/>
              <a:gd name="connsiteY1" fmla="*/ 876300 h 2114550"/>
              <a:gd name="connsiteX2" fmla="*/ 4513685 w 4735935"/>
              <a:gd name="connsiteY2" fmla="*/ 1022350 h 2114550"/>
              <a:gd name="connsiteX3" fmla="*/ 4615285 w 4735935"/>
              <a:gd name="connsiteY3" fmla="*/ 1155700 h 2114550"/>
              <a:gd name="connsiteX4" fmla="*/ 4529560 w 4735935"/>
              <a:gd name="connsiteY4" fmla="*/ 1282700 h 2114550"/>
              <a:gd name="connsiteX5" fmla="*/ 4373985 w 4735935"/>
              <a:gd name="connsiteY5" fmla="*/ 1241425 h 2114550"/>
              <a:gd name="connsiteX6" fmla="*/ 4335885 w 4735935"/>
              <a:gd name="connsiteY6" fmla="*/ 1441450 h 2114550"/>
              <a:gd name="connsiteX7" fmla="*/ 4373985 w 4735935"/>
              <a:gd name="connsiteY7" fmla="*/ 2087563 h 2114550"/>
              <a:gd name="connsiteX8" fmla="*/ 133773 w 4735935"/>
              <a:gd name="connsiteY8" fmla="*/ 2114550 h 2114550"/>
              <a:gd name="connsiteX9" fmla="*/ 0 w 4735935"/>
              <a:gd name="connsiteY9" fmla="*/ 24730 h 2114550"/>
              <a:gd name="connsiteX10" fmla="*/ 4707360 w 4735935"/>
              <a:gd name="connsiteY10" fmla="*/ 0 h 2114550"/>
              <a:gd name="connsiteX0" fmla="*/ 4707360 w 4735935"/>
              <a:gd name="connsiteY0" fmla="*/ 0 h 2106161"/>
              <a:gd name="connsiteX1" fmla="*/ 4735935 w 4735935"/>
              <a:gd name="connsiteY1" fmla="*/ 876300 h 2106161"/>
              <a:gd name="connsiteX2" fmla="*/ 4513685 w 4735935"/>
              <a:gd name="connsiteY2" fmla="*/ 1022350 h 2106161"/>
              <a:gd name="connsiteX3" fmla="*/ 4615285 w 4735935"/>
              <a:gd name="connsiteY3" fmla="*/ 1155700 h 2106161"/>
              <a:gd name="connsiteX4" fmla="*/ 4529560 w 4735935"/>
              <a:gd name="connsiteY4" fmla="*/ 1282700 h 2106161"/>
              <a:gd name="connsiteX5" fmla="*/ 4373985 w 4735935"/>
              <a:gd name="connsiteY5" fmla="*/ 1241425 h 2106161"/>
              <a:gd name="connsiteX6" fmla="*/ 4335885 w 4735935"/>
              <a:gd name="connsiteY6" fmla="*/ 1441450 h 2106161"/>
              <a:gd name="connsiteX7" fmla="*/ 4373985 w 4735935"/>
              <a:gd name="connsiteY7" fmla="*/ 2087563 h 2106161"/>
              <a:gd name="connsiteX8" fmla="*/ 16327 w 4735935"/>
              <a:gd name="connsiteY8" fmla="*/ 2106161 h 2106161"/>
              <a:gd name="connsiteX9" fmla="*/ 0 w 4735935"/>
              <a:gd name="connsiteY9" fmla="*/ 24730 h 2106161"/>
              <a:gd name="connsiteX10" fmla="*/ 4707360 w 4735935"/>
              <a:gd name="connsiteY10" fmla="*/ 0 h 210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5935" h="2106161">
                <a:moveTo>
                  <a:pt x="4707360" y="0"/>
                </a:moveTo>
                <a:lnTo>
                  <a:pt x="4735935" y="876300"/>
                </a:lnTo>
                <a:lnTo>
                  <a:pt x="4513685" y="1022350"/>
                </a:lnTo>
                <a:lnTo>
                  <a:pt x="4615285" y="1155700"/>
                </a:lnTo>
                <a:lnTo>
                  <a:pt x="4529560" y="1282700"/>
                </a:lnTo>
                <a:lnTo>
                  <a:pt x="4373985" y="1241425"/>
                </a:lnTo>
                <a:lnTo>
                  <a:pt x="4335885" y="1441450"/>
                </a:lnTo>
                <a:lnTo>
                  <a:pt x="4373985" y="2087563"/>
                </a:lnTo>
                <a:lnTo>
                  <a:pt x="16327" y="2106161"/>
                </a:lnTo>
                <a:cubicBezTo>
                  <a:pt x="12094" y="1447348"/>
                  <a:pt x="4233" y="683543"/>
                  <a:pt x="0" y="24730"/>
                </a:cubicBezTo>
                <a:lnTo>
                  <a:pt x="4707360" y="0"/>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8" name="Freeform 257"/>
          <p:cNvSpPr/>
          <p:nvPr/>
        </p:nvSpPr>
        <p:spPr bwMode="auto">
          <a:xfrm>
            <a:off x="5508626" y="2438400"/>
            <a:ext cx="3273425" cy="2235993"/>
          </a:xfrm>
          <a:custGeom>
            <a:avLst/>
            <a:gdLst>
              <a:gd name="connsiteX0" fmla="*/ 0 w 1795463"/>
              <a:gd name="connsiteY0" fmla="*/ 102394 h 1885950"/>
              <a:gd name="connsiteX1" fmla="*/ 4763 w 1795463"/>
              <a:gd name="connsiteY1" fmla="*/ 623887 h 1885950"/>
              <a:gd name="connsiteX2" fmla="*/ 97631 w 1795463"/>
              <a:gd name="connsiteY2" fmla="*/ 552450 h 1885950"/>
              <a:gd name="connsiteX3" fmla="*/ 242888 w 1795463"/>
              <a:gd name="connsiteY3" fmla="*/ 700087 h 1885950"/>
              <a:gd name="connsiteX4" fmla="*/ 154781 w 1795463"/>
              <a:gd name="connsiteY4" fmla="*/ 812006 h 1885950"/>
              <a:gd name="connsiteX5" fmla="*/ 259556 w 1795463"/>
              <a:gd name="connsiteY5" fmla="*/ 935831 h 1885950"/>
              <a:gd name="connsiteX6" fmla="*/ 385763 w 1795463"/>
              <a:gd name="connsiteY6" fmla="*/ 940594 h 1885950"/>
              <a:gd name="connsiteX7" fmla="*/ 426244 w 1795463"/>
              <a:gd name="connsiteY7" fmla="*/ 1866900 h 1885950"/>
              <a:gd name="connsiteX8" fmla="*/ 1795463 w 1795463"/>
              <a:gd name="connsiteY8" fmla="*/ 1885950 h 1885950"/>
              <a:gd name="connsiteX9" fmla="*/ 1771650 w 1795463"/>
              <a:gd name="connsiteY9" fmla="*/ 0 h 1885950"/>
              <a:gd name="connsiteX10" fmla="*/ 0 w 1795463"/>
              <a:gd name="connsiteY10" fmla="*/ 102394 h 1885950"/>
              <a:gd name="connsiteX0" fmla="*/ 11112 w 1792288"/>
              <a:gd name="connsiteY0" fmla="*/ 0 h 2235993"/>
              <a:gd name="connsiteX1" fmla="*/ 1588 w 1792288"/>
              <a:gd name="connsiteY1" fmla="*/ 973930 h 2235993"/>
              <a:gd name="connsiteX2" fmla="*/ 94456 w 1792288"/>
              <a:gd name="connsiteY2" fmla="*/ 902493 h 2235993"/>
              <a:gd name="connsiteX3" fmla="*/ 239713 w 1792288"/>
              <a:gd name="connsiteY3" fmla="*/ 1050130 h 2235993"/>
              <a:gd name="connsiteX4" fmla="*/ 151606 w 1792288"/>
              <a:gd name="connsiteY4" fmla="*/ 1162049 h 2235993"/>
              <a:gd name="connsiteX5" fmla="*/ 256381 w 1792288"/>
              <a:gd name="connsiteY5" fmla="*/ 1285874 h 2235993"/>
              <a:gd name="connsiteX6" fmla="*/ 382588 w 1792288"/>
              <a:gd name="connsiteY6" fmla="*/ 1290637 h 2235993"/>
              <a:gd name="connsiteX7" fmla="*/ 423069 w 1792288"/>
              <a:gd name="connsiteY7" fmla="*/ 2216943 h 2235993"/>
              <a:gd name="connsiteX8" fmla="*/ 1792288 w 1792288"/>
              <a:gd name="connsiteY8" fmla="*/ 2235993 h 2235993"/>
              <a:gd name="connsiteX9" fmla="*/ 1768475 w 1792288"/>
              <a:gd name="connsiteY9" fmla="*/ 350043 h 2235993"/>
              <a:gd name="connsiteX10" fmla="*/ 11112 w 1792288"/>
              <a:gd name="connsiteY10" fmla="*/ 0 h 2235993"/>
              <a:gd name="connsiteX0" fmla="*/ 11112 w 3273425"/>
              <a:gd name="connsiteY0" fmla="*/ 0 h 2235993"/>
              <a:gd name="connsiteX1" fmla="*/ 1588 w 3273425"/>
              <a:gd name="connsiteY1" fmla="*/ 973930 h 2235993"/>
              <a:gd name="connsiteX2" fmla="*/ 94456 w 3273425"/>
              <a:gd name="connsiteY2" fmla="*/ 902493 h 2235993"/>
              <a:gd name="connsiteX3" fmla="*/ 239713 w 3273425"/>
              <a:gd name="connsiteY3" fmla="*/ 1050130 h 2235993"/>
              <a:gd name="connsiteX4" fmla="*/ 151606 w 3273425"/>
              <a:gd name="connsiteY4" fmla="*/ 1162049 h 2235993"/>
              <a:gd name="connsiteX5" fmla="*/ 256381 w 3273425"/>
              <a:gd name="connsiteY5" fmla="*/ 1285874 h 2235993"/>
              <a:gd name="connsiteX6" fmla="*/ 382588 w 3273425"/>
              <a:gd name="connsiteY6" fmla="*/ 1290637 h 2235993"/>
              <a:gd name="connsiteX7" fmla="*/ 423069 w 3273425"/>
              <a:gd name="connsiteY7" fmla="*/ 2216943 h 2235993"/>
              <a:gd name="connsiteX8" fmla="*/ 1792288 w 3273425"/>
              <a:gd name="connsiteY8" fmla="*/ 2235993 h 2235993"/>
              <a:gd name="connsiteX9" fmla="*/ 3273425 w 3273425"/>
              <a:gd name="connsiteY9" fmla="*/ 26193 h 2235993"/>
              <a:gd name="connsiteX10" fmla="*/ 11112 w 3273425"/>
              <a:gd name="connsiteY10" fmla="*/ 0 h 2235993"/>
              <a:gd name="connsiteX0" fmla="*/ 11112 w 3273425"/>
              <a:gd name="connsiteY0" fmla="*/ 0 h 2235993"/>
              <a:gd name="connsiteX1" fmla="*/ 1588 w 3273425"/>
              <a:gd name="connsiteY1" fmla="*/ 973930 h 2235993"/>
              <a:gd name="connsiteX2" fmla="*/ 94456 w 3273425"/>
              <a:gd name="connsiteY2" fmla="*/ 902493 h 2235993"/>
              <a:gd name="connsiteX3" fmla="*/ 239713 w 3273425"/>
              <a:gd name="connsiteY3" fmla="*/ 1050130 h 2235993"/>
              <a:gd name="connsiteX4" fmla="*/ 151606 w 3273425"/>
              <a:gd name="connsiteY4" fmla="*/ 1162049 h 2235993"/>
              <a:gd name="connsiteX5" fmla="*/ 256381 w 3273425"/>
              <a:gd name="connsiteY5" fmla="*/ 1285874 h 2235993"/>
              <a:gd name="connsiteX6" fmla="*/ 382588 w 3273425"/>
              <a:gd name="connsiteY6" fmla="*/ 1290637 h 2235993"/>
              <a:gd name="connsiteX7" fmla="*/ 423069 w 3273425"/>
              <a:gd name="connsiteY7" fmla="*/ 2216943 h 2235993"/>
              <a:gd name="connsiteX8" fmla="*/ 3259138 w 3273425"/>
              <a:gd name="connsiteY8" fmla="*/ 2235993 h 2235993"/>
              <a:gd name="connsiteX9" fmla="*/ 3273425 w 3273425"/>
              <a:gd name="connsiteY9" fmla="*/ 26193 h 2235993"/>
              <a:gd name="connsiteX10" fmla="*/ 11112 w 3273425"/>
              <a:gd name="connsiteY10" fmla="*/ 0 h 223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3425" h="2235993">
                <a:moveTo>
                  <a:pt x="11112" y="0"/>
                </a:moveTo>
                <a:cubicBezTo>
                  <a:pt x="12700" y="173831"/>
                  <a:pt x="0" y="800099"/>
                  <a:pt x="1588" y="973930"/>
                </a:cubicBezTo>
                <a:lnTo>
                  <a:pt x="94456" y="902493"/>
                </a:lnTo>
                <a:lnTo>
                  <a:pt x="239713" y="1050130"/>
                </a:lnTo>
                <a:lnTo>
                  <a:pt x="151606" y="1162049"/>
                </a:lnTo>
                <a:lnTo>
                  <a:pt x="256381" y="1285874"/>
                </a:lnTo>
                <a:lnTo>
                  <a:pt x="382588" y="1290637"/>
                </a:lnTo>
                <a:lnTo>
                  <a:pt x="423069" y="2216943"/>
                </a:lnTo>
                <a:lnTo>
                  <a:pt x="3259138" y="2235993"/>
                </a:lnTo>
                <a:cubicBezTo>
                  <a:pt x="3263900" y="1499393"/>
                  <a:pt x="3268663" y="762793"/>
                  <a:pt x="3273425" y="26193"/>
                </a:cubicBezTo>
                <a:lnTo>
                  <a:pt x="11112" y="0"/>
                </a:lnTo>
                <a:close/>
              </a:path>
            </a:pathLst>
          </a:custGeom>
          <a:solidFill>
            <a:schemeClr val="bg1">
              <a:alpha val="80000"/>
            </a:schemeClr>
          </a:solidFill>
          <a:ln w="12700" cap="flat" cmpd="sng" algn="ctr">
            <a:no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256" name="TextBox 255"/>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68</a:t>
            </a:fld>
            <a:endParaRPr lang="en-US" kern="0" dirty="0">
              <a:solidFill>
                <a:sysClr val="windowText" lastClr="000000"/>
              </a:solidFill>
            </a:endParaRPr>
          </a:p>
        </p:txBody>
      </p:sp>
      <p:sp>
        <p:nvSpPr>
          <p:cNvPr id="4" name="Title 3"/>
          <p:cNvSpPr>
            <a:spLocks noGrp="1"/>
          </p:cNvSpPr>
          <p:nvPr>
            <p:ph type="title"/>
          </p:nvPr>
        </p:nvSpPr>
        <p:spPr>
          <a:xfrm>
            <a:off x="0" y="649224"/>
            <a:ext cx="9144000" cy="447675"/>
          </a:xfrm>
        </p:spPr>
        <p:txBody>
          <a:bodyPr/>
          <a:lstStyle/>
          <a:p>
            <a:r>
              <a:rPr lang="en-US" dirty="0" smtClean="0"/>
              <a:t>	</a:t>
            </a:r>
            <a:br>
              <a:rPr lang="en-US" dirty="0" smtClean="0"/>
            </a:br>
            <a:r>
              <a:rPr lang="en-US" dirty="0" smtClean="0"/>
              <a:t>Facilitation Techniques:  Select Phase</a:t>
            </a:r>
            <a:endParaRPr lang="en-US" dirty="0"/>
          </a:p>
        </p:txBody>
      </p:sp>
      <p:sp>
        <p:nvSpPr>
          <p:cNvPr id="10" name="Rectangle 9"/>
          <p:cNvSpPr/>
          <p:nvPr/>
        </p:nvSpPr>
        <p:spPr>
          <a:xfrm>
            <a:off x="320040" y="1278380"/>
            <a:ext cx="8519160" cy="1854354"/>
          </a:xfrm>
          <a:prstGeom prst="rect">
            <a:avLst/>
          </a:prstGeom>
        </p:spPr>
        <p:txBody>
          <a:bodyPr wrap="square">
            <a:spAutoFit/>
          </a:bodyPr>
          <a:lstStyle/>
          <a:p>
            <a:pPr marL="231775" lvl="1" indent="-227013">
              <a:spcBef>
                <a:spcPts val="300"/>
              </a:spcBef>
              <a:spcAft>
                <a:spcPts val="600"/>
              </a:spcAft>
              <a:buClr>
                <a:srgbClr val="0038A8"/>
              </a:buClr>
            </a:pPr>
            <a:r>
              <a:rPr lang="en-US" sz="2000" b="1" dirty="0" smtClean="0"/>
              <a:t>Select solution that is most effective in solving the problem</a:t>
            </a:r>
          </a:p>
          <a:p>
            <a:pPr marL="688975" lvl="2" indent="-227013">
              <a:spcBef>
                <a:spcPts val="300"/>
              </a:spcBef>
              <a:spcAft>
                <a:spcPts val="300"/>
              </a:spcAft>
              <a:buClr>
                <a:srgbClr val="0038A8"/>
              </a:buClr>
              <a:buFont typeface="Wingdings" pitchFamily="2" charset="2"/>
              <a:buChar char="§"/>
            </a:pPr>
            <a:r>
              <a:rPr lang="en-US" dirty="0" smtClean="0"/>
              <a:t>Identify solution selection process</a:t>
            </a:r>
          </a:p>
          <a:p>
            <a:pPr marL="688975" lvl="2" indent="-227013">
              <a:spcBef>
                <a:spcPts val="300"/>
              </a:spcBef>
              <a:spcAft>
                <a:spcPts val="300"/>
              </a:spcAft>
              <a:buClr>
                <a:srgbClr val="0038A8"/>
              </a:buClr>
              <a:buFont typeface="Wingdings" pitchFamily="2" charset="2"/>
              <a:buChar char="§"/>
            </a:pPr>
            <a:r>
              <a:rPr lang="en-US" dirty="0" smtClean="0"/>
              <a:t>Evaluate solution risks</a:t>
            </a:r>
          </a:p>
          <a:p>
            <a:pPr marL="688975" lvl="2" indent="-227013">
              <a:spcBef>
                <a:spcPts val="300"/>
              </a:spcBef>
              <a:spcAft>
                <a:spcPts val="300"/>
              </a:spcAft>
              <a:buClr>
                <a:srgbClr val="0038A8"/>
              </a:buClr>
              <a:buFont typeface="Wingdings" pitchFamily="2" charset="2"/>
              <a:buChar char="§"/>
            </a:pPr>
            <a:r>
              <a:rPr lang="en-US" dirty="0" smtClean="0"/>
              <a:t>Select solution</a:t>
            </a:r>
          </a:p>
          <a:p>
            <a:pPr marL="688975" lvl="2" indent="-227013">
              <a:spcBef>
                <a:spcPts val="300"/>
              </a:spcBef>
              <a:spcAft>
                <a:spcPts val="300"/>
              </a:spcAft>
              <a:buClr>
                <a:srgbClr val="0038A8"/>
              </a:buClr>
              <a:buFont typeface="Wingdings" pitchFamily="2" charset="2"/>
              <a:buChar char="§"/>
            </a:pPr>
            <a:r>
              <a:rPr lang="en-US" dirty="0" smtClean="0"/>
              <a:t>Share selected solution</a:t>
            </a:r>
          </a:p>
        </p:txBody>
      </p:sp>
      <p:pic>
        <p:nvPicPr>
          <p:cNvPr id="1026" name="Picture 2"/>
          <p:cNvPicPr>
            <a:picLocks noChangeAspect="1" noChangeArrowheads="1"/>
          </p:cNvPicPr>
          <p:nvPr/>
        </p:nvPicPr>
        <p:blipFill>
          <a:blip r:embed="rId3" cstate="print"/>
          <a:srcRect/>
          <a:stretch>
            <a:fillRect/>
          </a:stretch>
        </p:blipFill>
        <p:spPr bwMode="auto">
          <a:xfrm>
            <a:off x="4125150" y="1770030"/>
            <a:ext cx="4537513" cy="4533241"/>
          </a:xfrm>
          <a:prstGeom prst="rect">
            <a:avLst/>
          </a:prstGeom>
          <a:noFill/>
          <a:ln w="9525">
            <a:noFill/>
            <a:miter lim="800000"/>
            <a:headEnd/>
            <a:tailEnd/>
          </a:ln>
          <a:effectLst/>
        </p:spPr>
      </p:pic>
      <p:sp>
        <p:nvSpPr>
          <p:cNvPr id="6" name="TextBox 5"/>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Callout 2 6"/>
          <p:cNvSpPr/>
          <p:nvPr/>
        </p:nvSpPr>
        <p:spPr bwMode="auto">
          <a:xfrm>
            <a:off x="154374" y="1320204"/>
            <a:ext cx="3439431" cy="870106"/>
          </a:xfrm>
          <a:prstGeom prst="borderCallout2">
            <a:avLst>
              <a:gd name="adj1" fmla="val 97971"/>
              <a:gd name="adj2" fmla="val 42295"/>
              <a:gd name="adj3" fmla="val 138938"/>
              <a:gd name="adj4" fmla="val 42426"/>
              <a:gd name="adj5" fmla="val 230995"/>
              <a:gd name="adj6" fmla="val 65088"/>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Communicate decision and results </a:t>
            </a:r>
          </a:p>
          <a:p>
            <a:pPr marL="119063" indent="-119063" fontAlgn="base">
              <a:spcBef>
                <a:spcPct val="0"/>
              </a:spcBef>
              <a:spcAft>
                <a:spcPts val="300"/>
              </a:spcAft>
              <a:buFont typeface="Arial" pitchFamily="34" charset="0"/>
              <a:buChar char="•"/>
            </a:pPr>
            <a:r>
              <a:rPr lang="en-US" sz="1600" dirty="0" smtClean="0">
                <a:solidFill>
                  <a:srgbClr val="000000"/>
                </a:solidFill>
              </a:rPr>
              <a:t>Craft recommendation statement (if applicable)</a:t>
            </a:r>
          </a:p>
        </p:txBody>
      </p:sp>
      <p:sp>
        <p:nvSpPr>
          <p:cNvPr id="8" name="Line Callout 2 7"/>
          <p:cNvSpPr/>
          <p:nvPr/>
        </p:nvSpPr>
        <p:spPr bwMode="auto">
          <a:xfrm>
            <a:off x="152400" y="5298563"/>
            <a:ext cx="3196856" cy="676940"/>
          </a:xfrm>
          <a:prstGeom prst="borderCallout2">
            <a:avLst>
              <a:gd name="adj1" fmla="val 63339"/>
              <a:gd name="adj2" fmla="val 100348"/>
              <a:gd name="adj3" fmla="val 63523"/>
              <a:gd name="adj4" fmla="val 114083"/>
              <a:gd name="adj5" fmla="val 39436"/>
              <a:gd name="adj6" fmla="val 120994"/>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Implement process to select solution (e.g., vote, data driven)</a:t>
            </a:r>
          </a:p>
        </p:txBody>
      </p:sp>
      <p:sp>
        <p:nvSpPr>
          <p:cNvPr id="6" name="Line Callout 2 5"/>
          <p:cNvSpPr/>
          <p:nvPr/>
        </p:nvSpPr>
        <p:spPr bwMode="auto">
          <a:xfrm>
            <a:off x="5943599" y="4798811"/>
            <a:ext cx="3046021" cy="1474398"/>
          </a:xfrm>
          <a:prstGeom prst="borderCallout2">
            <a:avLst>
              <a:gd name="adj1" fmla="val -89"/>
              <a:gd name="adj2" fmla="val 49785"/>
              <a:gd name="adj3" fmla="val -46272"/>
              <a:gd name="adj4" fmla="val 49769"/>
              <a:gd name="adj5" fmla="val -75634"/>
              <a:gd name="adj6" fmla="val 25009"/>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indent="-119063" fontAlgn="base">
              <a:spcBef>
                <a:spcPct val="0"/>
              </a:spcBef>
              <a:spcAft>
                <a:spcPts val="300"/>
              </a:spcAft>
              <a:buFont typeface="Arial" pitchFamily="34" charset="0"/>
              <a:buChar char="•"/>
            </a:pPr>
            <a:r>
              <a:rPr lang="en-US" sz="1600" dirty="0" smtClean="0">
                <a:solidFill>
                  <a:srgbClr val="000000"/>
                </a:solidFill>
              </a:rPr>
              <a:t>Dialogue on solutions:</a:t>
            </a:r>
          </a:p>
          <a:p>
            <a:pPr marL="287338" lvl="1" indent="-117475" fontAlgn="base">
              <a:spcBef>
                <a:spcPct val="0"/>
              </a:spcBef>
              <a:spcAft>
                <a:spcPts val="200"/>
              </a:spcAft>
              <a:buFont typeface="Arial" pitchFamily="34" charset="0"/>
              <a:buChar char="̶"/>
            </a:pPr>
            <a:r>
              <a:rPr lang="en-US" sz="1300" dirty="0" smtClean="0">
                <a:solidFill>
                  <a:srgbClr val="000000"/>
                </a:solidFill>
              </a:rPr>
              <a:t>Strengths and weakness</a:t>
            </a:r>
          </a:p>
          <a:p>
            <a:pPr marL="287338" lvl="1" indent="-117475" fontAlgn="base">
              <a:spcBef>
                <a:spcPct val="0"/>
              </a:spcBef>
              <a:spcAft>
                <a:spcPts val="200"/>
              </a:spcAft>
              <a:buFont typeface="Arial" pitchFamily="34" charset="0"/>
              <a:buChar char="̶"/>
            </a:pPr>
            <a:r>
              <a:rPr lang="en-US" sz="1300" dirty="0" smtClean="0">
                <a:solidFill>
                  <a:srgbClr val="000000"/>
                </a:solidFill>
              </a:rPr>
              <a:t>Cost/benefit</a:t>
            </a:r>
          </a:p>
          <a:p>
            <a:pPr marL="287338" lvl="1" indent="-117475" fontAlgn="base">
              <a:spcBef>
                <a:spcPct val="0"/>
              </a:spcBef>
              <a:spcAft>
                <a:spcPts val="200"/>
              </a:spcAft>
              <a:buFont typeface="Arial" pitchFamily="34" charset="0"/>
              <a:buChar char="̶"/>
            </a:pPr>
            <a:r>
              <a:rPr lang="en-US" sz="1300" dirty="0" smtClean="0">
                <a:solidFill>
                  <a:srgbClr val="000000"/>
                </a:solidFill>
              </a:rPr>
              <a:t>Level of risk</a:t>
            </a:r>
          </a:p>
          <a:p>
            <a:pPr marL="119063" indent="-119063" fontAlgn="base">
              <a:spcBef>
                <a:spcPct val="0"/>
              </a:spcBef>
              <a:spcAft>
                <a:spcPts val="300"/>
              </a:spcAft>
              <a:buFont typeface="Arial" pitchFamily="34" charset="0"/>
              <a:buChar char="•"/>
            </a:pPr>
            <a:r>
              <a:rPr lang="en-US" sz="1600" dirty="0" smtClean="0">
                <a:solidFill>
                  <a:srgbClr val="000000"/>
                </a:solidFill>
              </a:rPr>
              <a:t>Team members draw own conclusions</a:t>
            </a:r>
            <a:endParaRPr lang="en-US" sz="1400" dirty="0" smtClean="0">
              <a:solidFill>
                <a:srgbClr val="000000"/>
              </a:solidFill>
            </a:endParaRPr>
          </a:p>
          <a:p>
            <a:pPr marL="119063" indent="-119063" fontAlgn="base">
              <a:spcBef>
                <a:spcPct val="0"/>
              </a:spcBef>
              <a:spcAft>
                <a:spcPts val="300"/>
              </a:spcAft>
              <a:buFont typeface="Arial" pitchFamily="34" charset="0"/>
              <a:buChar char="•"/>
            </a:pPr>
            <a:endParaRPr lang="en-US" sz="1600" dirty="0" smtClean="0">
              <a:solidFill>
                <a:srgbClr val="000000"/>
              </a:solidFill>
            </a:endParaRPr>
          </a:p>
          <a:p>
            <a:pPr marL="119063" indent="-119063" fontAlgn="base">
              <a:spcBef>
                <a:spcPct val="0"/>
              </a:spcBef>
              <a:spcAft>
                <a:spcPts val="300"/>
              </a:spcAft>
              <a:buFont typeface="Arial" pitchFamily="34" charset="0"/>
              <a:buChar char="•"/>
            </a:pPr>
            <a:endParaRPr lang="en-US" sz="1600" dirty="0" smtClean="0">
              <a:solidFill>
                <a:srgbClr val="000000"/>
              </a:solidFill>
            </a:endParaRPr>
          </a:p>
        </p:txBody>
      </p:sp>
      <p:sp>
        <p:nvSpPr>
          <p:cNvPr id="5" name="Line Callout 2 4"/>
          <p:cNvSpPr/>
          <p:nvPr/>
        </p:nvSpPr>
        <p:spPr bwMode="auto">
          <a:xfrm>
            <a:off x="6113721" y="1263499"/>
            <a:ext cx="2892056" cy="1819943"/>
          </a:xfrm>
          <a:prstGeom prst="borderCallout2">
            <a:avLst>
              <a:gd name="adj1" fmla="val 20049"/>
              <a:gd name="adj2" fmla="val -951"/>
              <a:gd name="adj3" fmla="val 20073"/>
              <a:gd name="adj4" fmla="val -17059"/>
              <a:gd name="adj5" fmla="val 57955"/>
              <a:gd name="adj6" fmla="val -45489"/>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119063" marR="0" indent="-119063" fontAlgn="base">
              <a:lnSpc>
                <a:spcPct val="100000"/>
              </a:lnSpc>
              <a:spcBef>
                <a:spcPct val="0"/>
              </a:spcBef>
              <a:spcAft>
                <a:spcPts val="200"/>
              </a:spcAft>
              <a:buClrTx/>
              <a:buSzTx/>
              <a:buFont typeface="Arial" pitchFamily="34" charset="0"/>
              <a:buChar char="•"/>
              <a:tabLst/>
            </a:pPr>
            <a:r>
              <a:rPr lang="en-US" sz="1600" dirty="0" smtClean="0">
                <a:solidFill>
                  <a:srgbClr val="000000"/>
                </a:solidFill>
              </a:rPr>
              <a:t>Identify decision making authority of team:</a:t>
            </a:r>
          </a:p>
          <a:p>
            <a:pPr marL="287338" lvl="1" indent="-117475" fontAlgn="base">
              <a:spcBef>
                <a:spcPct val="0"/>
              </a:spcBef>
              <a:spcAft>
                <a:spcPts val="200"/>
              </a:spcAft>
              <a:buFont typeface="Arial" pitchFamily="34" charset="0"/>
              <a:buChar char="̶"/>
            </a:pPr>
            <a:r>
              <a:rPr lang="en-US" sz="1300" dirty="0" smtClean="0">
                <a:solidFill>
                  <a:srgbClr val="000000"/>
                </a:solidFill>
              </a:rPr>
              <a:t>None</a:t>
            </a:r>
            <a:r>
              <a:rPr lang="en-US" sz="1400" dirty="0" smtClean="0">
                <a:solidFill>
                  <a:srgbClr val="000000"/>
                </a:solidFill>
              </a:rPr>
              <a:t> </a:t>
            </a:r>
          </a:p>
          <a:p>
            <a:pPr marL="509588" lvl="2" indent="-104775" fontAlgn="base">
              <a:spcBef>
                <a:spcPct val="0"/>
              </a:spcBef>
              <a:buFont typeface="Arial" pitchFamily="34" charset="0"/>
              <a:buChar char="•"/>
            </a:pPr>
            <a:r>
              <a:rPr lang="en-US" sz="1200" dirty="0" smtClean="0">
                <a:solidFill>
                  <a:srgbClr val="000000"/>
                </a:solidFill>
              </a:rPr>
              <a:t>Provide data to decision maker</a:t>
            </a:r>
          </a:p>
          <a:p>
            <a:pPr marL="509588" lvl="2" indent="-104775" fontAlgn="base">
              <a:spcBef>
                <a:spcPct val="0"/>
              </a:spcBef>
              <a:buFont typeface="Arial" pitchFamily="34" charset="0"/>
              <a:buChar char="•"/>
            </a:pPr>
            <a:r>
              <a:rPr lang="en-US" sz="1200" dirty="0" smtClean="0">
                <a:solidFill>
                  <a:srgbClr val="000000"/>
                </a:solidFill>
              </a:rPr>
              <a:t>Process ends</a:t>
            </a:r>
          </a:p>
          <a:p>
            <a:pPr marL="287338" lvl="1" indent="-117475" fontAlgn="base">
              <a:spcBef>
                <a:spcPct val="0"/>
              </a:spcBef>
              <a:spcAft>
                <a:spcPts val="300"/>
              </a:spcAft>
              <a:buFont typeface="Arial" pitchFamily="34" charset="0"/>
              <a:buChar char="̶"/>
            </a:pPr>
            <a:r>
              <a:rPr lang="en-US" sz="1300" dirty="0" smtClean="0">
                <a:solidFill>
                  <a:srgbClr val="000000"/>
                </a:solidFill>
              </a:rPr>
              <a:t>Recommendation only or Decide</a:t>
            </a:r>
          </a:p>
          <a:p>
            <a:pPr marL="509588" lvl="2" indent="-104775" fontAlgn="base">
              <a:spcBef>
                <a:spcPct val="0"/>
              </a:spcBef>
              <a:spcAft>
                <a:spcPts val="300"/>
              </a:spcAft>
              <a:buFont typeface="Arial" pitchFamily="34" charset="0"/>
              <a:buChar char="•"/>
            </a:pPr>
            <a:r>
              <a:rPr lang="en-US" sz="1200" dirty="0" smtClean="0">
                <a:solidFill>
                  <a:srgbClr val="000000"/>
                </a:solidFill>
              </a:rPr>
              <a:t>Choose methodology to select solution (e.g., vote, data driven)</a:t>
            </a:r>
          </a:p>
        </p:txBody>
      </p:sp>
      <p:pic>
        <p:nvPicPr>
          <p:cNvPr id="9" name="Picture 2"/>
          <p:cNvPicPr>
            <a:picLocks noChangeAspect="1" noChangeArrowheads="1"/>
          </p:cNvPicPr>
          <p:nvPr/>
        </p:nvPicPr>
        <p:blipFill>
          <a:blip r:embed="rId3" cstate="print"/>
          <a:srcRect/>
          <a:stretch>
            <a:fillRect/>
          </a:stretch>
        </p:blipFill>
        <p:spPr bwMode="auto">
          <a:xfrm>
            <a:off x="2233288" y="1434656"/>
            <a:ext cx="4537513" cy="4533241"/>
          </a:xfrm>
          <a:prstGeom prst="rect">
            <a:avLst/>
          </a:prstGeom>
          <a:noFill/>
          <a:ln w="9525">
            <a:noFill/>
            <a:miter lim="800000"/>
            <a:headEnd/>
            <a:tailEnd/>
          </a:ln>
          <a:effectLst/>
        </p:spPr>
      </p:pic>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69</a:t>
            </a:fld>
            <a:endParaRPr lang="en-US" kern="0" dirty="0">
              <a:solidFill>
                <a:sysClr val="windowText" lastClr="000000"/>
              </a:solidFill>
            </a:endParaRPr>
          </a:p>
        </p:txBody>
      </p:sp>
      <p:sp>
        <p:nvSpPr>
          <p:cNvPr id="4" name="Title 3"/>
          <p:cNvSpPr>
            <a:spLocks noGrp="1"/>
          </p:cNvSpPr>
          <p:nvPr>
            <p:ph type="title"/>
          </p:nvPr>
        </p:nvSpPr>
        <p:spPr>
          <a:xfrm>
            <a:off x="0" y="649224"/>
            <a:ext cx="9144000" cy="447675"/>
          </a:xfrm>
        </p:spPr>
        <p:txBody>
          <a:bodyPr/>
          <a:lstStyle/>
          <a:p>
            <a:r>
              <a:rPr lang="en-US" dirty="0" smtClean="0"/>
              <a:t>	</a:t>
            </a:r>
            <a:br>
              <a:rPr lang="en-US" dirty="0" smtClean="0"/>
            </a:br>
            <a:r>
              <a:rPr lang="en-US" dirty="0" smtClean="0"/>
              <a:t>Facilitation Techniques:  Select Phase</a:t>
            </a:r>
            <a:endParaRPr lang="en-US" dirty="0"/>
          </a:p>
        </p:txBody>
      </p:sp>
      <p:sp>
        <p:nvSpPr>
          <p:cNvPr id="10" name="TextBox 9"/>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a:t>
            </a:fld>
            <a:endParaRPr lang="en-US" kern="0" dirty="0">
              <a:solidFill>
                <a:sysClr val="windowText" lastClr="000000"/>
              </a:solidFill>
            </a:endParaRPr>
          </a:p>
        </p:txBody>
      </p:sp>
      <p:sp>
        <p:nvSpPr>
          <p:cNvPr id="3" name="Content Placeholder 2"/>
          <p:cNvSpPr>
            <a:spLocks noGrp="1"/>
          </p:cNvSpPr>
          <p:nvPr>
            <p:ph type="body" sz="quarter" idx="11"/>
          </p:nvPr>
        </p:nvSpPr>
        <p:spPr>
          <a:ln w="19050">
            <a:noFill/>
          </a:ln>
        </p:spPr>
        <p:txBody>
          <a:bodyPr lIns="91440" tIns="45720" rIns="91440" bIns="45720">
            <a:noAutofit/>
          </a:bodyPr>
          <a:lstStyle/>
          <a:p>
            <a:pPr marL="344488" lvl="2" indent="-344488">
              <a:spcBef>
                <a:spcPts val="0"/>
              </a:spcBef>
              <a:spcAft>
                <a:spcPts val="600"/>
              </a:spcAft>
            </a:pPr>
            <a:r>
              <a:rPr lang="en-US" dirty="0" smtClean="0"/>
              <a:t>“Enabling individuals or groups to successfully execute tasks while preserving integrity, dignity and empathy in the workplace.”</a:t>
            </a:r>
            <a:r>
              <a:rPr lang="en-US" sz="1400" baseline="60000" dirty="0" smtClean="0"/>
              <a:t>1</a:t>
            </a:r>
          </a:p>
        </p:txBody>
      </p:sp>
      <p:sp>
        <p:nvSpPr>
          <p:cNvPr id="9" name="Title 8"/>
          <p:cNvSpPr>
            <a:spLocks noGrp="1"/>
          </p:cNvSpPr>
          <p:nvPr>
            <p:ph type="title"/>
          </p:nvPr>
        </p:nvSpPr>
        <p:spPr/>
        <p:txBody>
          <a:bodyPr/>
          <a:lstStyle/>
          <a:p>
            <a:r>
              <a:rPr lang="en-US" dirty="0" smtClean="0"/>
              <a:t>	Defining Facilitation:  Formal Definition</a:t>
            </a:r>
            <a:endParaRPr lang="en-US" dirty="0"/>
          </a:p>
        </p:txBody>
      </p:sp>
      <p:sp>
        <p:nvSpPr>
          <p:cNvPr id="10" name="TextBox 9"/>
          <p:cNvSpPr txBox="1"/>
          <p:nvPr/>
        </p:nvSpPr>
        <p:spPr>
          <a:xfrm>
            <a:off x="237744" y="6310595"/>
            <a:ext cx="8907698" cy="200055"/>
          </a:xfrm>
          <a:prstGeom prst="rect">
            <a:avLst/>
          </a:prstGeom>
          <a:noFill/>
        </p:spPr>
        <p:txBody>
          <a:bodyPr wrap="square" rtlCol="0">
            <a:spAutoFit/>
          </a:bodyPr>
          <a:lstStyle/>
          <a:p>
            <a:r>
              <a:rPr lang="en-US" sz="700" baseline="30000" dirty="0" smtClean="0">
                <a:cs typeface="Arial" pitchFamily="34" charset="0"/>
              </a:rPr>
              <a:t>1</a:t>
            </a:r>
            <a:r>
              <a:rPr lang="en-US" sz="700" dirty="0" smtClean="0">
                <a:cs typeface="Arial" pitchFamily="34" charset="0"/>
              </a:rPr>
              <a:t>SkillSoft. Course:  Using Facilitation Skills as a Manager. ID: mgmt_31_a01_bs_enus. Skillport.  Retrieved July 22, 2015, from </a:t>
            </a:r>
            <a:r>
              <a:rPr lang="en-US" sz="700" dirty="0" smtClean="0"/>
              <a:t>http://library.web.boeing.com/wsso/skillsoft.asp</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70</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Select Phase</a:t>
            </a:r>
            <a:endParaRPr lang="en-US" sz="1800" b="0" baseline="60000" dirty="0"/>
          </a:p>
        </p:txBody>
      </p:sp>
      <p:sp>
        <p:nvSpPr>
          <p:cNvPr id="7" name="TextBox 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11" name="Line Callout 2 10"/>
          <p:cNvSpPr/>
          <p:nvPr/>
        </p:nvSpPr>
        <p:spPr bwMode="auto">
          <a:xfrm flipH="1">
            <a:off x="142491" y="1295401"/>
            <a:ext cx="4609605" cy="1174667"/>
          </a:xfrm>
          <a:prstGeom prst="borderCallout2">
            <a:avLst>
              <a:gd name="adj1" fmla="val 49362"/>
              <a:gd name="adj2" fmla="val -252"/>
              <a:gd name="adj3" fmla="val 49363"/>
              <a:gd name="adj4" fmla="val -17244"/>
              <a:gd name="adj5" fmla="val 169792"/>
              <a:gd name="adj6" fmla="val -25801"/>
            </a:avLst>
          </a:prstGeom>
          <a:no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403225" lvl="2" indent="-236538">
              <a:spcBef>
                <a:spcPts val="300"/>
              </a:spcBef>
              <a:spcAft>
                <a:spcPts val="300"/>
              </a:spcAft>
              <a:buFont typeface="Arial" pitchFamily="34" charset="0"/>
              <a:buChar char="•"/>
            </a:pPr>
            <a:r>
              <a:rPr lang="en-US" dirty="0" smtClean="0"/>
              <a:t>Review and discuss data</a:t>
            </a:r>
          </a:p>
          <a:p>
            <a:pPr marL="403225" lvl="2" indent="-236538">
              <a:spcBef>
                <a:spcPts val="300"/>
              </a:spcBef>
              <a:spcAft>
                <a:spcPts val="300"/>
              </a:spcAft>
              <a:buFont typeface="Arial" pitchFamily="34" charset="0"/>
              <a:buChar char="•"/>
            </a:pPr>
            <a:r>
              <a:rPr lang="en-US" dirty="0" smtClean="0"/>
              <a:t>Note logical trends/patterns</a:t>
            </a:r>
          </a:p>
          <a:p>
            <a:pPr marL="403225" lvl="2" indent="-236538">
              <a:spcBef>
                <a:spcPts val="300"/>
              </a:spcBef>
              <a:spcAft>
                <a:spcPts val="300"/>
              </a:spcAft>
              <a:buFont typeface="Arial" pitchFamily="34" charset="0"/>
              <a:buChar char="•"/>
            </a:pPr>
            <a:r>
              <a:rPr lang="en-US" dirty="0" smtClean="0"/>
              <a:t>Weigh conclusions based on risk</a:t>
            </a:r>
          </a:p>
        </p:txBody>
      </p:sp>
      <p:pic>
        <p:nvPicPr>
          <p:cNvPr id="8" name="Picture 2"/>
          <p:cNvPicPr>
            <a:picLocks noChangeAspect="1" noChangeArrowheads="1"/>
          </p:cNvPicPr>
          <p:nvPr/>
        </p:nvPicPr>
        <p:blipFill>
          <a:blip r:embed="rId3" cstate="print"/>
          <a:srcRect/>
          <a:stretch>
            <a:fillRect/>
          </a:stretch>
        </p:blipFill>
        <p:spPr bwMode="auto">
          <a:xfrm>
            <a:off x="4125150" y="1686905"/>
            <a:ext cx="4537513" cy="4533241"/>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71</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Solution Selection (S</a:t>
            </a:r>
            <a:r>
              <a:rPr lang="en-US" baseline="30000" dirty="0" smtClean="0"/>
              <a:t>2</a:t>
            </a:r>
            <a:r>
              <a:rPr lang="en-US" dirty="0" smtClean="0"/>
              <a:t>) Square </a:t>
            </a:r>
            <a:endParaRPr lang="en-US" dirty="0"/>
          </a:p>
        </p:txBody>
      </p:sp>
      <p:sp>
        <p:nvSpPr>
          <p:cNvPr id="15" name="TextBox 1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pic>
        <p:nvPicPr>
          <p:cNvPr id="204802" name="Picture 2"/>
          <p:cNvPicPr>
            <a:picLocks noChangeAspect="1" noChangeArrowheads="1"/>
          </p:cNvPicPr>
          <p:nvPr/>
        </p:nvPicPr>
        <p:blipFill>
          <a:blip r:embed="rId3" cstate="print"/>
          <a:srcRect/>
          <a:stretch>
            <a:fillRect/>
          </a:stretch>
        </p:blipFill>
        <p:spPr bwMode="auto">
          <a:xfrm>
            <a:off x="2438400" y="2552700"/>
            <a:ext cx="3914775" cy="3619500"/>
          </a:xfrm>
          <a:prstGeom prst="rect">
            <a:avLst/>
          </a:prstGeom>
          <a:noFill/>
          <a:ln w="9525">
            <a:noFill/>
            <a:miter lim="800000"/>
            <a:headEnd/>
            <a:tailEnd/>
          </a:ln>
        </p:spPr>
      </p:pic>
      <p:sp>
        <p:nvSpPr>
          <p:cNvPr id="9" name="Rectangle 8"/>
          <p:cNvSpPr/>
          <p:nvPr/>
        </p:nvSpPr>
        <p:spPr>
          <a:xfrm>
            <a:off x="152400" y="1154875"/>
            <a:ext cx="7467600" cy="1077218"/>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Provide solution description</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Utilize axes to determine location on grid for each solution</a:t>
            </a:r>
          </a:p>
        </p:txBody>
      </p:sp>
      <p:pic>
        <p:nvPicPr>
          <p:cNvPr id="17"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498091" y="2901309"/>
            <a:ext cx="789784" cy="689849"/>
          </a:xfrm>
          <a:prstGeom prst="rect">
            <a:avLst/>
          </a:prstGeom>
          <a:noFill/>
        </p:spPr>
      </p:pic>
      <p:sp>
        <p:nvSpPr>
          <p:cNvPr id="16" name="TextBox 15"/>
          <p:cNvSpPr txBox="1"/>
          <p:nvPr/>
        </p:nvSpPr>
        <p:spPr>
          <a:xfrm>
            <a:off x="4297507" y="2994174"/>
            <a:ext cx="1240808" cy="461665"/>
          </a:xfrm>
          <a:prstGeom prst="rect">
            <a:avLst/>
          </a:prstGeom>
          <a:noFill/>
        </p:spPr>
        <p:txBody>
          <a:bodyPr wrap="square" rtlCol="0">
            <a:spAutoFit/>
          </a:bodyPr>
          <a:lstStyle/>
          <a:p>
            <a:pPr algn="ctr"/>
            <a:r>
              <a:rPr lang="en-US" sz="1200" dirty="0" smtClean="0"/>
              <a:t>Provide shuttles</a:t>
            </a:r>
          </a:p>
        </p:txBody>
      </p:sp>
      <p:pic>
        <p:nvPicPr>
          <p:cNvPr id="18"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067623" y="3823500"/>
            <a:ext cx="804411" cy="702625"/>
          </a:xfrm>
          <a:prstGeom prst="rect">
            <a:avLst/>
          </a:prstGeom>
          <a:noFill/>
        </p:spPr>
      </p:pic>
      <p:sp>
        <p:nvSpPr>
          <p:cNvPr id="20" name="TextBox 19"/>
          <p:cNvSpPr txBox="1"/>
          <p:nvPr/>
        </p:nvSpPr>
        <p:spPr>
          <a:xfrm>
            <a:off x="3905082" y="3754600"/>
            <a:ext cx="1110343" cy="830997"/>
          </a:xfrm>
          <a:prstGeom prst="rect">
            <a:avLst/>
          </a:prstGeom>
          <a:noFill/>
        </p:spPr>
        <p:txBody>
          <a:bodyPr wrap="square" rtlCol="0">
            <a:spAutoFit/>
          </a:bodyPr>
          <a:lstStyle/>
          <a:p>
            <a:pPr algn="ctr"/>
            <a:r>
              <a:rPr lang="en-US" sz="1200" dirty="0" smtClean="0"/>
              <a:t>Install gate/arm  and use badge </a:t>
            </a:r>
          </a:p>
        </p:txBody>
      </p:sp>
      <p:sp>
        <p:nvSpPr>
          <p:cNvPr id="22" name="Line Callout 2 (No Border) 21"/>
          <p:cNvSpPr/>
          <p:nvPr/>
        </p:nvSpPr>
        <p:spPr bwMode="auto">
          <a:xfrm>
            <a:off x="6838503" y="2264735"/>
            <a:ext cx="1676400" cy="521208"/>
          </a:xfrm>
          <a:prstGeom prst="callout2">
            <a:avLst>
              <a:gd name="adj1" fmla="val 22646"/>
              <a:gd name="adj2" fmla="val -541"/>
              <a:gd name="adj3" fmla="val 23726"/>
              <a:gd name="adj4" fmla="val -18017"/>
              <a:gd name="adj5" fmla="val 202721"/>
              <a:gd name="adj6" fmla="val -54042"/>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Consider implementing idea</a:t>
            </a:r>
          </a:p>
        </p:txBody>
      </p:sp>
      <p:sp>
        <p:nvSpPr>
          <p:cNvPr id="24" name="Line Callout 2 (No Border) 23"/>
          <p:cNvSpPr/>
          <p:nvPr/>
        </p:nvSpPr>
        <p:spPr bwMode="auto">
          <a:xfrm flipH="1">
            <a:off x="304800" y="2481143"/>
            <a:ext cx="1559625" cy="304800"/>
          </a:xfrm>
          <a:prstGeom prst="callout2">
            <a:avLst>
              <a:gd name="adj1" fmla="val 42127"/>
              <a:gd name="adj2" fmla="val -541"/>
              <a:gd name="adj3" fmla="val 42725"/>
              <a:gd name="adj4" fmla="val -19423"/>
              <a:gd name="adj5" fmla="val 264405"/>
              <a:gd name="adj6" fmla="val -106558"/>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Discard idea</a:t>
            </a:r>
          </a:p>
        </p:txBody>
      </p:sp>
      <p:sp>
        <p:nvSpPr>
          <p:cNvPr id="25" name="Line Callout 2 (No Border) 24"/>
          <p:cNvSpPr/>
          <p:nvPr/>
        </p:nvSpPr>
        <p:spPr bwMode="auto">
          <a:xfrm flipH="1">
            <a:off x="304800" y="5229225"/>
            <a:ext cx="1676400" cy="522989"/>
          </a:xfrm>
          <a:prstGeom prst="callout2">
            <a:avLst>
              <a:gd name="adj1" fmla="val 53387"/>
              <a:gd name="adj2" fmla="val 876"/>
              <a:gd name="adj3" fmla="val 53728"/>
              <a:gd name="adj4" fmla="val -23042"/>
              <a:gd name="adj5" fmla="val -50984"/>
              <a:gd name="adj6" fmla="val -93134"/>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Consider implementi</a:t>
            </a:r>
            <a:r>
              <a:rPr lang="en-US" sz="1400" dirty="0" smtClean="0">
                <a:latin typeface="Arial" charset="0"/>
              </a:rPr>
              <a:t>ng idea</a:t>
            </a:r>
            <a:endParaRPr kumimoji="0" lang="en-US" sz="1400" b="0" i="0" u="none" strike="noStrike" cap="none" normalizeH="0" baseline="0" dirty="0" smtClean="0">
              <a:ln>
                <a:noFill/>
              </a:ln>
              <a:solidFill>
                <a:schemeClr val="tx1"/>
              </a:solidFill>
              <a:effectLst/>
              <a:latin typeface="Arial" charset="0"/>
            </a:endParaRPr>
          </a:p>
        </p:txBody>
      </p:sp>
      <p:sp>
        <p:nvSpPr>
          <p:cNvPr id="26" name="Line Callout 2 (No Border) 25"/>
          <p:cNvSpPr/>
          <p:nvPr/>
        </p:nvSpPr>
        <p:spPr bwMode="auto">
          <a:xfrm>
            <a:off x="6838503" y="5450462"/>
            <a:ext cx="1563624" cy="301752"/>
          </a:xfrm>
          <a:prstGeom prst="callout2">
            <a:avLst>
              <a:gd name="adj1" fmla="val 49919"/>
              <a:gd name="adj2" fmla="val 167"/>
              <a:gd name="adj3" fmla="val 49919"/>
              <a:gd name="adj4" fmla="val -15959"/>
              <a:gd name="adj5" fmla="val -105410"/>
              <a:gd name="adj6" fmla="val -67893"/>
            </a:avLst>
          </a:prstGeom>
          <a:solidFill>
            <a:schemeClr val="accent5"/>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Implement idea</a:t>
            </a:r>
          </a:p>
        </p:txBody>
      </p:sp>
      <p:pic>
        <p:nvPicPr>
          <p:cNvPr id="27"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5120828" y="4344268"/>
            <a:ext cx="789784" cy="689849"/>
          </a:xfrm>
          <a:prstGeom prst="rect">
            <a:avLst/>
          </a:prstGeom>
          <a:noFill/>
        </p:spPr>
      </p:pic>
      <p:sp>
        <p:nvSpPr>
          <p:cNvPr id="28" name="TextBox 27"/>
          <p:cNvSpPr txBox="1"/>
          <p:nvPr/>
        </p:nvSpPr>
        <p:spPr>
          <a:xfrm>
            <a:off x="4949480" y="4269668"/>
            <a:ext cx="1042425" cy="830997"/>
          </a:xfrm>
          <a:prstGeom prst="rect">
            <a:avLst/>
          </a:prstGeom>
          <a:noFill/>
        </p:spPr>
        <p:txBody>
          <a:bodyPr wrap="square" rtlCol="0">
            <a:spAutoFit/>
          </a:bodyPr>
          <a:lstStyle/>
          <a:p>
            <a:pPr algn="ctr"/>
            <a:r>
              <a:rPr lang="en-US" sz="1200" dirty="0" smtClean="0"/>
              <a:t>Change policy for multiple spots</a:t>
            </a:r>
          </a:p>
        </p:txBody>
      </p:sp>
      <p:pic>
        <p:nvPicPr>
          <p:cNvPr id="29" name="Picture 8" descr="http://1800recycling.com/wp-content/uploads/2011/10/Post-It-Notes-303x201.jpg"/>
          <p:cNvPicPr>
            <a:picLocks noChangeAspect="1" noChangeArrowheads="1"/>
          </p:cNvPicPr>
          <p:nvPr/>
        </p:nvPicPr>
        <p:blipFill>
          <a:blip r:embed="rId4" cstate="print"/>
          <a:srcRect l="54588" t="26241" r="11529" b="25532"/>
          <a:stretch>
            <a:fillRect/>
          </a:stretch>
        </p:blipFill>
        <p:spPr bwMode="auto">
          <a:xfrm>
            <a:off x="4090481" y="4652612"/>
            <a:ext cx="757977" cy="662067"/>
          </a:xfrm>
          <a:prstGeom prst="rect">
            <a:avLst/>
          </a:prstGeom>
          <a:noFill/>
        </p:spPr>
      </p:pic>
      <p:sp>
        <p:nvSpPr>
          <p:cNvPr id="30" name="TextBox 29"/>
          <p:cNvSpPr txBox="1"/>
          <p:nvPr/>
        </p:nvSpPr>
        <p:spPr>
          <a:xfrm>
            <a:off x="3987251" y="4566888"/>
            <a:ext cx="936300" cy="830997"/>
          </a:xfrm>
          <a:prstGeom prst="rect">
            <a:avLst/>
          </a:prstGeom>
          <a:noFill/>
        </p:spPr>
        <p:txBody>
          <a:bodyPr wrap="square" rtlCol="0">
            <a:spAutoFit/>
          </a:bodyPr>
          <a:lstStyle/>
          <a:p>
            <a:pPr algn="ctr"/>
            <a:r>
              <a:rPr lang="en-US" sz="1200" dirty="0" smtClean="0"/>
              <a:t>Pay premium to park closer</a:t>
            </a:r>
          </a:p>
        </p:txBody>
      </p:sp>
      <p:sp>
        <p:nvSpPr>
          <p:cNvPr id="32" name="Oval 31"/>
          <p:cNvSpPr/>
          <p:nvPr/>
        </p:nvSpPr>
        <p:spPr bwMode="auto">
          <a:xfrm>
            <a:off x="5142167" y="2913319"/>
            <a:ext cx="138225" cy="138198"/>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4</a:t>
            </a:r>
            <a:endParaRPr kumimoji="0" lang="en-US" sz="800" b="0" i="0" u="none" strike="noStrike" cap="none" normalizeH="0" baseline="0" dirty="0" smtClean="0">
              <a:ln>
                <a:noFill/>
              </a:ln>
              <a:solidFill>
                <a:schemeClr val="tx1"/>
              </a:solidFill>
              <a:effectLst/>
              <a:latin typeface="Arial" charset="0"/>
            </a:endParaRPr>
          </a:p>
        </p:txBody>
      </p:sp>
      <p:sp>
        <p:nvSpPr>
          <p:cNvPr id="33" name="Oval 32"/>
          <p:cNvSpPr/>
          <p:nvPr/>
        </p:nvSpPr>
        <p:spPr bwMode="auto">
          <a:xfrm>
            <a:off x="4703134" y="3841874"/>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2</a:t>
            </a:r>
            <a:endParaRPr kumimoji="0" lang="en-US" sz="800" b="0" i="0" u="none" strike="noStrike" cap="none" normalizeH="0" baseline="0" dirty="0" smtClean="0">
              <a:ln>
                <a:noFill/>
              </a:ln>
              <a:solidFill>
                <a:schemeClr val="tx1"/>
              </a:solidFill>
              <a:effectLst/>
              <a:latin typeface="Arial" charset="0"/>
            </a:endParaRPr>
          </a:p>
        </p:txBody>
      </p:sp>
      <p:sp>
        <p:nvSpPr>
          <p:cNvPr id="34" name="Oval 33"/>
          <p:cNvSpPr/>
          <p:nvPr/>
        </p:nvSpPr>
        <p:spPr bwMode="auto">
          <a:xfrm>
            <a:off x="4664148" y="4657061"/>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1</a:t>
            </a:r>
            <a:endParaRPr kumimoji="0" lang="en-US" sz="800" b="0" i="0" u="none" strike="noStrike" cap="none" normalizeH="0" baseline="0" dirty="0" smtClean="0">
              <a:ln>
                <a:noFill/>
              </a:ln>
              <a:solidFill>
                <a:schemeClr val="tx1"/>
              </a:solidFill>
              <a:effectLst/>
              <a:latin typeface="Arial" charset="0"/>
            </a:endParaRPr>
          </a:p>
        </p:txBody>
      </p:sp>
      <p:sp>
        <p:nvSpPr>
          <p:cNvPr id="35" name="Oval 34"/>
          <p:cNvSpPr/>
          <p:nvPr/>
        </p:nvSpPr>
        <p:spPr bwMode="auto">
          <a:xfrm>
            <a:off x="5762850" y="4348687"/>
            <a:ext cx="137160" cy="137160"/>
          </a:xfrm>
          <a:prstGeom prst="ellipse">
            <a:avLst/>
          </a:prstGeom>
          <a:solidFill>
            <a:schemeClr val="accent5"/>
          </a:solidFill>
          <a:ln w="12700" cap="flat" cmpd="sng" algn="ctr">
            <a:solidFill>
              <a:schemeClr val="accent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smtClean="0">
                <a:latin typeface="Arial" charset="0"/>
              </a:rPr>
              <a:t>3</a:t>
            </a:r>
            <a:endParaRPr kumimoji="0" lang="en-US" sz="800" b="0" i="0" u="none" strike="noStrike" cap="none" normalizeH="0" baseline="0" dirty="0" smtClean="0">
              <a:ln>
                <a:noFill/>
              </a:ln>
              <a:solidFill>
                <a:schemeClr val="tx1"/>
              </a:solidFill>
              <a:effectLst/>
              <a:latin typeface="Arial" charset="0"/>
            </a:endParaRPr>
          </a:p>
        </p:txBody>
      </p:sp>
      <p:grpSp>
        <p:nvGrpSpPr>
          <p:cNvPr id="2" name="Group 38"/>
          <p:cNvGrpSpPr/>
          <p:nvPr/>
        </p:nvGrpSpPr>
        <p:grpSpPr>
          <a:xfrm>
            <a:off x="6794203" y="3002174"/>
            <a:ext cx="1775637" cy="2163696"/>
            <a:chOff x="6826103" y="2853312"/>
            <a:chExt cx="1632098" cy="2163696"/>
          </a:xfrm>
        </p:grpSpPr>
        <p:pic>
          <p:nvPicPr>
            <p:cNvPr id="23" name="Picture 2"/>
            <p:cNvPicPr>
              <a:picLocks noChangeAspect="1" noChangeArrowheads="1"/>
            </p:cNvPicPr>
            <p:nvPr/>
          </p:nvPicPr>
          <p:blipFill>
            <a:blip r:embed="rId5" cstate="print"/>
            <a:srcRect/>
            <a:stretch>
              <a:fillRect/>
            </a:stretch>
          </p:blipFill>
          <p:spPr bwMode="auto">
            <a:xfrm>
              <a:off x="6826103" y="2853312"/>
              <a:ext cx="1632098" cy="2163696"/>
            </a:xfrm>
            <a:prstGeom prst="rect">
              <a:avLst/>
            </a:prstGeom>
            <a:noFill/>
            <a:ln w="9525">
              <a:noFill/>
              <a:miter lim="800000"/>
              <a:headEnd/>
              <a:tailEnd/>
            </a:ln>
          </p:spPr>
        </p:pic>
        <p:sp>
          <p:nvSpPr>
            <p:cNvPr id="31" name="TextBox 30"/>
            <p:cNvSpPr txBox="1"/>
            <p:nvPr/>
          </p:nvSpPr>
          <p:spPr>
            <a:xfrm>
              <a:off x="7123795" y="3370520"/>
              <a:ext cx="1275907" cy="276999"/>
            </a:xfrm>
            <a:prstGeom prst="rect">
              <a:avLst/>
            </a:prstGeom>
            <a:noFill/>
          </p:spPr>
          <p:txBody>
            <a:bodyPr wrap="square" rtlCol="0">
              <a:spAutoFit/>
            </a:bodyPr>
            <a:lstStyle/>
            <a:p>
              <a:r>
                <a:rPr lang="en-US" sz="1200" dirty="0" smtClean="0"/>
                <a:t>Pay premium</a:t>
              </a:r>
            </a:p>
          </p:txBody>
        </p:sp>
        <p:sp>
          <p:nvSpPr>
            <p:cNvPr id="36" name="TextBox 35"/>
            <p:cNvSpPr txBox="1"/>
            <p:nvPr/>
          </p:nvSpPr>
          <p:spPr>
            <a:xfrm>
              <a:off x="7123795" y="3682415"/>
              <a:ext cx="1275907" cy="276999"/>
            </a:xfrm>
            <a:prstGeom prst="rect">
              <a:avLst/>
            </a:prstGeom>
            <a:noFill/>
          </p:spPr>
          <p:txBody>
            <a:bodyPr wrap="square" rtlCol="0">
              <a:spAutoFit/>
            </a:bodyPr>
            <a:lstStyle/>
            <a:p>
              <a:r>
                <a:rPr lang="en-US" sz="1200" dirty="0" smtClean="0"/>
                <a:t>Install gate/arm</a:t>
              </a:r>
            </a:p>
          </p:txBody>
        </p:sp>
        <p:sp>
          <p:nvSpPr>
            <p:cNvPr id="37" name="TextBox 36"/>
            <p:cNvSpPr txBox="1"/>
            <p:nvPr/>
          </p:nvSpPr>
          <p:spPr>
            <a:xfrm>
              <a:off x="7123795" y="3983677"/>
              <a:ext cx="1275907" cy="276999"/>
            </a:xfrm>
            <a:prstGeom prst="rect">
              <a:avLst/>
            </a:prstGeom>
            <a:noFill/>
          </p:spPr>
          <p:txBody>
            <a:bodyPr wrap="square" rtlCol="0">
              <a:spAutoFit/>
            </a:bodyPr>
            <a:lstStyle/>
            <a:p>
              <a:r>
                <a:rPr lang="en-US" sz="1200" dirty="0" smtClean="0"/>
                <a:t>Change policy</a:t>
              </a:r>
            </a:p>
          </p:txBody>
        </p:sp>
        <p:sp>
          <p:nvSpPr>
            <p:cNvPr id="38" name="TextBox 37"/>
            <p:cNvSpPr txBox="1"/>
            <p:nvPr/>
          </p:nvSpPr>
          <p:spPr>
            <a:xfrm>
              <a:off x="7123795" y="4306205"/>
              <a:ext cx="1275907" cy="276999"/>
            </a:xfrm>
            <a:prstGeom prst="rect">
              <a:avLst/>
            </a:prstGeom>
            <a:noFill/>
          </p:spPr>
          <p:txBody>
            <a:bodyPr wrap="square" rtlCol="0">
              <a:spAutoFit/>
            </a:bodyPr>
            <a:lstStyle/>
            <a:p>
              <a:r>
                <a:rPr lang="en-US" sz="1200" dirty="0" smtClean="0"/>
                <a:t>Provide shuttles</a:t>
              </a:r>
            </a:p>
          </p:txBody>
        </p:sp>
      </p:grpSp>
      <p:sp>
        <p:nvSpPr>
          <p:cNvPr id="39" name="Rectangle 38"/>
          <p:cNvSpPr/>
          <p:nvPr/>
        </p:nvSpPr>
        <p:spPr>
          <a:xfrm>
            <a:off x="237744" y="6309360"/>
            <a:ext cx="4451860" cy="200055"/>
          </a:xfrm>
          <a:prstGeom prst="rect">
            <a:avLst/>
          </a:prstGeom>
        </p:spPr>
        <p:txBody>
          <a:bodyPr wrap="none">
            <a:spAutoFit/>
          </a:bodyPr>
          <a:lstStyle/>
          <a:p>
            <a:r>
              <a:rPr lang="en-US" sz="700" dirty="0" smtClean="0"/>
              <a:t>Solution Selection Square. (n.d.). Retrieved December 10, 2015, from http://leanplus.web.boeing.com/FLL/ </a:t>
            </a:r>
            <a:endParaRPr lang="en-US" sz="7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4" grpId="0" animBg="1"/>
      <p:bldP spid="25" grpId="0" animBg="1"/>
      <p:bldP spid="26" grpId="0" animBg="1"/>
      <p:bldP spid="30" grpId="0"/>
      <p:bldP spid="33" grpId="0" animBg="1"/>
      <p:bldP spid="34"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72</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Solution Prioritization Matrix</a:t>
            </a:r>
            <a:endParaRPr lang="en-US" dirty="0"/>
          </a:p>
        </p:txBody>
      </p:sp>
      <p:sp>
        <p:nvSpPr>
          <p:cNvPr id="15" name="TextBox 1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13" name="Rectangle 12"/>
          <p:cNvSpPr/>
          <p:nvPr/>
        </p:nvSpPr>
        <p:spPr>
          <a:xfrm>
            <a:off x="381000" y="1147950"/>
            <a:ext cx="7086600" cy="1077218"/>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Identify proposed solutions and evaluate against each factor</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Assign rating to each solution</a:t>
            </a:r>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4406" y="2232562"/>
            <a:ext cx="5605907" cy="4083812"/>
          </a:xfrm>
          <a:prstGeom prst="rect">
            <a:avLst/>
          </a:prstGeom>
          <a:noFill/>
          <a:ln w="9525">
            <a:noFill/>
            <a:miter lim="800000"/>
            <a:headEnd/>
            <a:tailEnd/>
          </a:ln>
        </p:spPr>
      </p:pic>
      <p:sp>
        <p:nvSpPr>
          <p:cNvPr id="9" name="Rectangle 8"/>
          <p:cNvSpPr/>
          <p:nvPr/>
        </p:nvSpPr>
        <p:spPr>
          <a:xfrm>
            <a:off x="237744" y="6309360"/>
            <a:ext cx="4533613" cy="200055"/>
          </a:xfrm>
          <a:prstGeom prst="rect">
            <a:avLst/>
          </a:prstGeom>
        </p:spPr>
        <p:txBody>
          <a:bodyPr wrap="none">
            <a:spAutoFit/>
          </a:bodyPr>
          <a:lstStyle/>
          <a:p>
            <a:r>
              <a:rPr lang="en-US" sz="700" dirty="0" smtClean="0"/>
              <a:t>Solution Prioritization Matrix. (n.d.). Retrieved December 10, 2015, from http://leanplus.web.boeing.com/FLL/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73</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Facilitation Techniques:  Multi-Voting Example</a:t>
            </a:r>
            <a:endParaRPr lang="en-US" dirty="0"/>
          </a:p>
        </p:txBody>
      </p:sp>
      <p:sp>
        <p:nvSpPr>
          <p:cNvPr id="9" name="TextBox 8"/>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
        <p:nvSpPr>
          <p:cNvPr id="23" name="Rounded Rectangle 22"/>
          <p:cNvSpPr/>
          <p:nvPr/>
        </p:nvSpPr>
        <p:spPr bwMode="auto">
          <a:xfrm>
            <a:off x="2423160" y="3241344"/>
            <a:ext cx="1005840" cy="340056"/>
          </a:xfrm>
          <a:prstGeom prst="roundRect">
            <a:avLst/>
          </a:prstGeom>
          <a:solidFill>
            <a:schemeClr val="bg1">
              <a:lumMod val="75000"/>
            </a:schemeClr>
          </a:solidFill>
          <a:ln w="12700" cap="flat" cmpd="sng" algn="ctr">
            <a:noFill/>
            <a:prstDash val="solid"/>
            <a:round/>
            <a:headEnd type="none" w="sm" len="sm"/>
            <a:tailEnd type="none" w="sm" len="sm"/>
          </a:ln>
          <a:effectLst>
            <a:innerShdw blurRad="63500" dist="50800" dir="5400000">
              <a:prstClr val="black">
                <a:alpha val="50000"/>
              </a:prstClr>
            </a:innerShdw>
          </a:effectLst>
          <a:scene3d>
            <a:camera prst="orthographicFront"/>
            <a:lightRig rig="threePt" dir="t"/>
          </a:scene3d>
          <a:sp3d>
            <a:bevelT w="165100" prst="coolSlant"/>
            <a:bevelB/>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solidFill>
                <a:effectLst/>
                <a:latin typeface="Arial" charset="0"/>
              </a:rPr>
              <a:t>Options</a:t>
            </a:r>
          </a:p>
        </p:txBody>
      </p:sp>
      <p:sp>
        <p:nvSpPr>
          <p:cNvPr id="24" name="Rounded Rectangle 23"/>
          <p:cNvSpPr/>
          <p:nvPr/>
        </p:nvSpPr>
        <p:spPr bwMode="auto">
          <a:xfrm>
            <a:off x="6893235" y="2743200"/>
            <a:ext cx="1005840" cy="340056"/>
          </a:xfrm>
          <a:prstGeom prst="roundRect">
            <a:avLst/>
          </a:prstGeom>
          <a:solidFill>
            <a:schemeClr val="bg1">
              <a:lumMod val="75000"/>
            </a:schemeClr>
          </a:solidFill>
          <a:ln w="12700" cap="flat" cmpd="sng" algn="ctr">
            <a:noFill/>
            <a:prstDash val="solid"/>
            <a:round/>
            <a:headEnd type="none" w="sm" len="sm"/>
            <a:tailEnd type="none" w="sm" len="sm"/>
          </a:ln>
          <a:effectLst>
            <a:innerShdw blurRad="63500" dist="50800" dir="5400000">
              <a:prstClr val="black">
                <a:alpha val="50000"/>
              </a:prstClr>
            </a:innerShdw>
          </a:effectLst>
          <a:scene3d>
            <a:camera prst="orthographicFront"/>
            <a:lightRig rig="threePt" dir="t"/>
          </a:scene3d>
          <a:sp3d>
            <a:bevelT w="165100" prst="coolSlant"/>
            <a:bevelB/>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bg2"/>
                </a:solidFill>
                <a:latin typeface="Arial" charset="0"/>
              </a:rPr>
              <a:t>Vote</a:t>
            </a:r>
            <a:endParaRPr kumimoji="0" lang="en-US" sz="1600" b="0" i="0" u="none" strike="noStrike" cap="none" normalizeH="0" baseline="0" dirty="0" smtClean="0">
              <a:ln>
                <a:noFill/>
              </a:ln>
              <a:solidFill>
                <a:schemeClr val="bg2"/>
              </a:solidFill>
              <a:effectLst/>
              <a:latin typeface="Arial" charset="0"/>
            </a:endParaRPr>
          </a:p>
        </p:txBody>
      </p:sp>
      <p:sp>
        <p:nvSpPr>
          <p:cNvPr id="11" name="Rectangle 10"/>
          <p:cNvSpPr/>
          <p:nvPr/>
        </p:nvSpPr>
        <p:spPr>
          <a:xfrm>
            <a:off x="228600" y="1239457"/>
            <a:ext cx="8610600" cy="1708160"/>
          </a:xfrm>
          <a:prstGeom prst="rect">
            <a:avLst/>
          </a:prstGeom>
        </p:spPr>
        <p:txBody>
          <a:bodyPr wrap="square">
            <a:spAutoFit/>
          </a:bodyPr>
          <a:lstStyle/>
          <a:p>
            <a:pPr marL="339725" lvl="1" indent="-225425" defTabSz="820738" fontAlgn="base">
              <a:spcBef>
                <a:spcPts val="600"/>
              </a:spcBef>
              <a:spcAft>
                <a:spcPct val="0"/>
              </a:spcAft>
              <a:buClr>
                <a:schemeClr val="hlink"/>
              </a:buClr>
              <a:defRPr/>
            </a:pPr>
            <a:r>
              <a:rPr lang="en-US" b="1" dirty="0" smtClean="0">
                <a:solidFill>
                  <a:srgbClr val="000000"/>
                </a:solidFill>
              </a:rPr>
              <a:t>As a team you must:    </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Calculate the number of votes each team member will receive </a:t>
            </a:r>
            <a:r>
              <a:rPr lang="en-US" dirty="0" smtClean="0"/>
              <a:t>(i.e., one third of total population or set number)</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Generate a list of options</a:t>
            </a:r>
          </a:p>
          <a:p>
            <a:pPr marL="339725" lvl="1" indent="-225425" defTabSz="820738" fontAlgn="base">
              <a:spcBef>
                <a:spcPts val="600"/>
              </a:spcBef>
              <a:spcAft>
                <a:spcPct val="0"/>
              </a:spcAft>
              <a:buClr>
                <a:schemeClr val="hlink"/>
              </a:buClr>
              <a:buFont typeface="Wingdings" pitchFamily="2" charset="2"/>
              <a:buChar char="§"/>
              <a:defRPr/>
            </a:pPr>
            <a:r>
              <a:rPr lang="en-US" dirty="0" smtClean="0">
                <a:solidFill>
                  <a:srgbClr val="000000"/>
                </a:solidFill>
              </a:rPr>
              <a:t>Vote for desired choice based on agreed to criteria</a:t>
            </a:r>
          </a:p>
        </p:txBody>
      </p:sp>
      <p:sp>
        <p:nvSpPr>
          <p:cNvPr id="12" name="TextBox 11"/>
          <p:cNvSpPr txBox="1"/>
          <p:nvPr/>
        </p:nvSpPr>
        <p:spPr>
          <a:xfrm>
            <a:off x="457200" y="3711476"/>
            <a:ext cx="5105400" cy="1754326"/>
          </a:xfrm>
          <a:prstGeom prst="rect">
            <a:avLst/>
          </a:prstGeom>
          <a:noFill/>
          <a:ln>
            <a:solidFill>
              <a:schemeClr val="tx1"/>
            </a:solidFill>
          </a:ln>
        </p:spPr>
        <p:txBody>
          <a:bodyPr wrap="square" rtlCol="0">
            <a:spAutoFit/>
          </a:bodyPr>
          <a:lstStyle/>
          <a:p>
            <a:pPr algn="ctr"/>
            <a:r>
              <a:rPr lang="en-US" b="1" dirty="0" smtClean="0"/>
              <a:t>Solutions to Parking Lot Issue</a:t>
            </a:r>
          </a:p>
          <a:p>
            <a:r>
              <a:rPr lang="en-US" b="1" dirty="0" smtClean="0"/>
              <a:t>1. </a:t>
            </a:r>
            <a:r>
              <a:rPr lang="en-US" dirty="0" smtClean="0"/>
              <a:t>Pay premium to park closer</a:t>
            </a:r>
          </a:p>
          <a:p>
            <a:r>
              <a:rPr lang="en-US" b="1" dirty="0" smtClean="0"/>
              <a:t>2. </a:t>
            </a:r>
            <a:r>
              <a:rPr lang="en-US" dirty="0" smtClean="0"/>
              <a:t>Install gate/arm and use badge</a:t>
            </a:r>
          </a:p>
          <a:p>
            <a:r>
              <a:rPr lang="en-US" b="1" dirty="0" smtClean="0"/>
              <a:t>3</a:t>
            </a:r>
            <a:r>
              <a:rPr lang="en-US" dirty="0" smtClean="0"/>
              <a:t>. Change policy for multiple spots</a:t>
            </a:r>
          </a:p>
          <a:p>
            <a:r>
              <a:rPr lang="en-US" b="1" dirty="0" smtClean="0"/>
              <a:t>4. </a:t>
            </a:r>
            <a:r>
              <a:rPr lang="en-US" dirty="0" smtClean="0"/>
              <a:t>Provide shuttles</a:t>
            </a:r>
          </a:p>
          <a:p>
            <a:endParaRPr lang="en-US" dirty="0" smtClean="0"/>
          </a:p>
        </p:txBody>
      </p:sp>
      <p:sp>
        <p:nvSpPr>
          <p:cNvPr id="13" name="TextBox 12"/>
          <p:cNvSpPr txBox="1"/>
          <p:nvPr/>
        </p:nvSpPr>
        <p:spPr>
          <a:xfrm>
            <a:off x="6400800" y="3200400"/>
            <a:ext cx="1981200" cy="2585323"/>
          </a:xfrm>
          <a:prstGeom prst="rect">
            <a:avLst/>
          </a:prstGeom>
          <a:noFill/>
          <a:ln>
            <a:solidFill>
              <a:schemeClr val="tx1"/>
            </a:solidFill>
          </a:ln>
        </p:spPr>
        <p:txBody>
          <a:bodyPr wrap="square" rtlCol="0">
            <a:spAutoFit/>
          </a:bodyPr>
          <a:lstStyle/>
          <a:p>
            <a:pPr algn="ctr"/>
            <a:r>
              <a:rPr lang="en-US" b="1" dirty="0" smtClean="0"/>
              <a:t>Team Members</a:t>
            </a:r>
          </a:p>
          <a:p>
            <a:r>
              <a:rPr lang="en-US" dirty="0" smtClean="0"/>
              <a:t>Celeste …..</a:t>
            </a:r>
          </a:p>
          <a:p>
            <a:r>
              <a:rPr lang="en-US" dirty="0" smtClean="0"/>
              <a:t>Dave ……..</a:t>
            </a:r>
          </a:p>
          <a:p>
            <a:r>
              <a:rPr lang="en-US" dirty="0" smtClean="0"/>
              <a:t>Diana …….</a:t>
            </a:r>
          </a:p>
          <a:p>
            <a:r>
              <a:rPr lang="en-US" dirty="0" smtClean="0"/>
              <a:t>Nancy …....</a:t>
            </a:r>
          </a:p>
          <a:p>
            <a:r>
              <a:rPr lang="en-US" dirty="0" smtClean="0"/>
              <a:t>Joseph …..</a:t>
            </a:r>
          </a:p>
          <a:p>
            <a:r>
              <a:rPr lang="en-US" dirty="0" smtClean="0"/>
              <a:t>Mike ………</a:t>
            </a:r>
          </a:p>
          <a:p>
            <a:r>
              <a:rPr lang="en-US" dirty="0" smtClean="0"/>
              <a:t>Cindy ……..</a:t>
            </a:r>
          </a:p>
          <a:p>
            <a:r>
              <a:rPr lang="en-US" dirty="0" smtClean="0"/>
              <a:t>Maryann ….</a:t>
            </a:r>
          </a:p>
        </p:txBody>
      </p:sp>
      <p:sp>
        <p:nvSpPr>
          <p:cNvPr id="47" name="Oval 46"/>
          <p:cNvSpPr/>
          <p:nvPr/>
        </p:nvSpPr>
        <p:spPr bwMode="auto">
          <a:xfrm>
            <a:off x="2502725"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8" name="Oval 47"/>
          <p:cNvSpPr/>
          <p:nvPr/>
        </p:nvSpPr>
        <p:spPr bwMode="auto">
          <a:xfrm>
            <a:off x="2707575"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9" name="Oval 48"/>
          <p:cNvSpPr/>
          <p:nvPr/>
        </p:nvSpPr>
        <p:spPr bwMode="auto">
          <a:xfrm>
            <a:off x="2919350"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0" name="Oval 49"/>
          <p:cNvSpPr/>
          <p:nvPr/>
        </p:nvSpPr>
        <p:spPr bwMode="auto">
          <a:xfrm>
            <a:off x="3124200"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1" name="Oval 50"/>
          <p:cNvSpPr/>
          <p:nvPr/>
        </p:nvSpPr>
        <p:spPr bwMode="auto">
          <a:xfrm>
            <a:off x="3598225" y="4925275"/>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2" name="Oval 51"/>
          <p:cNvSpPr/>
          <p:nvPr/>
        </p:nvSpPr>
        <p:spPr bwMode="auto">
          <a:xfrm>
            <a:off x="3826825" y="491340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3" name="Oval 52"/>
          <p:cNvSpPr/>
          <p:nvPr/>
        </p:nvSpPr>
        <p:spPr bwMode="auto">
          <a:xfrm>
            <a:off x="4079175"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4" name="Oval 53"/>
          <p:cNvSpPr/>
          <p:nvPr/>
        </p:nvSpPr>
        <p:spPr bwMode="auto">
          <a:xfrm>
            <a:off x="4307775" y="49371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7" name="Oval 56"/>
          <p:cNvSpPr/>
          <p:nvPr/>
        </p:nvSpPr>
        <p:spPr bwMode="auto">
          <a:xfrm>
            <a:off x="3357750" y="491340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3682375" y="411085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3906027" y="410887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4131658" y="4108871"/>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4357289" y="410887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4036656" y="4370128"/>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4131655" y="4643260"/>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4345412" y="4631385"/>
            <a:ext cx="152400" cy="152400"/>
          </a:xfrm>
          <a:prstGeom prst="ellipse">
            <a:avLst/>
          </a:prstGeom>
          <a:solidFill>
            <a:srgbClr val="72DB4D"/>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8" name="Rectangle 27"/>
          <p:cNvSpPr/>
          <p:nvPr/>
        </p:nvSpPr>
        <p:spPr>
          <a:xfrm>
            <a:off x="237744" y="6309360"/>
            <a:ext cx="3895618" cy="200055"/>
          </a:xfrm>
          <a:prstGeom prst="rect">
            <a:avLst/>
          </a:prstGeom>
        </p:spPr>
        <p:txBody>
          <a:bodyPr wrap="none">
            <a:spAutoFit/>
          </a:bodyPr>
          <a:lstStyle/>
          <a:p>
            <a:r>
              <a:rPr lang="en-US" sz="700" dirty="0" smtClean="0"/>
              <a:t>Multi-Voting. (n.d.). Retrieved December 10, 2015, from http://leanplus.web.boeing.com/FLL/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2" grpId="0" animBg="1"/>
      <p:bldP spid="13" grpId="0" animBg="1"/>
      <p:bldP spid="47" grpId="0" animBg="1"/>
      <p:bldP spid="48" grpId="0" animBg="1"/>
      <p:bldP spid="49" grpId="0" animBg="1"/>
      <p:bldP spid="50" grpId="0" animBg="1"/>
      <p:bldP spid="51" grpId="0" animBg="1"/>
      <p:bldP spid="52" grpId="0" animBg="1"/>
      <p:bldP spid="53" grpId="0" animBg="1"/>
      <p:bldP spid="54"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74</a:t>
            </a:fld>
            <a:endParaRPr lang="en-US" kern="0" dirty="0">
              <a:solidFill>
                <a:sysClr val="windowText" lastClr="000000"/>
              </a:solidFill>
            </a:endParaRPr>
          </a:p>
        </p:txBody>
      </p:sp>
      <p:sp>
        <p:nvSpPr>
          <p:cNvPr id="10" name="Title 9"/>
          <p:cNvSpPr>
            <a:spLocks noGrp="1"/>
          </p:cNvSpPr>
          <p:nvPr>
            <p:ph type="title"/>
          </p:nvPr>
        </p:nvSpPr>
        <p:spPr/>
        <p:txBody>
          <a:bodyPr/>
          <a:lstStyle/>
          <a:p>
            <a:r>
              <a:rPr lang="en-US" dirty="0" smtClean="0"/>
              <a:t>	Facilitation Techniques:  What Did You Learn?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677930"/>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There are various problem solving frameworks that can be utilized to solve a problem.  If necessary, a Facilitator may use the generic problem solving framework which encompasses the model, phases and steps.  What are the four phases of this common framework?</a:t>
            </a: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the best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Identification, Evaluation, Selection and Implementation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Discover, Define, Solve and Select</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Define, Root Cause, Select and Sustain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Define, Solve, Select and Implement</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75</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What Did You Learn?</a:t>
            </a:r>
            <a:endParaRPr lang="en-US" dirty="0"/>
          </a:p>
        </p:txBody>
      </p:sp>
      <p:sp>
        <p:nvSpPr>
          <p:cNvPr id="8" name="Rectangle 7"/>
          <p:cNvSpPr/>
          <p:nvPr/>
        </p:nvSpPr>
        <p:spPr>
          <a:xfrm>
            <a:off x="228600" y="5943600"/>
            <a:ext cx="1479892"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#2</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477875"/>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One of the essential techniques of the “Solve” phase is to brainstorm ideas.  Which one of these factors is not a part of the brainstorming process?</a:t>
            </a: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the best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Record all information utilizing root cause of the problem</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Quality of the ideas is the goal for brainstorming exercise, not the quantity</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Encourage team members to further others’ ideas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Group similar ideas into categories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Defer judgment of ideas until the process is complete</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76</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What Did You Learn?</a:t>
            </a:r>
            <a:endParaRPr lang="en-US" dirty="0"/>
          </a:p>
        </p:txBody>
      </p:sp>
      <p:sp>
        <p:nvSpPr>
          <p:cNvPr id="8" name="Rectangle 7"/>
          <p:cNvSpPr/>
          <p:nvPr/>
        </p:nvSpPr>
        <p:spPr>
          <a:xfrm>
            <a:off x="228600" y="5943600"/>
            <a:ext cx="1479892"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#2</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77</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97784"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62151" y="4235916"/>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sp>
        <p:nvSpPr>
          <p:cNvPr id="254" name="TextBox 253"/>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Process Skill</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78</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97784"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62151" y="4235916"/>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grpSp>
        <p:nvGrpSpPr>
          <p:cNvPr id="290" name="Group 289"/>
          <p:cNvGrpSpPr/>
          <p:nvPr/>
        </p:nvGrpSpPr>
        <p:grpSpPr>
          <a:xfrm>
            <a:off x="2209800" y="2040575"/>
            <a:ext cx="673782" cy="923544"/>
            <a:chOff x="1295400" y="1143000"/>
            <a:chExt cx="673782" cy="923544"/>
          </a:xfrm>
        </p:grpSpPr>
        <p:pic>
          <p:nvPicPr>
            <p:cNvPr id="255" name="Picture 8"/>
            <p:cNvPicPr preferRelativeResize="0">
              <a:picLocks noChangeArrowheads="1"/>
            </p:cNvPicPr>
            <p:nvPr/>
          </p:nvPicPr>
          <p:blipFill>
            <a:blip r:embed="rId3" cstate="print"/>
            <a:srcRect/>
            <a:stretch>
              <a:fillRect/>
            </a:stretch>
          </p:blipFill>
          <p:spPr bwMode="auto">
            <a:xfrm>
              <a:off x="1295400" y="1143000"/>
              <a:ext cx="594360" cy="923544"/>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56" name="TextBox 255"/>
            <p:cNvSpPr txBox="1"/>
            <p:nvPr/>
          </p:nvSpPr>
          <p:spPr>
            <a:xfrm>
              <a:off x="1435782" y="1411270"/>
              <a:ext cx="533400" cy="292388"/>
            </a:xfrm>
            <a:prstGeom prst="rect">
              <a:avLst/>
            </a:prstGeom>
            <a:noFill/>
          </p:spPr>
          <p:txBody>
            <a:bodyPr wrap="square" rtlCol="0">
              <a:spAutoFit/>
            </a:bodyPr>
            <a:lstStyle/>
            <a:p>
              <a:r>
                <a:rPr lang="en-US" sz="1300" b="1" i="1" dirty="0" smtClean="0">
                  <a:solidFill>
                    <a:schemeClr val="bg1"/>
                  </a:solidFill>
                  <a:effectLst>
                    <a:outerShdw blurRad="38100" dist="38100" dir="2700000" algn="tl">
                      <a:srgbClr val="000000">
                        <a:alpha val="43137"/>
                      </a:srgbClr>
                    </a:outerShdw>
                  </a:effectLst>
                </a:rPr>
                <a:t>H</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91" name="Group 290"/>
          <p:cNvGrpSpPr/>
          <p:nvPr/>
        </p:nvGrpSpPr>
        <p:grpSpPr>
          <a:xfrm>
            <a:off x="2783775" y="2228600"/>
            <a:ext cx="546863" cy="923544"/>
            <a:chOff x="2590801" y="1066800"/>
            <a:chExt cx="646816" cy="923544"/>
          </a:xfrm>
        </p:grpSpPr>
        <p:pic>
          <p:nvPicPr>
            <p:cNvPr id="258" name="Picture 3"/>
            <p:cNvPicPr>
              <a:picLocks noChangeAspect="1" noChangeArrowheads="1"/>
            </p:cNvPicPr>
            <p:nvPr/>
          </p:nvPicPr>
          <p:blipFill>
            <a:blip r:embed="rId4" cstate="print"/>
            <a:srcRect/>
            <a:stretch>
              <a:fillRect/>
            </a:stretch>
          </p:blipFill>
          <p:spPr bwMode="auto">
            <a:xfrm flipH="1">
              <a:off x="2590801" y="1066800"/>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62" name="TextBox 261"/>
            <p:cNvSpPr txBox="1"/>
            <p:nvPr/>
          </p:nvSpPr>
          <p:spPr>
            <a:xfrm>
              <a:off x="2704216" y="1284929"/>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92" name="Group 291"/>
          <p:cNvGrpSpPr/>
          <p:nvPr/>
        </p:nvGrpSpPr>
        <p:grpSpPr>
          <a:xfrm>
            <a:off x="4929250" y="2400556"/>
            <a:ext cx="594360" cy="923544"/>
            <a:chOff x="4248912" y="914400"/>
            <a:chExt cx="704088" cy="1069848"/>
          </a:xfrm>
        </p:grpSpPr>
        <p:pic>
          <p:nvPicPr>
            <p:cNvPr id="270" name="Picture 7"/>
            <p:cNvPicPr preferRelativeResize="0">
              <a:picLocks noChangeArrowheads="1"/>
            </p:cNvPicPr>
            <p:nvPr/>
          </p:nvPicPr>
          <p:blipFill>
            <a:blip r:embed="rId5" cstate="print"/>
            <a:srcRect/>
            <a:stretch>
              <a:fillRect/>
            </a:stretch>
          </p:blipFill>
          <p:spPr bwMode="auto">
            <a:xfrm flipH="1">
              <a:off x="4248912" y="914400"/>
              <a:ext cx="704088" cy="1069848"/>
            </a:xfrm>
            <a:prstGeom prst="rect">
              <a:avLst/>
            </a:prstGeom>
            <a:noFill/>
            <a:ln w="9525">
              <a:noFill/>
              <a:miter lim="800000"/>
              <a:headEnd/>
              <a:tailEnd/>
            </a:ln>
            <a:effectLst>
              <a:outerShdw blurRad="38100" dist="38100" sx="97000" sy="97000" algn="bl" rotWithShape="0">
                <a:prstClr val="black">
                  <a:alpha val="40000"/>
                </a:prstClr>
              </a:outerShdw>
            </a:effectLst>
          </p:spPr>
        </p:pic>
        <p:sp>
          <p:nvSpPr>
            <p:cNvPr id="274" name="TextBox 273"/>
            <p:cNvSpPr txBox="1"/>
            <p:nvPr/>
          </p:nvSpPr>
          <p:spPr>
            <a:xfrm>
              <a:off x="4385929" y="1167320"/>
              <a:ext cx="533400"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K</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93" name="Group 292"/>
          <p:cNvGrpSpPr/>
          <p:nvPr/>
        </p:nvGrpSpPr>
        <p:grpSpPr>
          <a:xfrm>
            <a:off x="1483418" y="1880323"/>
            <a:ext cx="591448" cy="927202"/>
            <a:chOff x="5598904" y="914400"/>
            <a:chExt cx="704088" cy="1079602"/>
          </a:xfrm>
        </p:grpSpPr>
        <p:pic>
          <p:nvPicPr>
            <p:cNvPr id="282" name="Picture 2"/>
            <p:cNvPicPr>
              <a:picLocks noChangeAspect="1" noChangeArrowheads="1"/>
            </p:cNvPicPr>
            <p:nvPr/>
          </p:nvPicPr>
          <p:blipFill>
            <a:blip r:embed="rId6" cstate="print"/>
            <a:srcRect/>
            <a:stretch>
              <a:fillRect/>
            </a:stretch>
          </p:blipFill>
          <p:spPr bwMode="auto">
            <a:xfrm>
              <a:off x="5598904" y="914400"/>
              <a:ext cx="704088" cy="10796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3" name="TextBox 282"/>
            <p:cNvSpPr txBox="1"/>
            <p:nvPr/>
          </p:nvSpPr>
          <p:spPr>
            <a:xfrm>
              <a:off x="5748799" y="1120448"/>
              <a:ext cx="533400" cy="340446"/>
            </a:xfrm>
            <a:prstGeom prst="rect">
              <a:avLst/>
            </a:prstGeom>
            <a:noFill/>
          </p:spPr>
          <p:txBody>
            <a:bodyPr wrap="square" rtlCol="0">
              <a:spAutoFit/>
            </a:bodyPr>
            <a:lstStyle/>
            <a:p>
              <a:r>
                <a:rPr lang="en-US" sz="1300" b="1" i="1" dirty="0" smtClean="0">
                  <a:solidFill>
                    <a:schemeClr val="bg1"/>
                  </a:solidFill>
                  <a:effectLst>
                    <a:outerShdw blurRad="38100" dist="38100" dir="2700000" algn="tl">
                      <a:srgbClr val="000000">
                        <a:alpha val="43137"/>
                      </a:srgbClr>
                    </a:outerShdw>
                  </a:effectLst>
                </a:rPr>
                <a:t>C</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94" name="Group 293"/>
          <p:cNvGrpSpPr/>
          <p:nvPr/>
        </p:nvGrpSpPr>
        <p:grpSpPr>
          <a:xfrm>
            <a:off x="3479876" y="1795150"/>
            <a:ext cx="570605" cy="923544"/>
            <a:chOff x="6871648" y="1066800"/>
            <a:chExt cx="718441" cy="1069848"/>
          </a:xfrm>
        </p:grpSpPr>
        <p:pic>
          <p:nvPicPr>
            <p:cNvPr id="285" name="Picture 5"/>
            <p:cNvPicPr preferRelativeResize="0">
              <a:picLocks noChangeArrowheads="1"/>
            </p:cNvPicPr>
            <p:nvPr/>
          </p:nvPicPr>
          <p:blipFill>
            <a:blip r:embed="rId7" cstate="print"/>
            <a:srcRect/>
            <a:stretch>
              <a:fillRect/>
            </a:stretch>
          </p:blipFill>
          <p:spPr bwMode="auto">
            <a:xfrm>
              <a:off x="6871648" y="1066800"/>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6" name="TextBox 285"/>
            <p:cNvSpPr txBox="1"/>
            <p:nvPr/>
          </p:nvSpPr>
          <p:spPr>
            <a:xfrm>
              <a:off x="7056689" y="1340580"/>
              <a:ext cx="533400"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R</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89" name="Group 288"/>
          <p:cNvGrpSpPr/>
          <p:nvPr/>
        </p:nvGrpSpPr>
        <p:grpSpPr>
          <a:xfrm>
            <a:off x="4379025" y="1828800"/>
            <a:ext cx="638300" cy="905693"/>
            <a:chOff x="533400" y="1371601"/>
            <a:chExt cx="638300" cy="905693"/>
          </a:xfrm>
        </p:grpSpPr>
        <p:pic>
          <p:nvPicPr>
            <p:cNvPr id="287" name="Picture 6"/>
            <p:cNvPicPr>
              <a:picLocks noChangeAspect="1" noChangeArrowheads="1"/>
            </p:cNvPicPr>
            <p:nvPr/>
          </p:nvPicPr>
          <p:blipFill>
            <a:blip r:embed="rId8" cstate="print"/>
            <a:srcRect/>
            <a:stretch>
              <a:fillRect/>
            </a:stretch>
          </p:blipFill>
          <p:spPr bwMode="auto">
            <a:xfrm>
              <a:off x="533400" y="137160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8" name="TextBox 287"/>
            <p:cNvSpPr txBox="1"/>
            <p:nvPr/>
          </p:nvSpPr>
          <p:spPr>
            <a:xfrm>
              <a:off x="638300" y="161207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sp>
        <p:nvSpPr>
          <p:cNvPr id="295" name="TextBox 294"/>
          <p:cNvSpPr txBox="1"/>
          <p:nvPr/>
        </p:nvSpPr>
        <p:spPr>
          <a:xfrm>
            <a:off x="5979225" y="5750994"/>
            <a:ext cx="2590800" cy="553998"/>
          </a:xfrm>
          <a:prstGeom prst="rect">
            <a:avLst/>
          </a:prstGeom>
          <a:noFill/>
        </p:spPr>
        <p:txBody>
          <a:bodyPr wrap="square" rtlCol="0">
            <a:spAutoFit/>
          </a:bodyPr>
          <a:lstStyle/>
          <a:p>
            <a:r>
              <a:rPr lang="en-US" sz="1000" b="1" dirty="0" smtClean="0">
                <a:solidFill>
                  <a:schemeClr val="bg1">
                    <a:lumMod val="50000"/>
                  </a:schemeClr>
                </a:solidFill>
              </a:rPr>
              <a:t>C= Complainer      H= Homesteader</a:t>
            </a:r>
          </a:p>
          <a:p>
            <a:r>
              <a:rPr lang="en-US" sz="1000" b="1" dirty="0" smtClean="0">
                <a:solidFill>
                  <a:schemeClr val="bg1">
                    <a:lumMod val="50000"/>
                  </a:schemeClr>
                </a:solidFill>
              </a:rPr>
              <a:t>W= Windbag	      R= Rambler</a:t>
            </a:r>
          </a:p>
          <a:p>
            <a:r>
              <a:rPr lang="en-US" sz="1000" b="1" dirty="0" smtClean="0">
                <a:solidFill>
                  <a:schemeClr val="bg1">
                    <a:lumMod val="50000"/>
                  </a:schemeClr>
                </a:solidFill>
              </a:rPr>
              <a:t>M= Mummy	      K= Know-It-All</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79</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Skills of Successful Facilitator</a:t>
            </a:r>
            <a:endParaRPr lang="en-US" sz="1800" b="0" baseline="60000" dirty="0"/>
          </a:p>
        </p:txBody>
      </p:sp>
      <p:sp>
        <p:nvSpPr>
          <p:cNvPr id="10"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Must Master Both Skills To Be Successful!</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8" name="Rectangle 7"/>
          <p:cNvSpPr/>
          <p:nvPr/>
        </p:nvSpPr>
        <p:spPr>
          <a:xfrm>
            <a:off x="320040" y="1325880"/>
            <a:ext cx="8519160" cy="4180632"/>
          </a:xfrm>
          <a:prstGeom prst="rect">
            <a:avLst/>
          </a:prstGeom>
        </p:spPr>
        <p:txBody>
          <a:bodyPr wrap="square">
            <a:spAutoFit/>
          </a:bodyPr>
          <a:lstStyle/>
          <a:p>
            <a:pPr marL="225425" lvl="2" indent="-225425" defTabSz="820738" fontAlgn="base">
              <a:spcBef>
                <a:spcPts val="300"/>
              </a:spcBef>
              <a:spcAft>
                <a:spcPts val="300"/>
              </a:spcAft>
              <a:buClr>
                <a:schemeClr val="bg1">
                  <a:lumMod val="75000"/>
                </a:schemeClr>
              </a:buClr>
            </a:pPr>
            <a:r>
              <a:rPr lang="en-US" b="1" dirty="0" smtClean="0">
                <a:solidFill>
                  <a:schemeClr val="bg2">
                    <a:lumMod val="20000"/>
                    <a:lumOff val="80000"/>
                  </a:schemeClr>
                </a:solidFill>
              </a:rPr>
              <a:t>“Process” Skills:</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Problem Solving Model:  Recognize/utilize methodology to resolve issue</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Problem Solving Phase:  Identify/explain phases to resolve issue </a:t>
            </a:r>
          </a:p>
          <a:p>
            <a:pPr marL="688975" lvl="2" indent="-227013">
              <a:spcBef>
                <a:spcPts val="300"/>
              </a:spcBef>
              <a:spcAft>
                <a:spcPts val="300"/>
              </a:spcAft>
              <a:buClr>
                <a:schemeClr val="bg1">
                  <a:lumMod val="75000"/>
                </a:schemeClr>
              </a:buClr>
              <a:buFont typeface="Wingdings" pitchFamily="2" charset="2"/>
              <a:buChar char="§"/>
            </a:pPr>
            <a:r>
              <a:rPr lang="en-US" dirty="0" smtClean="0">
                <a:solidFill>
                  <a:schemeClr val="bg2">
                    <a:lumMod val="20000"/>
                    <a:lumOff val="80000"/>
                  </a:schemeClr>
                </a:solidFill>
              </a:rPr>
              <a:t>Problem Solving Step:  Identify/explain/guide team to resolve issue</a:t>
            </a:r>
          </a:p>
          <a:p>
            <a:pPr marL="231775" lvl="1" indent="-227013">
              <a:spcBef>
                <a:spcPts val="200"/>
              </a:spcBef>
              <a:buClr>
                <a:srgbClr val="0038A8"/>
              </a:buClr>
            </a:pPr>
            <a:endParaRPr lang="en-US" sz="800" b="1" dirty="0" smtClean="0"/>
          </a:p>
          <a:p>
            <a:pPr marL="231775" lvl="1" indent="-227013">
              <a:spcBef>
                <a:spcPts val="300"/>
              </a:spcBef>
              <a:spcAft>
                <a:spcPts val="300"/>
              </a:spcAft>
              <a:buClr>
                <a:srgbClr val="0038A8"/>
              </a:buClr>
            </a:pPr>
            <a:r>
              <a:rPr lang="en-US" b="1" dirty="0" smtClean="0"/>
              <a:t>“People” Skills:</a:t>
            </a:r>
          </a:p>
          <a:p>
            <a:pPr marL="688975" lvl="2" indent="-227013">
              <a:spcBef>
                <a:spcPts val="300"/>
              </a:spcBef>
              <a:spcAft>
                <a:spcPts val="300"/>
              </a:spcAft>
              <a:buClr>
                <a:srgbClr val="0038A8"/>
              </a:buClr>
              <a:buFont typeface="Wingdings" pitchFamily="2" charset="2"/>
              <a:buChar char="§"/>
            </a:pPr>
            <a:r>
              <a:rPr lang="en-US" dirty="0" smtClean="0"/>
              <a:t>Active Listening: Demonstrating interest by your body language </a:t>
            </a:r>
          </a:p>
          <a:p>
            <a:pPr marL="688975" lvl="2" indent="-227013">
              <a:spcBef>
                <a:spcPts val="300"/>
              </a:spcBef>
              <a:spcAft>
                <a:spcPts val="300"/>
              </a:spcAft>
              <a:buClr>
                <a:srgbClr val="0038A8"/>
              </a:buClr>
              <a:buFont typeface="Wingdings" pitchFamily="2" charset="2"/>
              <a:buChar char="§"/>
            </a:pPr>
            <a:r>
              <a:rPr lang="en-US" dirty="0" smtClean="0"/>
              <a:t>Building Rapport:  Establishing credibility to enable people to         contribute with ease</a:t>
            </a:r>
          </a:p>
          <a:p>
            <a:pPr marL="688975" lvl="2" indent="-227013">
              <a:spcBef>
                <a:spcPts val="300"/>
              </a:spcBef>
              <a:spcAft>
                <a:spcPts val="300"/>
              </a:spcAft>
              <a:buClr>
                <a:srgbClr val="0038A8"/>
              </a:buClr>
              <a:buFont typeface="Wingdings" pitchFamily="2" charset="2"/>
              <a:buChar char="§"/>
            </a:pPr>
            <a:r>
              <a:rPr lang="en-US" dirty="0" smtClean="0"/>
              <a:t>Communicating Effectively:  Being supportive and engaged to enable       an open and safe environment</a:t>
            </a:r>
          </a:p>
          <a:p>
            <a:pPr marL="688975" lvl="2" indent="-227013">
              <a:spcBef>
                <a:spcPts val="300"/>
              </a:spcBef>
              <a:spcAft>
                <a:spcPts val="300"/>
              </a:spcAft>
              <a:buClr>
                <a:srgbClr val="0038A8"/>
              </a:buClr>
              <a:buFont typeface="Wingdings" pitchFamily="2" charset="2"/>
              <a:buChar char="§"/>
            </a:pPr>
            <a:r>
              <a:rPr lang="en-US" dirty="0" smtClean="0"/>
              <a:t>Questioning Techniques:  Utilizing questions to check understanding,      ask for clarification or expand a view</a:t>
            </a:r>
          </a:p>
        </p:txBody>
      </p:sp>
      <p:grpSp>
        <p:nvGrpSpPr>
          <p:cNvPr id="2" name="Group 18"/>
          <p:cNvGrpSpPr/>
          <p:nvPr/>
        </p:nvGrpSpPr>
        <p:grpSpPr>
          <a:xfrm>
            <a:off x="152400" y="4019557"/>
            <a:ext cx="662050" cy="905693"/>
            <a:chOff x="533400" y="2867851"/>
            <a:chExt cx="662050" cy="905693"/>
          </a:xfrm>
        </p:grpSpPr>
        <p:pic>
          <p:nvPicPr>
            <p:cNvPr id="20" name="Picture 6"/>
            <p:cNvPicPr>
              <a:picLocks noChangeAspect="1" noChangeArrowheads="1"/>
            </p:cNvPicPr>
            <p:nvPr/>
          </p:nvPicPr>
          <p:blipFill>
            <a:blip r:embed="rId3" cstate="print"/>
            <a:srcRect/>
            <a:stretch>
              <a:fillRect/>
            </a:stretch>
          </p:blipFill>
          <p:spPr bwMode="auto">
            <a:xfrm>
              <a:off x="533400" y="286785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1" name="TextBox 20"/>
            <p:cNvSpPr txBox="1"/>
            <p:nvPr/>
          </p:nvSpPr>
          <p:spPr>
            <a:xfrm>
              <a:off x="662050" y="306082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3" name="Group 24"/>
          <p:cNvGrpSpPr/>
          <p:nvPr/>
        </p:nvGrpSpPr>
        <p:grpSpPr>
          <a:xfrm>
            <a:off x="7911337" y="3321831"/>
            <a:ext cx="546863" cy="923544"/>
            <a:chOff x="2590801" y="3026175"/>
            <a:chExt cx="646816" cy="923544"/>
          </a:xfrm>
        </p:grpSpPr>
        <p:pic>
          <p:nvPicPr>
            <p:cNvPr id="26" name="Picture 3"/>
            <p:cNvPicPr>
              <a:picLocks noChangeAspect="1" noChangeArrowheads="1"/>
            </p:cNvPicPr>
            <p:nvPr/>
          </p:nvPicPr>
          <p:blipFill>
            <a:blip r:embed="rId4" cstate="print"/>
            <a:srcRect/>
            <a:stretch>
              <a:fillRect/>
            </a:stretch>
          </p:blipFill>
          <p:spPr bwMode="auto">
            <a:xfrm flipH="1">
              <a:off x="2590801" y="3026175"/>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7" name="TextBox 26"/>
            <p:cNvSpPr txBox="1"/>
            <p:nvPr/>
          </p:nvSpPr>
          <p:spPr>
            <a:xfrm>
              <a:off x="2704216" y="3244304"/>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8</a:t>
            </a:fld>
            <a:endParaRPr lang="en-US" kern="0" dirty="0">
              <a:solidFill>
                <a:sysClr val="windowText" lastClr="000000"/>
              </a:solidFill>
            </a:endParaRPr>
          </a:p>
        </p:txBody>
      </p:sp>
      <p:sp>
        <p:nvSpPr>
          <p:cNvPr id="9" name="Title 8"/>
          <p:cNvSpPr>
            <a:spLocks noGrp="1"/>
          </p:cNvSpPr>
          <p:nvPr>
            <p:ph type="title"/>
          </p:nvPr>
        </p:nvSpPr>
        <p:spPr/>
        <p:txBody>
          <a:bodyPr/>
          <a:lstStyle/>
          <a:p>
            <a:r>
              <a:rPr lang="en-US" dirty="0" smtClean="0"/>
              <a:t>	Defining Facilitation:  What It Is and Is Not</a:t>
            </a:r>
            <a:endParaRPr lang="en-US" dirty="0"/>
          </a:p>
        </p:txBody>
      </p:sp>
      <p:sp>
        <p:nvSpPr>
          <p:cNvPr id="8" name="Text Placeholder 2"/>
          <p:cNvSpPr>
            <a:spLocks noGrp="1"/>
          </p:cNvSpPr>
          <p:nvPr>
            <p:ph type="body" sz="quarter" idx="11"/>
          </p:nvPr>
        </p:nvSpPr>
        <p:spPr>
          <a:xfrm>
            <a:off x="228600" y="1216153"/>
            <a:ext cx="8077200" cy="1508105"/>
          </a:xfrm>
        </p:spPr>
        <p:txBody>
          <a:bodyPr/>
          <a:lstStyle/>
          <a:p>
            <a:pPr>
              <a:buNone/>
            </a:pPr>
            <a:r>
              <a:rPr lang="en-US" sz="2000" dirty="0" smtClean="0"/>
              <a:t>Facilitation Is:			    Facilitation Is Not:</a:t>
            </a:r>
          </a:p>
          <a:p>
            <a:pPr>
              <a:buNone/>
            </a:pPr>
            <a:endParaRPr lang="en-US" sz="2000" dirty="0" smtClean="0"/>
          </a:p>
          <a:p>
            <a:pPr>
              <a:buNone/>
            </a:pPr>
            <a:endParaRPr lang="en-US" sz="2000" dirty="0" smtClean="0"/>
          </a:p>
          <a:p>
            <a:pPr>
              <a:buNone/>
            </a:pPr>
            <a:endParaRPr lang="en-US" sz="2000" dirty="0"/>
          </a:p>
        </p:txBody>
      </p:sp>
      <p:sp>
        <p:nvSpPr>
          <p:cNvPr id="11" name="TextBox 10"/>
          <p:cNvSpPr txBox="1"/>
          <p:nvPr/>
        </p:nvSpPr>
        <p:spPr>
          <a:xfrm>
            <a:off x="200024" y="1883392"/>
            <a:ext cx="4371975" cy="646331"/>
          </a:xfrm>
          <a:prstGeom prst="rect">
            <a:avLst/>
          </a:prstGeom>
          <a:noFill/>
        </p:spPr>
        <p:txBody>
          <a:bodyPr wrap="square" rtlCol="0">
            <a:spAutoFit/>
          </a:bodyPr>
          <a:lstStyle/>
          <a:p>
            <a:r>
              <a:rPr lang="en-US" dirty="0" smtClean="0"/>
              <a:t>Guiding others to develop their own objectives and solutions</a:t>
            </a:r>
          </a:p>
        </p:txBody>
      </p:sp>
      <p:sp>
        <p:nvSpPr>
          <p:cNvPr id="12" name="TextBox 11"/>
          <p:cNvSpPr txBox="1"/>
          <p:nvPr/>
        </p:nvSpPr>
        <p:spPr>
          <a:xfrm>
            <a:off x="4648200" y="1883392"/>
            <a:ext cx="4267200" cy="369332"/>
          </a:xfrm>
          <a:prstGeom prst="rect">
            <a:avLst/>
          </a:prstGeom>
          <a:noFill/>
        </p:spPr>
        <p:txBody>
          <a:bodyPr wrap="square" rtlCol="0">
            <a:spAutoFit/>
          </a:bodyPr>
          <a:lstStyle/>
          <a:p>
            <a:r>
              <a:rPr lang="en-US" dirty="0" smtClean="0"/>
              <a:t>Making a decision for the team</a:t>
            </a:r>
          </a:p>
        </p:txBody>
      </p:sp>
      <p:sp>
        <p:nvSpPr>
          <p:cNvPr id="15" name="TextBox 14"/>
          <p:cNvSpPr txBox="1"/>
          <p:nvPr/>
        </p:nvSpPr>
        <p:spPr>
          <a:xfrm>
            <a:off x="228600" y="3329465"/>
            <a:ext cx="4114800" cy="646331"/>
          </a:xfrm>
          <a:prstGeom prst="rect">
            <a:avLst/>
          </a:prstGeom>
          <a:noFill/>
        </p:spPr>
        <p:txBody>
          <a:bodyPr wrap="square" rtlCol="0">
            <a:spAutoFit/>
          </a:bodyPr>
          <a:lstStyle/>
          <a:p>
            <a:r>
              <a:rPr lang="en-US" dirty="0" smtClean="0"/>
              <a:t>Empowering people to take responsibility/ownership</a:t>
            </a:r>
          </a:p>
        </p:txBody>
      </p:sp>
      <p:sp>
        <p:nvSpPr>
          <p:cNvPr id="16" name="TextBox 15"/>
          <p:cNvSpPr txBox="1"/>
          <p:nvPr/>
        </p:nvSpPr>
        <p:spPr>
          <a:xfrm>
            <a:off x="4648200" y="3338673"/>
            <a:ext cx="4419600" cy="369332"/>
          </a:xfrm>
          <a:prstGeom prst="rect">
            <a:avLst/>
          </a:prstGeom>
          <a:noFill/>
        </p:spPr>
        <p:txBody>
          <a:bodyPr wrap="square" rtlCol="0">
            <a:spAutoFit/>
          </a:bodyPr>
          <a:lstStyle/>
          <a:p>
            <a:r>
              <a:rPr lang="en-US" dirty="0" smtClean="0"/>
              <a:t>Providing the answers</a:t>
            </a:r>
          </a:p>
        </p:txBody>
      </p:sp>
      <p:cxnSp>
        <p:nvCxnSpPr>
          <p:cNvPr id="17" name="Straight Connector 16"/>
          <p:cNvCxnSpPr/>
          <p:nvPr/>
        </p:nvCxnSpPr>
        <p:spPr bwMode="auto">
          <a:xfrm>
            <a:off x="4419600" y="1171700"/>
            <a:ext cx="0" cy="512064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sp>
        <p:nvSpPr>
          <p:cNvPr id="18" name="TextBox 17"/>
          <p:cNvSpPr txBox="1"/>
          <p:nvPr/>
        </p:nvSpPr>
        <p:spPr>
          <a:xfrm>
            <a:off x="228600" y="4191000"/>
            <a:ext cx="4114800" cy="369332"/>
          </a:xfrm>
          <a:prstGeom prst="rect">
            <a:avLst/>
          </a:prstGeom>
          <a:noFill/>
        </p:spPr>
        <p:txBody>
          <a:bodyPr wrap="square" rtlCol="0">
            <a:spAutoFit/>
          </a:bodyPr>
          <a:lstStyle/>
          <a:p>
            <a:r>
              <a:rPr lang="en-US" dirty="0" smtClean="0"/>
              <a:t>Descriptive</a:t>
            </a:r>
          </a:p>
        </p:txBody>
      </p:sp>
      <p:sp>
        <p:nvSpPr>
          <p:cNvPr id="19" name="TextBox 18"/>
          <p:cNvSpPr txBox="1"/>
          <p:nvPr/>
        </p:nvSpPr>
        <p:spPr>
          <a:xfrm>
            <a:off x="4648200" y="4191000"/>
            <a:ext cx="4114800" cy="369332"/>
          </a:xfrm>
          <a:prstGeom prst="rect">
            <a:avLst/>
          </a:prstGeom>
          <a:noFill/>
        </p:spPr>
        <p:txBody>
          <a:bodyPr wrap="square" rtlCol="0">
            <a:spAutoFit/>
          </a:bodyPr>
          <a:lstStyle/>
          <a:p>
            <a:r>
              <a:rPr lang="en-US" dirty="0" smtClean="0"/>
              <a:t>Prescriptive</a:t>
            </a:r>
          </a:p>
        </p:txBody>
      </p:sp>
      <p:sp>
        <p:nvSpPr>
          <p:cNvPr id="21" name="TextBox 20"/>
          <p:cNvSpPr txBox="1"/>
          <p:nvPr/>
        </p:nvSpPr>
        <p:spPr>
          <a:xfrm>
            <a:off x="228600" y="2744928"/>
            <a:ext cx="3962400" cy="369332"/>
          </a:xfrm>
          <a:prstGeom prst="rect">
            <a:avLst/>
          </a:prstGeom>
          <a:noFill/>
        </p:spPr>
        <p:txBody>
          <a:bodyPr wrap="square" rtlCol="0">
            <a:spAutoFit/>
          </a:bodyPr>
          <a:lstStyle/>
          <a:p>
            <a:r>
              <a:rPr lang="en-US" dirty="0" smtClean="0"/>
              <a:t>Emphasizing the journey </a:t>
            </a:r>
          </a:p>
        </p:txBody>
      </p:sp>
      <p:sp>
        <p:nvSpPr>
          <p:cNvPr id="22" name="TextBox 21"/>
          <p:cNvSpPr txBox="1"/>
          <p:nvPr/>
        </p:nvSpPr>
        <p:spPr>
          <a:xfrm>
            <a:off x="4648200" y="2700095"/>
            <a:ext cx="3962400" cy="369332"/>
          </a:xfrm>
          <a:prstGeom prst="rect">
            <a:avLst/>
          </a:prstGeom>
          <a:noFill/>
        </p:spPr>
        <p:txBody>
          <a:bodyPr wrap="square" rtlCol="0">
            <a:spAutoFit/>
          </a:bodyPr>
          <a:lstStyle/>
          <a:p>
            <a:r>
              <a:rPr lang="en-US" dirty="0" smtClean="0"/>
              <a:t>Rushing to the destination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1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1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 calcmode="lin" valueType="num">
                                      <p:cBhvr additive="base">
                                        <p:cTn id="2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10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10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additive="base">
                                        <p:cTn id="43" dur="10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9">
                                            <p:txEl>
                                              <p:pRg st="0" end="0"/>
                                            </p:txEl>
                                          </p:spTgt>
                                        </p:tgtEl>
                                        <p:attrNameLst>
                                          <p:attrName>style.visibility</p:attrName>
                                        </p:attrNameLst>
                                      </p:cBhvr>
                                      <p:to>
                                        <p:strVal val="visible"/>
                                      </p:to>
                                    </p:set>
                                    <p:anim calcmode="lin" valueType="num">
                                      <p:cBhvr additive="base">
                                        <p:cTn id="49"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4993944" y="1703696"/>
            <a:ext cx="1377288" cy="740392"/>
            <a:chOff x="299112" y="3352800"/>
            <a:chExt cx="1377288" cy="740392"/>
          </a:xfrm>
        </p:grpSpPr>
        <p:cxnSp>
          <p:nvCxnSpPr>
            <p:cNvPr id="85" name="Straight Connector 84"/>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86" name="Straight Connector 85"/>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grpSp>
        <p:nvGrpSpPr>
          <p:cNvPr id="87" name="Group 86"/>
          <p:cNvGrpSpPr/>
          <p:nvPr/>
        </p:nvGrpSpPr>
        <p:grpSpPr>
          <a:xfrm>
            <a:off x="4953000" y="3339152"/>
            <a:ext cx="1377288" cy="740392"/>
            <a:chOff x="299112" y="3352800"/>
            <a:chExt cx="1377288" cy="740392"/>
          </a:xfrm>
        </p:grpSpPr>
        <p:cxnSp>
          <p:nvCxnSpPr>
            <p:cNvPr id="88" name="Straight Connector 87"/>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89" name="Straight Connector 88"/>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grpSp>
        <p:nvGrpSpPr>
          <p:cNvPr id="90" name="Group 89"/>
          <p:cNvGrpSpPr/>
          <p:nvPr/>
        </p:nvGrpSpPr>
        <p:grpSpPr>
          <a:xfrm>
            <a:off x="4947312" y="4974608"/>
            <a:ext cx="1377288" cy="740392"/>
            <a:chOff x="299112" y="3352800"/>
            <a:chExt cx="1377288" cy="740392"/>
          </a:xfrm>
        </p:grpSpPr>
        <p:cxnSp>
          <p:nvCxnSpPr>
            <p:cNvPr id="91" name="Straight Connector 90"/>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92" name="Straight Connector 91"/>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grpSp>
        <p:nvGrpSpPr>
          <p:cNvPr id="93" name="Group 92"/>
          <p:cNvGrpSpPr/>
          <p:nvPr/>
        </p:nvGrpSpPr>
        <p:grpSpPr>
          <a:xfrm>
            <a:off x="304800" y="4953000"/>
            <a:ext cx="1377288" cy="740392"/>
            <a:chOff x="299112" y="3352800"/>
            <a:chExt cx="1377288" cy="740392"/>
          </a:xfrm>
        </p:grpSpPr>
        <p:cxnSp>
          <p:nvCxnSpPr>
            <p:cNvPr id="94" name="Straight Connector 93"/>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95" name="Straight Connector 94"/>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grpSp>
        <p:nvGrpSpPr>
          <p:cNvPr id="77" name="Group 76"/>
          <p:cNvGrpSpPr/>
          <p:nvPr/>
        </p:nvGrpSpPr>
        <p:grpSpPr>
          <a:xfrm>
            <a:off x="299112" y="3352800"/>
            <a:ext cx="1377288" cy="740392"/>
            <a:chOff x="299112" y="3352800"/>
            <a:chExt cx="1377288" cy="740392"/>
          </a:xfrm>
        </p:grpSpPr>
        <p:cxnSp>
          <p:nvCxnSpPr>
            <p:cNvPr id="70" name="Straight Connector 69"/>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68" name="Straight Connector 67"/>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grpSp>
        <p:nvGrpSpPr>
          <p:cNvPr id="81" name="Group 80"/>
          <p:cNvGrpSpPr/>
          <p:nvPr/>
        </p:nvGrpSpPr>
        <p:grpSpPr>
          <a:xfrm>
            <a:off x="299112" y="1711656"/>
            <a:ext cx="1377288" cy="740392"/>
            <a:chOff x="299112" y="3352800"/>
            <a:chExt cx="1377288" cy="740392"/>
          </a:xfrm>
        </p:grpSpPr>
        <p:cxnSp>
          <p:nvCxnSpPr>
            <p:cNvPr id="82" name="Straight Connector 81"/>
            <p:cNvCxnSpPr/>
            <p:nvPr/>
          </p:nvCxnSpPr>
          <p:spPr bwMode="auto">
            <a:xfrm flipV="1">
              <a:off x="1483056" y="3352800"/>
              <a:ext cx="193344" cy="740392"/>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cxnSp>
          <p:nvCxnSpPr>
            <p:cNvPr id="83" name="Straight Connector 82"/>
            <p:cNvCxnSpPr/>
            <p:nvPr/>
          </p:nvCxnSpPr>
          <p:spPr bwMode="auto">
            <a:xfrm>
              <a:off x="299112" y="4093192"/>
              <a:ext cx="1188720" cy="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grpSp>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80</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Facilitation Techniques:  Dysfunctional Team Behaviors</a:t>
            </a:r>
            <a:endParaRPr lang="en-US" dirty="0"/>
          </a:p>
        </p:txBody>
      </p:sp>
      <p:sp>
        <p:nvSpPr>
          <p:cNvPr id="21" name="TextBox 20"/>
          <p:cNvSpPr txBox="1"/>
          <p:nvPr/>
        </p:nvSpPr>
        <p:spPr>
          <a:xfrm>
            <a:off x="1676400" y="1447800"/>
            <a:ext cx="2651760" cy="738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Does not freely voice opinion</a:t>
            </a:r>
          </a:p>
          <a:p>
            <a:pPr marL="171450" indent="-114300">
              <a:buClr>
                <a:srgbClr val="0000FF"/>
              </a:buClr>
              <a:buFont typeface="Wingdings" pitchFamily="2" charset="2"/>
              <a:buChar char="§"/>
            </a:pPr>
            <a:r>
              <a:rPr lang="en-US" sz="1200" dirty="0" smtClean="0">
                <a:solidFill>
                  <a:srgbClr val="000000"/>
                </a:solidFill>
              </a:rPr>
              <a:t>No participation due to: indifference, inferiority complex, confusion on issue or feeling of superiority</a:t>
            </a:r>
          </a:p>
        </p:txBody>
      </p:sp>
      <p:sp>
        <p:nvSpPr>
          <p:cNvPr id="34" name="TextBox 33"/>
          <p:cNvSpPr txBox="1"/>
          <p:nvPr/>
        </p:nvSpPr>
        <p:spPr>
          <a:xfrm>
            <a:off x="392294" y="1607855"/>
            <a:ext cx="1076325" cy="369332"/>
          </a:xfrm>
          <a:prstGeom prst="rect">
            <a:avLst/>
          </a:prstGeom>
          <a:noFill/>
        </p:spPr>
        <p:txBody>
          <a:bodyPr wrap="square" rtlCol="0" anchor="ctr">
            <a:spAutoFit/>
          </a:bodyPr>
          <a:lstStyle/>
          <a:p>
            <a:r>
              <a:rPr lang="en-US" b="1" dirty="0" smtClean="0">
                <a:solidFill>
                  <a:srgbClr val="FFFFFF"/>
                </a:solidFill>
              </a:rPr>
              <a:t>Mummy</a:t>
            </a:r>
          </a:p>
        </p:txBody>
      </p:sp>
      <p:grpSp>
        <p:nvGrpSpPr>
          <p:cNvPr id="6" name="Group 53"/>
          <p:cNvGrpSpPr/>
          <p:nvPr/>
        </p:nvGrpSpPr>
        <p:grpSpPr>
          <a:xfrm>
            <a:off x="4714875" y="1447800"/>
            <a:ext cx="4296884" cy="759858"/>
            <a:chOff x="4714875" y="1285501"/>
            <a:chExt cx="4296884" cy="759858"/>
          </a:xfrm>
        </p:grpSpPr>
        <p:sp>
          <p:nvSpPr>
            <p:cNvPr id="36" name="TextBox 35"/>
            <p:cNvSpPr txBox="1"/>
            <p:nvPr/>
          </p:nvSpPr>
          <p:spPr>
            <a:xfrm>
              <a:off x="4714875" y="1676027"/>
              <a:ext cx="1714500" cy="369332"/>
            </a:xfrm>
            <a:prstGeom prst="rect">
              <a:avLst/>
            </a:prstGeom>
            <a:noFill/>
          </p:spPr>
          <p:txBody>
            <a:bodyPr wrap="square" rtlCol="0">
              <a:spAutoFit/>
            </a:bodyPr>
            <a:lstStyle/>
            <a:p>
              <a:r>
                <a:rPr lang="en-US" b="1" dirty="0" smtClean="0">
                  <a:solidFill>
                    <a:srgbClr val="FFFFFF"/>
                  </a:solidFill>
                </a:rPr>
                <a:t>Homesteader</a:t>
              </a:r>
            </a:p>
          </p:txBody>
        </p:sp>
        <p:sp>
          <p:nvSpPr>
            <p:cNvPr id="37" name="TextBox 36"/>
            <p:cNvSpPr txBox="1"/>
            <p:nvPr/>
          </p:nvSpPr>
          <p:spPr>
            <a:xfrm>
              <a:off x="6359999" y="1285501"/>
              <a:ext cx="2651760" cy="740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noAutofit/>
            </a:bodyPr>
            <a:lstStyle/>
            <a:p>
              <a:pPr marL="171450" indent="-114300">
                <a:buClr>
                  <a:srgbClr val="0000FF"/>
                </a:buClr>
                <a:buFont typeface="Wingdings" pitchFamily="2" charset="2"/>
                <a:buChar char="§"/>
              </a:pPr>
              <a:r>
                <a:rPr lang="en-US" sz="1200" dirty="0" smtClean="0">
                  <a:solidFill>
                    <a:srgbClr val="000000"/>
                  </a:solidFill>
                </a:rPr>
                <a:t>Voices pre-conceived position</a:t>
              </a:r>
            </a:p>
            <a:p>
              <a:pPr marL="171450" indent="-114300">
                <a:buClr>
                  <a:srgbClr val="0000FF"/>
                </a:buClr>
                <a:buFont typeface="Wingdings" pitchFamily="2" charset="2"/>
                <a:buChar char="§"/>
              </a:pPr>
              <a:r>
                <a:rPr lang="en-US" sz="1200" dirty="0" smtClean="0">
                  <a:solidFill>
                    <a:srgbClr val="000000"/>
                  </a:solidFill>
                </a:rPr>
                <a:t>Highly reluctant to budge or  consider other viable alternatives</a:t>
              </a:r>
            </a:p>
          </p:txBody>
        </p:sp>
      </p:grpSp>
      <p:grpSp>
        <p:nvGrpSpPr>
          <p:cNvPr id="8" name="Group 51"/>
          <p:cNvGrpSpPr/>
          <p:nvPr/>
        </p:nvGrpSpPr>
        <p:grpSpPr>
          <a:xfrm>
            <a:off x="161925" y="3204387"/>
            <a:ext cx="4166235" cy="740664"/>
            <a:chOff x="161925" y="2650738"/>
            <a:chExt cx="4166235" cy="740664"/>
          </a:xfrm>
        </p:grpSpPr>
        <p:sp>
          <p:nvSpPr>
            <p:cNvPr id="40" name="TextBox 39"/>
            <p:cNvSpPr txBox="1"/>
            <p:nvPr/>
          </p:nvSpPr>
          <p:spPr>
            <a:xfrm>
              <a:off x="161925" y="2928081"/>
              <a:ext cx="1457325" cy="369332"/>
            </a:xfrm>
            <a:prstGeom prst="rect">
              <a:avLst/>
            </a:prstGeom>
            <a:noFill/>
          </p:spPr>
          <p:txBody>
            <a:bodyPr wrap="square" rtlCol="0">
              <a:spAutoFit/>
            </a:bodyPr>
            <a:lstStyle/>
            <a:p>
              <a:r>
                <a:rPr lang="en-US" b="1" dirty="0" smtClean="0">
                  <a:solidFill>
                    <a:srgbClr val="FFFFFF"/>
                  </a:solidFill>
                </a:rPr>
                <a:t>Windbag</a:t>
              </a:r>
            </a:p>
          </p:txBody>
        </p:sp>
        <p:sp>
          <p:nvSpPr>
            <p:cNvPr id="48" name="TextBox 47"/>
            <p:cNvSpPr txBox="1"/>
            <p:nvPr/>
          </p:nvSpPr>
          <p:spPr>
            <a:xfrm>
              <a:off x="1676400" y="2650738"/>
              <a:ext cx="2651760" cy="740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noAutofit/>
            </a:bodyPr>
            <a:lstStyle/>
            <a:p>
              <a:pPr marL="171450" indent="-114300">
                <a:buClr>
                  <a:srgbClr val="0000FF"/>
                </a:buClr>
                <a:buFont typeface="Wingdings" pitchFamily="2" charset="2"/>
                <a:buChar char="§"/>
              </a:pPr>
              <a:r>
                <a:rPr lang="en-US" sz="1200" dirty="0" smtClean="0">
                  <a:solidFill>
                    <a:srgbClr val="000000"/>
                  </a:solidFill>
                </a:rPr>
                <a:t>Voices comments too frequently</a:t>
              </a:r>
            </a:p>
            <a:p>
              <a:pPr marL="171450" indent="-114300">
                <a:buClr>
                  <a:srgbClr val="0000FF"/>
                </a:buClr>
                <a:buFont typeface="Wingdings" pitchFamily="2" charset="2"/>
                <a:buChar char="§"/>
              </a:pPr>
              <a:r>
                <a:rPr lang="en-US" sz="1200" dirty="0" smtClean="0">
                  <a:solidFill>
                    <a:srgbClr val="000000"/>
                  </a:solidFill>
                </a:rPr>
                <a:t>Tends to dominate discussion</a:t>
              </a:r>
            </a:p>
            <a:p>
              <a:pPr marL="171450" indent="-114300">
                <a:buClr>
                  <a:srgbClr val="0000FF"/>
                </a:buClr>
                <a:buFont typeface="Wingdings" pitchFamily="2" charset="2"/>
                <a:buChar char="§"/>
              </a:pPr>
              <a:r>
                <a:rPr lang="en-US" sz="1200" dirty="0" smtClean="0">
                  <a:solidFill>
                    <a:srgbClr val="000000"/>
                  </a:solidFill>
                </a:rPr>
                <a:t>Likely the first to speak on issue</a:t>
              </a:r>
            </a:p>
          </p:txBody>
        </p:sp>
      </p:grpSp>
      <p:grpSp>
        <p:nvGrpSpPr>
          <p:cNvPr id="10" name="Group 54"/>
          <p:cNvGrpSpPr/>
          <p:nvPr/>
        </p:nvGrpSpPr>
        <p:grpSpPr>
          <a:xfrm>
            <a:off x="4789816" y="3121651"/>
            <a:ext cx="4202058" cy="740664"/>
            <a:chOff x="4789816" y="2532311"/>
            <a:chExt cx="4202058" cy="740664"/>
          </a:xfrm>
        </p:grpSpPr>
        <p:sp>
          <p:nvSpPr>
            <p:cNvPr id="49" name="TextBox 48"/>
            <p:cNvSpPr txBox="1"/>
            <p:nvPr/>
          </p:nvSpPr>
          <p:spPr>
            <a:xfrm>
              <a:off x="6340114" y="2532311"/>
              <a:ext cx="2651760" cy="740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noAutofit/>
            </a:bodyPr>
            <a:lstStyle/>
            <a:p>
              <a:pPr marL="171450" indent="-114300">
                <a:buClr>
                  <a:srgbClr val="0000FF"/>
                </a:buClr>
                <a:buFont typeface="Wingdings" pitchFamily="2" charset="2"/>
                <a:buChar char="§"/>
              </a:pPr>
              <a:r>
                <a:rPr lang="en-US" sz="1200" dirty="0" smtClean="0">
                  <a:solidFill>
                    <a:srgbClr val="000000"/>
                  </a:solidFill>
                </a:rPr>
                <a:t>Voices negative aspects of situation</a:t>
              </a:r>
            </a:p>
            <a:p>
              <a:pPr marL="171450" indent="-114300">
                <a:buClr>
                  <a:srgbClr val="0000FF"/>
                </a:buClr>
                <a:buFont typeface="Wingdings" pitchFamily="2" charset="2"/>
                <a:buChar char="§"/>
              </a:pPr>
              <a:r>
                <a:rPr lang="en-US" sz="1200" dirty="0" smtClean="0">
                  <a:solidFill>
                    <a:srgbClr val="000000"/>
                  </a:solidFill>
                </a:rPr>
                <a:t>Pessimistic attitude fueled by anger</a:t>
              </a:r>
            </a:p>
            <a:p>
              <a:pPr marL="171450" indent="-114300">
                <a:buClr>
                  <a:srgbClr val="0000FF"/>
                </a:buClr>
                <a:buFont typeface="Wingdings" pitchFamily="2" charset="2"/>
                <a:buChar char="§"/>
              </a:pPr>
              <a:r>
                <a:rPr lang="en-US" sz="1200" dirty="0" smtClean="0">
                  <a:solidFill>
                    <a:srgbClr val="000000"/>
                  </a:solidFill>
                </a:rPr>
                <a:t>Looking for sympathy, not resolution</a:t>
              </a:r>
            </a:p>
          </p:txBody>
        </p:sp>
        <p:sp>
          <p:nvSpPr>
            <p:cNvPr id="35" name="TextBox 34"/>
            <p:cNvSpPr txBox="1"/>
            <p:nvPr/>
          </p:nvSpPr>
          <p:spPr>
            <a:xfrm>
              <a:off x="4789816" y="2837111"/>
              <a:ext cx="1559588" cy="369332"/>
            </a:xfrm>
            <a:prstGeom prst="rect">
              <a:avLst/>
            </a:prstGeom>
            <a:noFill/>
          </p:spPr>
          <p:txBody>
            <a:bodyPr wrap="square" rtlCol="0">
              <a:spAutoFit/>
            </a:bodyPr>
            <a:lstStyle/>
            <a:p>
              <a:r>
                <a:rPr lang="en-US" b="1" dirty="0" smtClean="0">
                  <a:solidFill>
                    <a:srgbClr val="FFFFFF"/>
                  </a:solidFill>
                </a:rPr>
                <a:t>Complainer</a:t>
              </a:r>
            </a:p>
          </p:txBody>
        </p:sp>
      </p:grpSp>
      <p:grpSp>
        <p:nvGrpSpPr>
          <p:cNvPr id="12" name="Group 55"/>
          <p:cNvGrpSpPr/>
          <p:nvPr/>
        </p:nvGrpSpPr>
        <p:grpSpPr>
          <a:xfrm>
            <a:off x="4854700" y="4776308"/>
            <a:ext cx="4118610" cy="738664"/>
            <a:chOff x="4854700" y="3839408"/>
            <a:chExt cx="4118610" cy="738664"/>
          </a:xfrm>
        </p:grpSpPr>
        <p:sp>
          <p:nvSpPr>
            <p:cNvPr id="44" name="TextBox 43"/>
            <p:cNvSpPr txBox="1"/>
            <p:nvPr/>
          </p:nvSpPr>
          <p:spPr>
            <a:xfrm>
              <a:off x="4854700" y="4113250"/>
              <a:ext cx="1323975" cy="276999"/>
            </a:xfrm>
            <a:prstGeom prst="rect">
              <a:avLst/>
            </a:prstGeom>
            <a:noFill/>
          </p:spPr>
          <p:txBody>
            <a:bodyPr wrap="square" lIns="0" tIns="0" rIns="0" bIns="0" rtlCol="0">
              <a:spAutoFit/>
            </a:bodyPr>
            <a:lstStyle/>
            <a:p>
              <a:r>
                <a:rPr lang="en-US" b="1" dirty="0" smtClean="0">
                  <a:solidFill>
                    <a:srgbClr val="FFFFFF"/>
                  </a:solidFill>
                </a:rPr>
                <a:t>Know-It-All</a:t>
              </a:r>
            </a:p>
          </p:txBody>
        </p:sp>
        <p:sp>
          <p:nvSpPr>
            <p:cNvPr id="38" name="TextBox 37"/>
            <p:cNvSpPr txBox="1"/>
            <p:nvPr/>
          </p:nvSpPr>
          <p:spPr>
            <a:xfrm>
              <a:off x="6321550" y="3839408"/>
              <a:ext cx="2651760" cy="738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Voices opinion with attitude of superiority</a:t>
              </a:r>
            </a:p>
            <a:p>
              <a:pPr marL="171450" indent="-114300">
                <a:buClr>
                  <a:srgbClr val="0000FF"/>
                </a:buClr>
                <a:buFont typeface="Wingdings" pitchFamily="2" charset="2"/>
                <a:buChar char="§"/>
              </a:pPr>
              <a:r>
                <a:rPr lang="en-US" sz="1200" dirty="0" smtClean="0">
                  <a:solidFill>
                    <a:srgbClr val="000000"/>
                  </a:solidFill>
                </a:rPr>
                <a:t>Judgmental of ideas, individuals      and team</a:t>
              </a:r>
            </a:p>
          </p:txBody>
        </p:sp>
      </p:grpSp>
      <p:grpSp>
        <p:nvGrpSpPr>
          <p:cNvPr id="14" name="Group 49"/>
          <p:cNvGrpSpPr/>
          <p:nvPr/>
        </p:nvGrpSpPr>
        <p:grpSpPr>
          <a:xfrm>
            <a:off x="390525" y="4776308"/>
            <a:ext cx="3937635" cy="738664"/>
            <a:chOff x="5016626" y="960964"/>
            <a:chExt cx="3937635" cy="738664"/>
          </a:xfrm>
        </p:grpSpPr>
        <p:sp>
          <p:nvSpPr>
            <p:cNvPr id="43" name="TextBox 42"/>
            <p:cNvSpPr txBox="1"/>
            <p:nvPr/>
          </p:nvSpPr>
          <p:spPr>
            <a:xfrm>
              <a:off x="5016626" y="1271698"/>
              <a:ext cx="981074" cy="276999"/>
            </a:xfrm>
            <a:prstGeom prst="rect">
              <a:avLst/>
            </a:prstGeom>
            <a:noFill/>
          </p:spPr>
          <p:txBody>
            <a:bodyPr wrap="square" lIns="0" tIns="0" rIns="0" bIns="0" rtlCol="0">
              <a:spAutoFit/>
            </a:bodyPr>
            <a:lstStyle/>
            <a:p>
              <a:r>
                <a:rPr lang="en-US" b="1" dirty="0" smtClean="0">
                  <a:solidFill>
                    <a:srgbClr val="FFFFFF"/>
                  </a:solidFill>
                </a:rPr>
                <a:t>Rambler</a:t>
              </a:r>
            </a:p>
          </p:txBody>
        </p:sp>
        <p:sp>
          <p:nvSpPr>
            <p:cNvPr id="39" name="TextBox 38"/>
            <p:cNvSpPr txBox="1"/>
            <p:nvPr/>
          </p:nvSpPr>
          <p:spPr>
            <a:xfrm>
              <a:off x="6302501" y="960964"/>
              <a:ext cx="2651760" cy="73866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Voices remarks that are off track </a:t>
              </a:r>
            </a:p>
            <a:p>
              <a:pPr marL="171450" indent="-114300">
                <a:buClr>
                  <a:srgbClr val="0000FF"/>
                </a:buClr>
                <a:buFont typeface="Wingdings" pitchFamily="2" charset="2"/>
                <a:buChar char="§"/>
              </a:pPr>
              <a:r>
                <a:rPr lang="en-US" sz="1200" dirty="0" smtClean="0">
                  <a:solidFill>
                    <a:srgbClr val="000000"/>
                  </a:solidFill>
                </a:rPr>
                <a:t>Misses the point</a:t>
              </a:r>
            </a:p>
            <a:p>
              <a:pPr marL="171450" indent="-114300">
                <a:buClr>
                  <a:srgbClr val="0000FF"/>
                </a:buClr>
                <a:buFont typeface="Wingdings" pitchFamily="2" charset="2"/>
                <a:buChar char="§"/>
              </a:pPr>
              <a:r>
                <a:rPr lang="en-US" sz="1200" dirty="0" smtClean="0">
                  <a:solidFill>
                    <a:srgbClr val="000000"/>
                  </a:solidFill>
                </a:rPr>
                <a:t>Uses far-fetched examples to    make a point</a:t>
              </a:r>
            </a:p>
          </p:txBody>
        </p:sp>
      </p:grpSp>
      <p:sp>
        <p:nvSpPr>
          <p:cNvPr id="50" name="TextBox 49"/>
          <p:cNvSpPr txBox="1"/>
          <p:nvPr/>
        </p:nvSpPr>
        <p:spPr>
          <a:xfrm>
            <a:off x="237744" y="6309360"/>
            <a:ext cx="8907698" cy="200055"/>
          </a:xfrm>
          <a:prstGeom prst="rect">
            <a:avLst/>
          </a:prstGeom>
          <a:noFill/>
        </p:spPr>
        <p:txBody>
          <a:bodyPr wrap="square" rtlCol="0">
            <a:spAutoFit/>
          </a:bodyPr>
          <a:lstStyle/>
          <a:p>
            <a:r>
              <a:rPr lang="en-US" sz="700" dirty="0" smtClean="0"/>
              <a:t>Facilitation Skills - Developing Facilitative Leadership. (n.d.). Retrieved December 17, 2015, from </a:t>
            </a:r>
            <a:r>
              <a:rPr lang="en-US" sz="700" dirty="0" smtClean="0">
                <a:hlinkClick r:id="rId3"/>
              </a:rPr>
              <a:t>http://ilj.org/publications/docs/Facilitation_Skills_Developing_Facilitative_Leadership.pdf</a:t>
            </a:r>
            <a:r>
              <a:rPr lang="en-US" sz="700" dirty="0" smtClean="0"/>
              <a:t> </a:t>
            </a:r>
            <a:endParaRPr lang="en-US" sz="500" dirty="0" smtClean="0"/>
          </a:p>
        </p:txBody>
      </p:sp>
      <p:sp>
        <p:nvSpPr>
          <p:cNvPr id="41" name="Rectangle 40"/>
          <p:cNvSpPr/>
          <p:nvPr/>
        </p:nvSpPr>
        <p:spPr>
          <a:xfrm>
            <a:off x="220640" y="2411104"/>
            <a:ext cx="1229824" cy="307777"/>
          </a:xfrm>
          <a:prstGeom prst="rect">
            <a:avLst/>
          </a:prstGeom>
        </p:spPr>
        <p:txBody>
          <a:bodyPr wrap="none">
            <a:spAutoFit/>
          </a:bodyPr>
          <a:lstStyle/>
          <a:p>
            <a:pPr marL="233363" indent="-233363">
              <a:spcAft>
                <a:spcPts val="600"/>
              </a:spcAft>
              <a:buClr>
                <a:srgbClr val="0038A8"/>
              </a:buClr>
            </a:pPr>
            <a:r>
              <a:rPr lang="en-US" sz="1400" b="1" dirty="0" smtClean="0"/>
              <a:t>The Mummy</a:t>
            </a:r>
          </a:p>
        </p:txBody>
      </p:sp>
      <p:sp>
        <p:nvSpPr>
          <p:cNvPr id="45" name="Rectangle 44"/>
          <p:cNvSpPr/>
          <p:nvPr/>
        </p:nvSpPr>
        <p:spPr>
          <a:xfrm>
            <a:off x="206992" y="4062919"/>
            <a:ext cx="1305165" cy="307777"/>
          </a:xfrm>
          <a:prstGeom prst="rect">
            <a:avLst/>
          </a:prstGeom>
        </p:spPr>
        <p:txBody>
          <a:bodyPr wrap="none">
            <a:spAutoFit/>
          </a:bodyPr>
          <a:lstStyle/>
          <a:p>
            <a:pPr marL="233363" indent="-233363">
              <a:spcAft>
                <a:spcPts val="600"/>
              </a:spcAft>
              <a:buClr>
                <a:srgbClr val="0038A8"/>
              </a:buClr>
            </a:pPr>
            <a:r>
              <a:rPr lang="en-US" sz="1400" b="1" dirty="0" smtClean="0"/>
              <a:t>The Windbag</a:t>
            </a:r>
          </a:p>
        </p:txBody>
      </p:sp>
      <p:sp>
        <p:nvSpPr>
          <p:cNvPr id="46" name="Rectangle 45"/>
          <p:cNvSpPr/>
          <p:nvPr/>
        </p:nvSpPr>
        <p:spPr>
          <a:xfrm>
            <a:off x="247936" y="5652209"/>
            <a:ext cx="1269899" cy="307777"/>
          </a:xfrm>
          <a:prstGeom prst="rect">
            <a:avLst/>
          </a:prstGeom>
        </p:spPr>
        <p:txBody>
          <a:bodyPr wrap="none">
            <a:spAutoFit/>
          </a:bodyPr>
          <a:lstStyle/>
          <a:p>
            <a:pPr marL="233363" indent="-233363">
              <a:spcAft>
                <a:spcPts val="600"/>
              </a:spcAft>
              <a:buClr>
                <a:srgbClr val="0038A8"/>
              </a:buClr>
            </a:pPr>
            <a:r>
              <a:rPr lang="en-US" sz="1400" b="1" dirty="0" smtClean="0"/>
              <a:t>The Rambler</a:t>
            </a:r>
          </a:p>
        </p:txBody>
      </p:sp>
      <p:sp>
        <p:nvSpPr>
          <p:cNvPr id="52" name="Rectangle 51"/>
          <p:cNvSpPr/>
          <p:nvPr/>
        </p:nvSpPr>
        <p:spPr>
          <a:xfrm>
            <a:off x="4668118" y="2416792"/>
            <a:ext cx="1686680" cy="307777"/>
          </a:xfrm>
          <a:prstGeom prst="rect">
            <a:avLst/>
          </a:prstGeom>
        </p:spPr>
        <p:txBody>
          <a:bodyPr wrap="none">
            <a:spAutoFit/>
          </a:bodyPr>
          <a:lstStyle/>
          <a:p>
            <a:pPr marL="233363" indent="-233363">
              <a:spcAft>
                <a:spcPts val="600"/>
              </a:spcAft>
              <a:buClr>
                <a:srgbClr val="0038A8"/>
              </a:buClr>
            </a:pPr>
            <a:r>
              <a:rPr lang="en-US" sz="1400" b="1" dirty="0" smtClean="0"/>
              <a:t>The Homesteader</a:t>
            </a:r>
          </a:p>
        </p:txBody>
      </p:sp>
      <p:sp>
        <p:nvSpPr>
          <p:cNvPr id="53" name="Rectangle 52"/>
          <p:cNvSpPr/>
          <p:nvPr/>
        </p:nvSpPr>
        <p:spPr>
          <a:xfrm>
            <a:off x="4681766" y="4014015"/>
            <a:ext cx="1537600" cy="307777"/>
          </a:xfrm>
          <a:prstGeom prst="rect">
            <a:avLst/>
          </a:prstGeom>
        </p:spPr>
        <p:txBody>
          <a:bodyPr wrap="none">
            <a:spAutoFit/>
          </a:bodyPr>
          <a:lstStyle/>
          <a:p>
            <a:pPr marL="233363" indent="-233363">
              <a:spcAft>
                <a:spcPts val="600"/>
              </a:spcAft>
              <a:buClr>
                <a:srgbClr val="0038A8"/>
              </a:buClr>
            </a:pPr>
            <a:r>
              <a:rPr lang="en-US" sz="1400" b="1" dirty="0" smtClean="0"/>
              <a:t>The Complainer</a:t>
            </a:r>
          </a:p>
        </p:txBody>
      </p:sp>
      <p:sp>
        <p:nvSpPr>
          <p:cNvPr id="54" name="Rectangle 53"/>
          <p:cNvSpPr/>
          <p:nvPr/>
        </p:nvSpPr>
        <p:spPr>
          <a:xfrm>
            <a:off x="4750006" y="5693153"/>
            <a:ext cx="1495922" cy="307777"/>
          </a:xfrm>
          <a:prstGeom prst="rect">
            <a:avLst/>
          </a:prstGeom>
        </p:spPr>
        <p:txBody>
          <a:bodyPr wrap="none">
            <a:spAutoFit/>
          </a:bodyPr>
          <a:lstStyle/>
          <a:p>
            <a:pPr marL="233363" indent="-233363">
              <a:spcAft>
                <a:spcPts val="600"/>
              </a:spcAft>
              <a:buClr>
                <a:srgbClr val="0038A8"/>
              </a:buClr>
            </a:pPr>
            <a:r>
              <a:rPr lang="en-US" sz="1400" b="1" dirty="0" smtClean="0"/>
              <a:t>The Know-It-All</a:t>
            </a:r>
          </a:p>
        </p:txBody>
      </p:sp>
      <p:pic>
        <p:nvPicPr>
          <p:cNvPr id="58" name="Picture 6"/>
          <p:cNvPicPr>
            <a:picLocks noChangeAspect="1" noChangeArrowheads="1"/>
          </p:cNvPicPr>
          <p:nvPr/>
        </p:nvPicPr>
        <p:blipFill>
          <a:blip r:embed="rId4" cstate="print"/>
          <a:srcRect/>
          <a:stretch>
            <a:fillRect/>
          </a:stretch>
        </p:blipFill>
        <p:spPr bwMode="auto">
          <a:xfrm>
            <a:off x="533400" y="1371600"/>
            <a:ext cx="700087" cy="1066800"/>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60" name="Picture 8"/>
          <p:cNvPicPr preferRelativeResize="0">
            <a:picLocks noChangeArrowheads="1"/>
          </p:cNvPicPr>
          <p:nvPr/>
        </p:nvPicPr>
        <p:blipFill>
          <a:blip r:embed="rId5" cstate="print"/>
          <a:srcRect/>
          <a:stretch>
            <a:fillRect/>
          </a:stretch>
        </p:blipFill>
        <p:spPr bwMode="auto">
          <a:xfrm>
            <a:off x="5190608" y="1371600"/>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61" name="Picture 3"/>
          <p:cNvPicPr>
            <a:picLocks noChangeAspect="1" noChangeArrowheads="1"/>
          </p:cNvPicPr>
          <p:nvPr/>
        </p:nvPicPr>
        <p:blipFill>
          <a:blip r:embed="rId6" cstate="print"/>
          <a:srcRect/>
          <a:stretch>
            <a:fillRect/>
          </a:stretch>
        </p:blipFill>
        <p:spPr bwMode="auto">
          <a:xfrm flipH="1">
            <a:off x="533400" y="3003498"/>
            <a:ext cx="704088" cy="1079603"/>
          </a:xfrm>
          <a:prstGeom prst="rect">
            <a:avLst/>
          </a:prstGeom>
          <a:noFill/>
          <a:ln w="9525">
            <a:noFill/>
            <a:miter lim="800000"/>
            <a:headEnd/>
            <a:tailEnd/>
          </a:ln>
          <a:effectLst>
            <a:outerShdw blurRad="38100" dist="38100" sx="97000" sy="97000" algn="l" rotWithShape="0">
              <a:prstClr val="black">
                <a:alpha val="40000"/>
              </a:prstClr>
            </a:outerShdw>
          </a:effectLst>
        </p:spPr>
      </p:pic>
      <p:pic>
        <p:nvPicPr>
          <p:cNvPr id="62" name="Picture 2"/>
          <p:cNvPicPr>
            <a:picLocks noChangeAspect="1" noChangeArrowheads="1"/>
          </p:cNvPicPr>
          <p:nvPr/>
        </p:nvPicPr>
        <p:blipFill>
          <a:blip r:embed="rId7" cstate="print"/>
          <a:srcRect/>
          <a:stretch>
            <a:fillRect/>
          </a:stretch>
        </p:blipFill>
        <p:spPr bwMode="auto">
          <a:xfrm>
            <a:off x="5217904" y="3005023"/>
            <a:ext cx="704088" cy="10796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63" name="Picture 5"/>
          <p:cNvPicPr preferRelativeResize="0">
            <a:picLocks noChangeArrowheads="1"/>
          </p:cNvPicPr>
          <p:nvPr/>
        </p:nvPicPr>
        <p:blipFill>
          <a:blip r:embed="rId8" cstate="print"/>
          <a:srcRect/>
          <a:stretch>
            <a:fillRect/>
          </a:stretch>
        </p:blipFill>
        <p:spPr bwMode="auto">
          <a:xfrm>
            <a:off x="533400" y="4648199"/>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64" name="Picture 7"/>
          <p:cNvPicPr preferRelativeResize="0">
            <a:picLocks noChangeArrowheads="1"/>
          </p:cNvPicPr>
          <p:nvPr/>
        </p:nvPicPr>
        <p:blipFill>
          <a:blip r:embed="rId9" cstate="print"/>
          <a:srcRect/>
          <a:stretch>
            <a:fillRect/>
          </a:stretch>
        </p:blipFill>
        <p:spPr bwMode="auto">
          <a:xfrm flipH="1">
            <a:off x="5264304" y="4648199"/>
            <a:ext cx="704088" cy="1069848"/>
          </a:xfrm>
          <a:prstGeom prst="rect">
            <a:avLst/>
          </a:prstGeom>
          <a:noFill/>
          <a:ln w="9525">
            <a:noFill/>
            <a:miter lim="800000"/>
            <a:headEnd/>
            <a:tailEnd/>
          </a:ln>
          <a:effectLst>
            <a:outerShdw blurRad="38100" dist="38100" sx="97000" sy="97000" algn="bl" rotWithShape="0">
              <a:prstClr val="black">
                <a:alpha val="40000"/>
              </a:prstClr>
            </a:outerShdw>
          </a:effectLst>
        </p:spPr>
      </p:pic>
      <p:sp>
        <p:nvSpPr>
          <p:cNvPr id="47" name="TextBox 46"/>
          <p:cNvSpPr txBox="1"/>
          <p:nvPr/>
        </p:nvSpPr>
        <p:spPr>
          <a:xfrm>
            <a:off x="5402240" y="1657064"/>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H</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55" name="TextBox 54"/>
          <p:cNvSpPr txBox="1"/>
          <p:nvPr/>
        </p:nvSpPr>
        <p:spPr>
          <a:xfrm>
            <a:off x="713096" y="3271351"/>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W</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56" name="TextBox 55"/>
          <p:cNvSpPr txBox="1"/>
          <p:nvPr/>
        </p:nvSpPr>
        <p:spPr>
          <a:xfrm>
            <a:off x="748352" y="4920455"/>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R</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57" name="TextBox 56"/>
          <p:cNvSpPr txBox="1"/>
          <p:nvPr/>
        </p:nvSpPr>
        <p:spPr>
          <a:xfrm>
            <a:off x="705136" y="1600200"/>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M</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59" name="TextBox 58"/>
          <p:cNvSpPr txBox="1"/>
          <p:nvPr/>
        </p:nvSpPr>
        <p:spPr>
          <a:xfrm>
            <a:off x="5427264" y="4901119"/>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K</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66" name="TextBox 65"/>
          <p:cNvSpPr txBox="1"/>
          <p:nvPr/>
        </p:nvSpPr>
        <p:spPr>
          <a:xfrm>
            <a:off x="5410200" y="3211071"/>
            <a:ext cx="533400" cy="307777"/>
          </a:xfrm>
          <a:prstGeom prst="rect">
            <a:avLst/>
          </a:prstGeom>
          <a:noFill/>
        </p:spPr>
        <p:txBody>
          <a:bodyPr wrap="square" rtlCol="0">
            <a:spAutoFit/>
          </a:bodyPr>
          <a:lstStyle/>
          <a:p>
            <a:r>
              <a:rPr lang="en-US" sz="1400" b="1" i="1" dirty="0" smtClean="0">
                <a:solidFill>
                  <a:schemeClr val="bg1"/>
                </a:solidFill>
                <a:effectLst>
                  <a:outerShdw blurRad="38100" dist="38100" dir="2700000" algn="tl">
                    <a:srgbClr val="000000">
                      <a:alpha val="43137"/>
                    </a:srgbClr>
                  </a:outerShdw>
                </a:effectLst>
              </a:rPr>
              <a:t>C</a:t>
            </a:r>
            <a:endParaRPr lang="en-US" sz="14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sp>
        <p:nvSpPr>
          <p:cNvPr id="65" name="TextBox 64"/>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People Skill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22" presetClass="entr" presetSubtype="8"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7"/>
                                        </p:tgtEl>
                                        <p:attrNameLst>
                                          <p:attrName>style.visibility</p:attrName>
                                        </p:attrNameLst>
                                      </p:cBhvr>
                                      <p:to>
                                        <p:strVal val="visible"/>
                                      </p:to>
                                    </p:se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90"/>
                                        </p:tgtEl>
                                        <p:attrNameLst>
                                          <p:attrName>style.visibility</p:attrName>
                                        </p:attrNameLst>
                                      </p:cBhvr>
                                      <p:to>
                                        <p:strVal val="visible"/>
                                      </p:to>
                                    </p:se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1" grpId="0"/>
      <p:bldP spid="45" grpId="0"/>
      <p:bldP spid="46" grpId="0"/>
      <p:bldP spid="52" grpId="0"/>
      <p:bldP spid="53" grpId="0"/>
      <p:bldP spid="54" grpId="0"/>
      <p:bldP spid="47" grpId="0"/>
      <p:bldP spid="55" grpId="0"/>
      <p:bldP spid="56" grpId="0"/>
      <p:bldP spid="59" grpId="0"/>
      <p:bldP spid="6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81</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Facilitation Techniques:  Dysfunctional Team Behaviors</a:t>
            </a:r>
            <a:endParaRPr lang="en-US" dirty="0"/>
          </a:p>
        </p:txBody>
      </p:sp>
      <p:grpSp>
        <p:nvGrpSpPr>
          <p:cNvPr id="2" name="Group 49"/>
          <p:cNvGrpSpPr/>
          <p:nvPr/>
        </p:nvGrpSpPr>
        <p:grpSpPr>
          <a:xfrm>
            <a:off x="5086350" y="4000500"/>
            <a:ext cx="3371850" cy="800100"/>
            <a:chOff x="323850" y="1285875"/>
            <a:chExt cx="1571625" cy="800100"/>
          </a:xfrm>
        </p:grpSpPr>
        <p:sp>
          <p:nvSpPr>
            <p:cNvPr id="57" name="Rounded Rectangle 56"/>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8" name="TextBox 57"/>
            <p:cNvSpPr txBox="1"/>
            <p:nvPr/>
          </p:nvSpPr>
          <p:spPr>
            <a:xfrm>
              <a:off x="368246" y="1362075"/>
              <a:ext cx="1456194" cy="646331"/>
            </a:xfrm>
            <a:prstGeom prst="rect">
              <a:avLst/>
            </a:prstGeom>
            <a:noFill/>
          </p:spPr>
          <p:txBody>
            <a:bodyPr wrap="square" rtlCol="0">
              <a:spAutoFit/>
            </a:bodyPr>
            <a:lstStyle/>
            <a:p>
              <a:pPr algn="ctr"/>
              <a:r>
                <a:rPr lang="en-US" b="1" dirty="0">
                  <a:solidFill>
                    <a:srgbClr val="FFFFFF"/>
                  </a:solidFill>
                </a:rPr>
                <a:t>Not Assigning As</a:t>
              </a:r>
            </a:p>
            <a:p>
              <a:pPr algn="ctr"/>
              <a:r>
                <a:rPr lang="en-US" b="1" dirty="0">
                  <a:solidFill>
                    <a:srgbClr val="FFFFFF"/>
                  </a:solidFill>
                </a:rPr>
                <a:t>Sub-Group Facilitators</a:t>
              </a:r>
            </a:p>
          </p:txBody>
        </p:sp>
      </p:grpSp>
      <p:grpSp>
        <p:nvGrpSpPr>
          <p:cNvPr id="5" name="Group 49"/>
          <p:cNvGrpSpPr/>
          <p:nvPr/>
        </p:nvGrpSpPr>
        <p:grpSpPr>
          <a:xfrm>
            <a:off x="5086350" y="2781300"/>
            <a:ext cx="3371850" cy="800100"/>
            <a:chOff x="323850" y="1285875"/>
            <a:chExt cx="1571625" cy="800100"/>
          </a:xfrm>
        </p:grpSpPr>
        <p:sp>
          <p:nvSpPr>
            <p:cNvPr id="70" name="Rounded Rectangle 69"/>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71" name="TextBox 70"/>
            <p:cNvSpPr txBox="1"/>
            <p:nvPr/>
          </p:nvSpPr>
          <p:spPr>
            <a:xfrm>
              <a:off x="368246" y="1368970"/>
              <a:ext cx="1456194" cy="646331"/>
            </a:xfrm>
            <a:prstGeom prst="rect">
              <a:avLst/>
            </a:prstGeom>
            <a:noFill/>
          </p:spPr>
          <p:txBody>
            <a:bodyPr wrap="square" rtlCol="0">
              <a:spAutoFit/>
            </a:bodyPr>
            <a:lstStyle/>
            <a:p>
              <a:pPr algn="ctr"/>
              <a:r>
                <a:rPr lang="en-US" b="1" dirty="0">
                  <a:solidFill>
                    <a:srgbClr val="FFFFFF"/>
                  </a:solidFill>
                </a:rPr>
                <a:t>Targeting Questions</a:t>
              </a:r>
            </a:p>
            <a:p>
              <a:pPr algn="ctr"/>
              <a:r>
                <a:rPr lang="en-US" b="1" dirty="0">
                  <a:solidFill>
                    <a:srgbClr val="FFFFFF"/>
                  </a:solidFill>
                </a:rPr>
                <a:t>To Others</a:t>
              </a:r>
            </a:p>
          </p:txBody>
        </p:sp>
      </p:grpSp>
      <p:grpSp>
        <p:nvGrpSpPr>
          <p:cNvPr id="6" name="Group 49"/>
          <p:cNvGrpSpPr/>
          <p:nvPr/>
        </p:nvGrpSpPr>
        <p:grpSpPr>
          <a:xfrm>
            <a:off x="5086350" y="1562100"/>
            <a:ext cx="3371850" cy="800100"/>
            <a:chOff x="323850" y="1285875"/>
            <a:chExt cx="1571625" cy="800100"/>
          </a:xfrm>
        </p:grpSpPr>
        <p:sp>
          <p:nvSpPr>
            <p:cNvPr id="73" name="Rounded Rectangle 72"/>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74" name="TextBox 73"/>
            <p:cNvSpPr txBox="1"/>
            <p:nvPr/>
          </p:nvSpPr>
          <p:spPr>
            <a:xfrm>
              <a:off x="393026" y="1345583"/>
              <a:ext cx="1456194" cy="646331"/>
            </a:xfrm>
            <a:prstGeom prst="rect">
              <a:avLst/>
            </a:prstGeom>
            <a:noFill/>
          </p:spPr>
          <p:txBody>
            <a:bodyPr wrap="square" rtlCol="0">
              <a:spAutoFit/>
            </a:bodyPr>
            <a:lstStyle/>
            <a:p>
              <a:pPr algn="ctr"/>
              <a:r>
                <a:rPr lang="en-US" b="1" dirty="0">
                  <a:solidFill>
                    <a:srgbClr val="FFFFFF"/>
                  </a:solidFill>
                </a:rPr>
                <a:t>Limiting Their </a:t>
              </a:r>
            </a:p>
            <a:p>
              <a:pPr algn="ctr"/>
              <a:r>
                <a:rPr lang="en-US" b="1" dirty="0">
                  <a:solidFill>
                    <a:srgbClr val="FFFFFF"/>
                  </a:solidFill>
                </a:rPr>
                <a:t>Comments</a:t>
              </a:r>
            </a:p>
          </p:txBody>
        </p:sp>
      </p:grpSp>
      <p:grpSp>
        <p:nvGrpSpPr>
          <p:cNvPr id="7" name="Group 49"/>
          <p:cNvGrpSpPr/>
          <p:nvPr/>
        </p:nvGrpSpPr>
        <p:grpSpPr>
          <a:xfrm>
            <a:off x="5086350" y="5219700"/>
            <a:ext cx="3371850" cy="800100"/>
            <a:chOff x="323850" y="1285875"/>
            <a:chExt cx="1571625" cy="800100"/>
          </a:xfrm>
        </p:grpSpPr>
        <p:sp>
          <p:nvSpPr>
            <p:cNvPr id="76" name="Rounded Rectangle 75"/>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77" name="TextBox 76"/>
            <p:cNvSpPr txBox="1"/>
            <p:nvPr/>
          </p:nvSpPr>
          <p:spPr>
            <a:xfrm>
              <a:off x="368246" y="1489684"/>
              <a:ext cx="1456194" cy="369332"/>
            </a:xfrm>
            <a:prstGeom prst="rect">
              <a:avLst/>
            </a:prstGeom>
            <a:noFill/>
          </p:spPr>
          <p:txBody>
            <a:bodyPr wrap="square" rtlCol="0">
              <a:spAutoFit/>
            </a:bodyPr>
            <a:lstStyle/>
            <a:p>
              <a:pPr algn="ctr"/>
              <a:r>
                <a:rPr lang="en-US" b="1" dirty="0">
                  <a:solidFill>
                    <a:srgbClr val="FFFFFF"/>
                  </a:solidFill>
                </a:rPr>
                <a:t>Being Patient</a:t>
              </a:r>
            </a:p>
          </p:txBody>
        </p:sp>
      </p:grpSp>
      <p:sp>
        <p:nvSpPr>
          <p:cNvPr id="46" name="Rectangle 45"/>
          <p:cNvSpPr/>
          <p:nvPr/>
        </p:nvSpPr>
        <p:spPr>
          <a:xfrm>
            <a:off x="120469" y="2464021"/>
            <a:ext cx="1470082" cy="338554"/>
          </a:xfrm>
          <a:prstGeom prst="rect">
            <a:avLst/>
          </a:prstGeom>
        </p:spPr>
        <p:txBody>
          <a:bodyPr wrap="none">
            <a:spAutoFit/>
          </a:bodyPr>
          <a:lstStyle/>
          <a:p>
            <a:pPr marL="233363" indent="-233363">
              <a:spcAft>
                <a:spcPts val="600"/>
              </a:spcAft>
              <a:buClr>
                <a:srgbClr val="0038A8"/>
              </a:buClr>
            </a:pPr>
            <a:r>
              <a:rPr lang="en-US" sz="1600" b="1" dirty="0">
                <a:solidFill>
                  <a:srgbClr val="000000"/>
                </a:solidFill>
              </a:rPr>
              <a:t>The Windbag</a:t>
            </a:r>
          </a:p>
        </p:txBody>
      </p:sp>
      <p:sp>
        <p:nvSpPr>
          <p:cNvPr id="48" name="Rectangle 47"/>
          <p:cNvSpPr/>
          <p:nvPr/>
        </p:nvSpPr>
        <p:spPr>
          <a:xfrm>
            <a:off x="142013" y="4140421"/>
            <a:ext cx="1426994" cy="338554"/>
          </a:xfrm>
          <a:prstGeom prst="rect">
            <a:avLst/>
          </a:prstGeom>
        </p:spPr>
        <p:txBody>
          <a:bodyPr wrap="none">
            <a:spAutoFit/>
          </a:bodyPr>
          <a:lstStyle/>
          <a:p>
            <a:pPr marL="233363" indent="-233363">
              <a:spcAft>
                <a:spcPts val="600"/>
              </a:spcAft>
              <a:buClr>
                <a:srgbClr val="0038A8"/>
              </a:buClr>
            </a:pPr>
            <a:r>
              <a:rPr lang="en-US" sz="1600" b="1" dirty="0">
                <a:solidFill>
                  <a:srgbClr val="000000"/>
                </a:solidFill>
              </a:rPr>
              <a:t>The Rambler</a:t>
            </a:r>
          </a:p>
        </p:txBody>
      </p:sp>
      <p:sp>
        <p:nvSpPr>
          <p:cNvPr id="50" name="Rectangle 49"/>
          <p:cNvSpPr/>
          <p:nvPr/>
        </p:nvSpPr>
        <p:spPr>
          <a:xfrm>
            <a:off x="-11875" y="5969221"/>
            <a:ext cx="1734770" cy="338554"/>
          </a:xfrm>
          <a:prstGeom prst="rect">
            <a:avLst/>
          </a:prstGeom>
        </p:spPr>
        <p:txBody>
          <a:bodyPr wrap="none">
            <a:spAutoFit/>
          </a:bodyPr>
          <a:lstStyle/>
          <a:p>
            <a:pPr marL="233363" indent="-233363">
              <a:spcAft>
                <a:spcPts val="600"/>
              </a:spcAft>
              <a:buClr>
                <a:srgbClr val="0038A8"/>
              </a:buClr>
            </a:pPr>
            <a:r>
              <a:rPr lang="en-US" sz="1600" b="1" dirty="0">
                <a:solidFill>
                  <a:srgbClr val="000000"/>
                </a:solidFill>
              </a:rPr>
              <a:t>The Complainer</a:t>
            </a:r>
          </a:p>
        </p:txBody>
      </p:sp>
      <p:sp>
        <p:nvSpPr>
          <p:cNvPr id="52" name="Rectangle 51"/>
          <p:cNvSpPr/>
          <p:nvPr/>
        </p:nvSpPr>
        <p:spPr>
          <a:xfrm>
            <a:off x="2057400" y="3279830"/>
            <a:ext cx="1904689" cy="338554"/>
          </a:xfrm>
          <a:prstGeom prst="rect">
            <a:avLst/>
          </a:prstGeom>
        </p:spPr>
        <p:txBody>
          <a:bodyPr wrap="none">
            <a:spAutoFit/>
          </a:bodyPr>
          <a:lstStyle/>
          <a:p>
            <a:pPr marL="233363" indent="-233363">
              <a:spcAft>
                <a:spcPts val="600"/>
              </a:spcAft>
              <a:buClr>
                <a:srgbClr val="0038A8"/>
              </a:buClr>
            </a:pPr>
            <a:r>
              <a:rPr lang="en-US" sz="1600" b="1" dirty="0">
                <a:solidFill>
                  <a:srgbClr val="000000"/>
                </a:solidFill>
              </a:rPr>
              <a:t>The Homesteader</a:t>
            </a:r>
          </a:p>
        </p:txBody>
      </p:sp>
      <p:sp>
        <p:nvSpPr>
          <p:cNvPr id="54" name="Rectangle 53"/>
          <p:cNvSpPr/>
          <p:nvPr/>
        </p:nvSpPr>
        <p:spPr>
          <a:xfrm>
            <a:off x="2057400" y="5300246"/>
            <a:ext cx="1691489" cy="338554"/>
          </a:xfrm>
          <a:prstGeom prst="rect">
            <a:avLst/>
          </a:prstGeom>
        </p:spPr>
        <p:txBody>
          <a:bodyPr wrap="none">
            <a:spAutoFit/>
          </a:bodyPr>
          <a:lstStyle/>
          <a:p>
            <a:pPr marL="233363" indent="-233363">
              <a:spcAft>
                <a:spcPts val="600"/>
              </a:spcAft>
              <a:buClr>
                <a:srgbClr val="0038A8"/>
              </a:buClr>
            </a:pPr>
            <a:r>
              <a:rPr lang="en-US" sz="1600" b="1" dirty="0">
                <a:solidFill>
                  <a:srgbClr val="000000"/>
                </a:solidFill>
              </a:rPr>
              <a:t>The Know-It-All</a:t>
            </a:r>
          </a:p>
        </p:txBody>
      </p:sp>
      <p:pic>
        <p:nvPicPr>
          <p:cNvPr id="31" name="Picture 3"/>
          <p:cNvPicPr>
            <a:picLocks noChangeAspect="1" noChangeArrowheads="1"/>
          </p:cNvPicPr>
          <p:nvPr/>
        </p:nvPicPr>
        <p:blipFill>
          <a:blip r:embed="rId3" cstate="print"/>
          <a:srcRect/>
          <a:stretch>
            <a:fillRect/>
          </a:stretch>
        </p:blipFill>
        <p:spPr bwMode="auto">
          <a:xfrm flipH="1">
            <a:off x="521525" y="1370164"/>
            <a:ext cx="704088" cy="1079603"/>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32" name="TextBox 31"/>
          <p:cNvSpPr txBox="1"/>
          <p:nvPr/>
        </p:nvSpPr>
        <p:spPr>
          <a:xfrm>
            <a:off x="714869" y="1647668"/>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W</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pic>
        <p:nvPicPr>
          <p:cNvPr id="33" name="Picture 5"/>
          <p:cNvPicPr preferRelativeResize="0">
            <a:picLocks noChangeArrowheads="1"/>
          </p:cNvPicPr>
          <p:nvPr/>
        </p:nvPicPr>
        <p:blipFill>
          <a:blip r:embed="rId4" cstate="print"/>
          <a:srcRect/>
          <a:stretch>
            <a:fillRect/>
          </a:stretch>
        </p:blipFill>
        <p:spPr bwMode="auto">
          <a:xfrm>
            <a:off x="521525" y="3121240"/>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34" name="TextBox 33"/>
          <p:cNvSpPr txBox="1"/>
          <p:nvPr/>
        </p:nvSpPr>
        <p:spPr>
          <a:xfrm>
            <a:off x="736477" y="3395020"/>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R</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pic>
        <p:nvPicPr>
          <p:cNvPr id="35" name="Picture 2"/>
          <p:cNvPicPr>
            <a:picLocks noChangeAspect="1" noChangeArrowheads="1"/>
          </p:cNvPicPr>
          <p:nvPr/>
        </p:nvPicPr>
        <p:blipFill>
          <a:blip r:embed="rId5" cstate="print"/>
          <a:srcRect/>
          <a:stretch>
            <a:fillRect/>
          </a:stretch>
        </p:blipFill>
        <p:spPr bwMode="auto">
          <a:xfrm>
            <a:off x="521525" y="4862562"/>
            <a:ext cx="704088" cy="10796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36" name="TextBox 35"/>
          <p:cNvSpPr txBox="1"/>
          <p:nvPr/>
        </p:nvSpPr>
        <p:spPr>
          <a:xfrm>
            <a:off x="713821" y="5068610"/>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C</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pic>
        <p:nvPicPr>
          <p:cNvPr id="37" name="Picture 8"/>
          <p:cNvPicPr preferRelativeResize="0">
            <a:picLocks noChangeArrowheads="1"/>
          </p:cNvPicPr>
          <p:nvPr/>
        </p:nvPicPr>
        <p:blipFill>
          <a:blip r:embed="rId6" cstate="print"/>
          <a:srcRect/>
          <a:stretch>
            <a:fillRect/>
          </a:stretch>
        </p:blipFill>
        <p:spPr bwMode="auto">
          <a:xfrm>
            <a:off x="2680648" y="2300069"/>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38" name="TextBox 37"/>
          <p:cNvSpPr txBox="1"/>
          <p:nvPr/>
        </p:nvSpPr>
        <p:spPr>
          <a:xfrm>
            <a:off x="2892280" y="2544589"/>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H</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pic>
        <p:nvPicPr>
          <p:cNvPr id="39" name="Picture 7"/>
          <p:cNvPicPr preferRelativeResize="0">
            <a:picLocks noChangeArrowheads="1"/>
          </p:cNvPicPr>
          <p:nvPr/>
        </p:nvPicPr>
        <p:blipFill>
          <a:blip r:embed="rId7" cstate="print"/>
          <a:srcRect/>
          <a:stretch>
            <a:fillRect/>
          </a:stretch>
        </p:blipFill>
        <p:spPr bwMode="auto">
          <a:xfrm flipH="1">
            <a:off x="2680648" y="4316525"/>
            <a:ext cx="704088" cy="1069848"/>
          </a:xfrm>
          <a:prstGeom prst="rect">
            <a:avLst/>
          </a:prstGeom>
          <a:noFill/>
          <a:ln w="9525">
            <a:noFill/>
            <a:miter lim="800000"/>
            <a:headEnd/>
            <a:tailEnd/>
          </a:ln>
          <a:effectLst>
            <a:outerShdw blurRad="38100" dist="38100" sx="97000" sy="97000" algn="bl" rotWithShape="0">
              <a:prstClr val="black">
                <a:alpha val="40000"/>
              </a:prstClr>
            </a:outerShdw>
          </a:effectLst>
        </p:spPr>
      </p:pic>
      <p:sp>
        <p:nvSpPr>
          <p:cNvPr id="40" name="TextBox 39"/>
          <p:cNvSpPr txBox="1"/>
          <p:nvPr/>
        </p:nvSpPr>
        <p:spPr>
          <a:xfrm>
            <a:off x="2843608" y="4569445"/>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K</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sp>
        <p:nvSpPr>
          <p:cNvPr id="41" name="TextBox 40"/>
          <p:cNvSpPr txBox="1"/>
          <p:nvPr/>
        </p:nvSpPr>
        <p:spPr>
          <a:xfrm>
            <a:off x="1289380" y="1154875"/>
            <a:ext cx="3571500" cy="338554"/>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1600" b="1" dirty="0">
                <a:solidFill>
                  <a:srgbClr val="000000"/>
                </a:solidFill>
              </a:rPr>
              <a:t>Address these team members by…</a:t>
            </a:r>
          </a:p>
        </p:txBody>
      </p:sp>
      <p:sp>
        <p:nvSpPr>
          <p:cNvPr id="42" name="TextBox 41"/>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People Skill</a:t>
            </a:r>
          </a:p>
        </p:txBody>
      </p:sp>
      <p:sp>
        <p:nvSpPr>
          <p:cNvPr id="44" name="TextBox 43"/>
          <p:cNvSpPr txBox="1"/>
          <p:nvPr/>
        </p:nvSpPr>
        <p:spPr>
          <a:xfrm>
            <a:off x="237744" y="6309360"/>
            <a:ext cx="8907698" cy="200055"/>
          </a:xfrm>
          <a:prstGeom prst="rect">
            <a:avLst/>
          </a:prstGeom>
          <a:noFill/>
        </p:spPr>
        <p:txBody>
          <a:bodyPr wrap="square" rtlCol="0">
            <a:spAutoFit/>
          </a:bodyPr>
          <a:lstStyle/>
          <a:p>
            <a:r>
              <a:rPr lang="en-US" sz="700" dirty="0" smtClean="0"/>
              <a:t>Facilitation Skills - Developing Facilitative Leadership. (n.d.). Retrieved December 17, 2015, from </a:t>
            </a:r>
            <a:r>
              <a:rPr lang="en-US" sz="700" dirty="0" smtClean="0">
                <a:hlinkClick r:id="rId8"/>
              </a:rPr>
              <a:t>http://ilj.org/publications/docs/Facilitation_Skills_Developing_Facilitative_Leadership.pdf</a:t>
            </a:r>
            <a:r>
              <a:rPr lang="en-US" sz="700" dirty="0" smtClean="0"/>
              <a:t> </a:t>
            </a:r>
            <a:endParaRPr lang="en-US" sz="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82</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Facilitation Techniques:  Dysfunctional Team Behaviors</a:t>
            </a:r>
            <a:endParaRPr lang="en-US" dirty="0"/>
          </a:p>
        </p:txBody>
      </p:sp>
      <p:sp>
        <p:nvSpPr>
          <p:cNvPr id="31" name="Rectangle 30"/>
          <p:cNvSpPr/>
          <p:nvPr/>
        </p:nvSpPr>
        <p:spPr>
          <a:xfrm>
            <a:off x="1513490" y="3776246"/>
            <a:ext cx="1229824" cy="307777"/>
          </a:xfrm>
          <a:prstGeom prst="rect">
            <a:avLst/>
          </a:prstGeom>
        </p:spPr>
        <p:txBody>
          <a:bodyPr wrap="none">
            <a:spAutoFit/>
          </a:bodyPr>
          <a:lstStyle/>
          <a:p>
            <a:pPr marL="233363" indent="-233363">
              <a:spcAft>
                <a:spcPts val="600"/>
              </a:spcAft>
              <a:buClr>
                <a:srgbClr val="0038A8"/>
              </a:buClr>
            </a:pPr>
            <a:r>
              <a:rPr lang="en-US" sz="1400" b="1" dirty="0">
                <a:solidFill>
                  <a:srgbClr val="000000"/>
                </a:solidFill>
              </a:rPr>
              <a:t>The Mummy</a:t>
            </a:r>
          </a:p>
        </p:txBody>
      </p:sp>
      <p:pic>
        <p:nvPicPr>
          <p:cNvPr id="19" name="Picture 6"/>
          <p:cNvPicPr>
            <a:picLocks noChangeAspect="1" noChangeArrowheads="1"/>
          </p:cNvPicPr>
          <p:nvPr/>
        </p:nvPicPr>
        <p:blipFill>
          <a:blip r:embed="rId3" cstate="print"/>
          <a:srcRect/>
          <a:stretch>
            <a:fillRect/>
          </a:stretch>
        </p:blipFill>
        <p:spPr bwMode="auto">
          <a:xfrm>
            <a:off x="1899312" y="2721592"/>
            <a:ext cx="700087" cy="1066800"/>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0" name="TextBox 19"/>
          <p:cNvSpPr txBox="1"/>
          <p:nvPr/>
        </p:nvSpPr>
        <p:spPr>
          <a:xfrm>
            <a:off x="2071048" y="2950192"/>
            <a:ext cx="533400" cy="307777"/>
          </a:xfrm>
          <a:prstGeom prst="rect">
            <a:avLst/>
          </a:prstGeom>
          <a:noFill/>
        </p:spPr>
        <p:txBody>
          <a:bodyPr wrap="square" rtlCol="0">
            <a:spAutoFit/>
          </a:bodyPr>
          <a:lstStyle/>
          <a:p>
            <a:r>
              <a:rPr lang="en-US" sz="1400" b="1" i="1" dirty="0">
                <a:solidFill>
                  <a:srgbClr val="FFFFFF"/>
                </a:solidFill>
                <a:effectLst>
                  <a:outerShdw blurRad="38100" dist="38100" dir="2700000" algn="tl">
                    <a:srgbClr val="000000">
                      <a:alpha val="43137"/>
                    </a:srgbClr>
                  </a:outerShdw>
                </a:effectLst>
              </a:rPr>
              <a:t>M</a:t>
            </a:r>
            <a:endParaRPr lang="en-US" sz="1400" i="1" dirty="0">
              <a:solidFill>
                <a:srgbClr val="FFFFFF"/>
              </a:solidFill>
              <a:effectLst>
                <a:outerShdw blurRad="38100" dist="38100" dir="2700000" algn="tl">
                  <a:srgbClr val="000000">
                    <a:alpha val="43137"/>
                  </a:srgbClr>
                </a:outerShdw>
              </a:effectLst>
              <a:latin typeface="Adobe Caslon Pro Bold" pitchFamily="18" charset="0"/>
            </a:endParaRPr>
          </a:p>
        </p:txBody>
      </p:sp>
      <p:sp>
        <p:nvSpPr>
          <p:cNvPr id="22" name="TextBox 21"/>
          <p:cNvSpPr txBox="1"/>
          <p:nvPr/>
        </p:nvSpPr>
        <p:spPr>
          <a:xfrm>
            <a:off x="1289380" y="1154875"/>
            <a:ext cx="3571500" cy="338554"/>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1600" b="1" dirty="0">
                <a:solidFill>
                  <a:srgbClr val="000000"/>
                </a:solidFill>
              </a:rPr>
              <a:t>Address </a:t>
            </a:r>
            <a:r>
              <a:rPr lang="en-US" sz="1600" b="1" dirty="0" smtClean="0">
                <a:solidFill>
                  <a:srgbClr val="000000"/>
                </a:solidFill>
              </a:rPr>
              <a:t>this </a:t>
            </a:r>
            <a:r>
              <a:rPr lang="en-US" sz="1600" b="1" dirty="0">
                <a:solidFill>
                  <a:srgbClr val="000000"/>
                </a:solidFill>
              </a:rPr>
              <a:t>team </a:t>
            </a:r>
            <a:r>
              <a:rPr lang="en-US" sz="1600" b="1" dirty="0" smtClean="0">
                <a:solidFill>
                  <a:srgbClr val="000000"/>
                </a:solidFill>
              </a:rPr>
              <a:t>member </a:t>
            </a:r>
            <a:r>
              <a:rPr lang="en-US" sz="1600" b="1" dirty="0">
                <a:solidFill>
                  <a:srgbClr val="000000"/>
                </a:solidFill>
              </a:rPr>
              <a:t>by…</a:t>
            </a:r>
          </a:p>
        </p:txBody>
      </p:sp>
      <p:grpSp>
        <p:nvGrpSpPr>
          <p:cNvPr id="2" name="Group 49"/>
          <p:cNvGrpSpPr/>
          <p:nvPr/>
        </p:nvGrpSpPr>
        <p:grpSpPr>
          <a:xfrm>
            <a:off x="5086350" y="4000500"/>
            <a:ext cx="3371850" cy="800100"/>
            <a:chOff x="323850" y="1285875"/>
            <a:chExt cx="1571625" cy="800100"/>
          </a:xfrm>
        </p:grpSpPr>
        <p:sp>
          <p:nvSpPr>
            <p:cNvPr id="46" name="Rounded Rectangle 45"/>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47" name="TextBox 46"/>
            <p:cNvSpPr txBox="1"/>
            <p:nvPr/>
          </p:nvSpPr>
          <p:spPr>
            <a:xfrm>
              <a:off x="368246" y="1362075"/>
              <a:ext cx="1456194" cy="646331"/>
            </a:xfrm>
            <a:prstGeom prst="rect">
              <a:avLst/>
            </a:prstGeom>
            <a:noFill/>
          </p:spPr>
          <p:txBody>
            <a:bodyPr wrap="square" rtlCol="0">
              <a:spAutoFit/>
            </a:bodyPr>
            <a:lstStyle/>
            <a:p>
              <a:pPr algn="ctr"/>
              <a:r>
                <a:rPr lang="en-US" b="1" dirty="0">
                  <a:solidFill>
                    <a:srgbClr val="FFFFFF"/>
                  </a:solidFill>
                </a:rPr>
                <a:t>Assigning As</a:t>
              </a:r>
            </a:p>
            <a:p>
              <a:pPr algn="ctr"/>
              <a:r>
                <a:rPr lang="en-US" b="1" dirty="0">
                  <a:solidFill>
                    <a:srgbClr val="FFFFFF"/>
                  </a:solidFill>
                </a:rPr>
                <a:t>Sub-Group Facilitators</a:t>
              </a:r>
            </a:p>
          </p:txBody>
        </p:sp>
      </p:grpSp>
      <p:grpSp>
        <p:nvGrpSpPr>
          <p:cNvPr id="5" name="Group 49"/>
          <p:cNvGrpSpPr/>
          <p:nvPr/>
        </p:nvGrpSpPr>
        <p:grpSpPr>
          <a:xfrm>
            <a:off x="5086350" y="1563624"/>
            <a:ext cx="3371850" cy="800100"/>
            <a:chOff x="323850" y="1285875"/>
            <a:chExt cx="1571625" cy="800100"/>
          </a:xfrm>
        </p:grpSpPr>
        <p:sp>
          <p:nvSpPr>
            <p:cNvPr id="49" name="Rounded Rectangle 48"/>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0" name="TextBox 49"/>
            <p:cNvSpPr txBox="1"/>
            <p:nvPr/>
          </p:nvSpPr>
          <p:spPr>
            <a:xfrm>
              <a:off x="383114" y="1337071"/>
              <a:ext cx="1456194" cy="646331"/>
            </a:xfrm>
            <a:prstGeom prst="rect">
              <a:avLst/>
            </a:prstGeom>
            <a:noFill/>
          </p:spPr>
          <p:txBody>
            <a:bodyPr wrap="square" rtlCol="0">
              <a:spAutoFit/>
            </a:bodyPr>
            <a:lstStyle/>
            <a:p>
              <a:pPr algn="ctr"/>
              <a:r>
                <a:rPr lang="en-US" b="1" dirty="0">
                  <a:solidFill>
                    <a:srgbClr val="FFFFFF"/>
                  </a:solidFill>
                </a:rPr>
                <a:t>Encouraging Their Comments</a:t>
              </a:r>
            </a:p>
          </p:txBody>
        </p:sp>
      </p:grpSp>
      <p:grpSp>
        <p:nvGrpSpPr>
          <p:cNvPr id="6" name="Group 49"/>
          <p:cNvGrpSpPr/>
          <p:nvPr/>
        </p:nvGrpSpPr>
        <p:grpSpPr>
          <a:xfrm>
            <a:off x="5086350" y="2779776"/>
            <a:ext cx="3371850" cy="800100"/>
            <a:chOff x="323850" y="1285875"/>
            <a:chExt cx="1571625" cy="800100"/>
          </a:xfrm>
        </p:grpSpPr>
        <p:sp>
          <p:nvSpPr>
            <p:cNvPr id="52" name="Rounded Rectangle 51"/>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3" name="TextBox 52"/>
            <p:cNvSpPr txBox="1"/>
            <p:nvPr/>
          </p:nvSpPr>
          <p:spPr>
            <a:xfrm>
              <a:off x="368246" y="1362075"/>
              <a:ext cx="1456194" cy="646331"/>
            </a:xfrm>
            <a:prstGeom prst="rect">
              <a:avLst/>
            </a:prstGeom>
            <a:noFill/>
          </p:spPr>
          <p:txBody>
            <a:bodyPr wrap="square" rtlCol="0">
              <a:spAutoFit/>
            </a:bodyPr>
            <a:lstStyle/>
            <a:p>
              <a:pPr algn="ctr"/>
              <a:r>
                <a:rPr lang="en-US" b="1" dirty="0">
                  <a:solidFill>
                    <a:srgbClr val="FFFFFF"/>
                  </a:solidFill>
                </a:rPr>
                <a:t>Targeting Questions</a:t>
              </a:r>
            </a:p>
            <a:p>
              <a:pPr algn="ctr"/>
              <a:r>
                <a:rPr lang="en-US" b="1" dirty="0">
                  <a:solidFill>
                    <a:srgbClr val="FFFFFF"/>
                  </a:solidFill>
                </a:rPr>
                <a:t>To Them</a:t>
              </a:r>
            </a:p>
          </p:txBody>
        </p:sp>
      </p:grpSp>
      <p:grpSp>
        <p:nvGrpSpPr>
          <p:cNvPr id="7" name="Group 49"/>
          <p:cNvGrpSpPr/>
          <p:nvPr/>
        </p:nvGrpSpPr>
        <p:grpSpPr>
          <a:xfrm>
            <a:off x="5086350" y="5221224"/>
            <a:ext cx="3371850" cy="800100"/>
            <a:chOff x="323850" y="1285875"/>
            <a:chExt cx="1571625" cy="800100"/>
          </a:xfrm>
        </p:grpSpPr>
        <p:sp>
          <p:nvSpPr>
            <p:cNvPr id="55" name="Rounded Rectangle 54"/>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a:solidFill>
                  <a:srgbClr val="000000"/>
                </a:solidFill>
              </a:endParaRPr>
            </a:p>
          </p:txBody>
        </p:sp>
        <p:sp>
          <p:nvSpPr>
            <p:cNvPr id="56" name="TextBox 55"/>
            <p:cNvSpPr txBox="1"/>
            <p:nvPr/>
          </p:nvSpPr>
          <p:spPr>
            <a:xfrm>
              <a:off x="368246" y="1499133"/>
              <a:ext cx="1456194" cy="369332"/>
            </a:xfrm>
            <a:prstGeom prst="rect">
              <a:avLst/>
            </a:prstGeom>
            <a:noFill/>
          </p:spPr>
          <p:txBody>
            <a:bodyPr wrap="square" rtlCol="0">
              <a:spAutoFit/>
            </a:bodyPr>
            <a:lstStyle/>
            <a:p>
              <a:pPr algn="ctr"/>
              <a:r>
                <a:rPr lang="en-US" b="1" dirty="0">
                  <a:solidFill>
                    <a:srgbClr val="FFFFFF"/>
                  </a:solidFill>
                </a:rPr>
                <a:t>Being Patient</a:t>
              </a:r>
            </a:p>
          </p:txBody>
        </p:sp>
      </p:grpSp>
      <p:sp>
        <p:nvSpPr>
          <p:cNvPr id="21" name="TextBox 20"/>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People Skill</a:t>
            </a:r>
          </a:p>
        </p:txBody>
      </p:sp>
      <p:sp>
        <p:nvSpPr>
          <p:cNvPr id="24" name="TextBox 23"/>
          <p:cNvSpPr txBox="1"/>
          <p:nvPr/>
        </p:nvSpPr>
        <p:spPr>
          <a:xfrm>
            <a:off x="237744" y="6309360"/>
            <a:ext cx="8907698" cy="200055"/>
          </a:xfrm>
          <a:prstGeom prst="rect">
            <a:avLst/>
          </a:prstGeom>
          <a:noFill/>
        </p:spPr>
        <p:txBody>
          <a:bodyPr wrap="square" rtlCol="0">
            <a:spAutoFit/>
          </a:bodyPr>
          <a:lstStyle/>
          <a:p>
            <a:r>
              <a:rPr lang="en-US" sz="700" dirty="0" smtClean="0"/>
              <a:t>Facilitation Skills - Developing Facilitative Leadership. (n.d.). Retrieved December 17, 2015, from </a:t>
            </a:r>
            <a:r>
              <a:rPr lang="en-US" sz="700" dirty="0" smtClean="0">
                <a:hlinkClick r:id="rId4"/>
              </a:rPr>
              <a:t>http://ilj.org/publications/docs/Facilitation_Skills_Developing_Facilitative_Leadership.pdf</a:t>
            </a:r>
            <a:r>
              <a:rPr lang="en-US" sz="700" dirty="0" smtClean="0"/>
              <a:t> </a:t>
            </a:r>
            <a:endParaRPr lang="en-US" sz="500" dirty="0" smtClean="0"/>
          </a:p>
        </p:txBody>
      </p:sp>
    </p:spTree>
  </p:cSld>
  <p:clrMapOvr>
    <a:masterClrMapping/>
  </p:clrMapOvr>
  <p:transition>
    <p:dissolv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Facilitation Techniques:  Enabling Team Dialogue </a:t>
            </a:r>
            <a:endParaRPr lang="en-US" dirty="0"/>
          </a:p>
        </p:txBody>
      </p:sp>
      <p:grpSp>
        <p:nvGrpSpPr>
          <p:cNvPr id="2" name="Group 50"/>
          <p:cNvGrpSpPr/>
          <p:nvPr/>
        </p:nvGrpSpPr>
        <p:grpSpPr>
          <a:xfrm>
            <a:off x="69447" y="2588528"/>
            <a:ext cx="4273951" cy="923544"/>
            <a:chOff x="80270" y="1406014"/>
            <a:chExt cx="4273951" cy="923544"/>
          </a:xfrm>
        </p:grpSpPr>
        <p:sp>
          <p:nvSpPr>
            <p:cNvPr id="21" name="TextBox 20"/>
            <p:cNvSpPr txBox="1">
              <a:spLocks noChangeAspect="1"/>
            </p:cNvSpPr>
            <p:nvPr/>
          </p:nvSpPr>
          <p:spPr>
            <a:xfrm>
              <a:off x="1762125" y="1406014"/>
              <a:ext cx="2592096" cy="92354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noAutofit/>
            </a:bodyPr>
            <a:lstStyle/>
            <a:p>
              <a:pPr marL="171450" indent="-114300">
                <a:buClr>
                  <a:srgbClr val="0000FF"/>
                </a:buClr>
                <a:buFont typeface="Wingdings" pitchFamily="2" charset="2"/>
                <a:buChar char="§"/>
              </a:pPr>
              <a:r>
                <a:rPr lang="en-US" sz="1200" dirty="0" smtClean="0"/>
                <a:t>Utilize when unsure of the point the participant is trying to make </a:t>
              </a:r>
            </a:p>
            <a:p>
              <a:pPr marL="171450" lvl="2" indent="-60325">
                <a:buClr>
                  <a:srgbClr val="0000FF"/>
                </a:buClr>
                <a:buFont typeface="Arial" pitchFamily="34" charset="0"/>
                <a:buChar char="̶"/>
              </a:pPr>
              <a:r>
                <a:rPr lang="en-US" sz="1200" i="1" dirty="0" smtClean="0"/>
                <a:t> “Help me here…how does this point relate to the discussion?”                                                                                                                   </a:t>
              </a:r>
            </a:p>
          </p:txBody>
        </p:sp>
        <p:grpSp>
          <p:nvGrpSpPr>
            <p:cNvPr id="3" name="Group 49"/>
            <p:cNvGrpSpPr/>
            <p:nvPr/>
          </p:nvGrpSpPr>
          <p:grpSpPr>
            <a:xfrm>
              <a:off x="80270" y="1475846"/>
              <a:ext cx="1624705" cy="822960"/>
              <a:chOff x="270770" y="1299523"/>
              <a:chExt cx="1624705" cy="822960"/>
            </a:xfrm>
          </p:grpSpPr>
          <p:sp>
            <p:nvSpPr>
              <p:cNvPr id="26" name="Rounded Rectangle 25"/>
              <p:cNvSpPr/>
              <p:nvPr/>
            </p:nvSpPr>
            <p:spPr bwMode="auto">
              <a:xfrm>
                <a:off x="323850" y="1299523"/>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34" name="TextBox 33"/>
              <p:cNvSpPr txBox="1"/>
              <p:nvPr/>
            </p:nvSpPr>
            <p:spPr>
              <a:xfrm>
                <a:off x="270770" y="1513393"/>
                <a:ext cx="1588906" cy="369332"/>
              </a:xfrm>
              <a:prstGeom prst="rect">
                <a:avLst/>
              </a:prstGeom>
              <a:noFill/>
            </p:spPr>
            <p:txBody>
              <a:bodyPr wrap="square" rtlCol="0" anchor="ctr">
                <a:spAutoFit/>
              </a:bodyPr>
              <a:lstStyle/>
              <a:p>
                <a:pPr algn="ctr"/>
                <a:r>
                  <a:rPr lang="en-US" b="1" dirty="0" smtClean="0">
                    <a:solidFill>
                      <a:srgbClr val="FFFFFF"/>
                    </a:solidFill>
                  </a:rPr>
                  <a:t>Clarify</a:t>
                </a:r>
              </a:p>
            </p:txBody>
          </p:sp>
        </p:grpSp>
      </p:grpSp>
      <p:grpSp>
        <p:nvGrpSpPr>
          <p:cNvPr id="5" name="Group 53"/>
          <p:cNvGrpSpPr/>
          <p:nvPr/>
        </p:nvGrpSpPr>
        <p:grpSpPr>
          <a:xfrm>
            <a:off x="4662639" y="1295400"/>
            <a:ext cx="4307210" cy="923330"/>
            <a:chOff x="4662639" y="1400159"/>
            <a:chExt cx="4307210" cy="923330"/>
          </a:xfrm>
        </p:grpSpPr>
        <p:grpSp>
          <p:nvGrpSpPr>
            <p:cNvPr id="6" name="Group 50"/>
            <p:cNvGrpSpPr/>
            <p:nvPr/>
          </p:nvGrpSpPr>
          <p:grpSpPr>
            <a:xfrm>
              <a:off x="4662639" y="1476002"/>
              <a:ext cx="1714500" cy="822960"/>
              <a:chOff x="271614" y="2438400"/>
              <a:chExt cx="1714500" cy="822960"/>
            </a:xfrm>
          </p:grpSpPr>
          <p:sp>
            <p:nvSpPr>
              <p:cNvPr id="27" name="Rounded Rectangle 26"/>
              <p:cNvSpPr/>
              <p:nvPr/>
            </p:nvSpPr>
            <p:spPr bwMode="auto">
              <a:xfrm>
                <a:off x="342900" y="2438400"/>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36" name="TextBox 35"/>
              <p:cNvSpPr txBox="1"/>
              <p:nvPr/>
            </p:nvSpPr>
            <p:spPr>
              <a:xfrm>
                <a:off x="271614" y="2638425"/>
                <a:ext cx="1714500" cy="369332"/>
              </a:xfrm>
              <a:prstGeom prst="rect">
                <a:avLst/>
              </a:prstGeom>
              <a:noFill/>
            </p:spPr>
            <p:txBody>
              <a:bodyPr wrap="square" rtlCol="0">
                <a:spAutoFit/>
              </a:bodyPr>
              <a:lstStyle/>
              <a:p>
                <a:pPr algn="ctr"/>
                <a:r>
                  <a:rPr lang="en-US" b="1" dirty="0" smtClean="0">
                    <a:solidFill>
                      <a:srgbClr val="FFFFFF"/>
                    </a:solidFill>
                  </a:rPr>
                  <a:t>Probe</a:t>
                </a:r>
              </a:p>
            </p:txBody>
          </p:sp>
        </p:grpSp>
        <p:sp>
          <p:nvSpPr>
            <p:cNvPr id="37" name="TextBox 36"/>
            <p:cNvSpPr txBox="1"/>
            <p:nvPr/>
          </p:nvSpPr>
          <p:spPr>
            <a:xfrm>
              <a:off x="6359999" y="1400159"/>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Utilize when someone has made an error or is jumping to wrong conclusion</a:t>
              </a:r>
            </a:p>
            <a:p>
              <a:pPr marL="171450" indent="-107950">
                <a:buClr>
                  <a:srgbClr val="0000FF"/>
                </a:buClr>
                <a:buFont typeface="Arial" pitchFamily="34" charset="0"/>
                <a:buChar char="̶"/>
              </a:pPr>
              <a:r>
                <a:rPr lang="en-US" sz="1200" i="1" dirty="0" smtClean="0"/>
                <a:t>“What are you basing your conclusion on?”</a:t>
              </a:r>
            </a:p>
          </p:txBody>
        </p:sp>
      </p:grpSp>
      <p:grpSp>
        <p:nvGrpSpPr>
          <p:cNvPr id="7" name="Group 51"/>
          <p:cNvGrpSpPr/>
          <p:nvPr/>
        </p:nvGrpSpPr>
        <p:grpSpPr>
          <a:xfrm>
            <a:off x="14855" y="3822678"/>
            <a:ext cx="4357120" cy="923330"/>
            <a:chOff x="14855" y="2676586"/>
            <a:chExt cx="4357120" cy="923330"/>
          </a:xfrm>
        </p:grpSpPr>
        <p:grpSp>
          <p:nvGrpSpPr>
            <p:cNvPr id="8" name="Group 51"/>
            <p:cNvGrpSpPr/>
            <p:nvPr/>
          </p:nvGrpSpPr>
          <p:grpSpPr>
            <a:xfrm>
              <a:off x="14855" y="2728056"/>
              <a:ext cx="1743075" cy="822960"/>
              <a:chOff x="214880" y="3543300"/>
              <a:chExt cx="1743075" cy="822960"/>
            </a:xfrm>
          </p:grpSpPr>
          <p:sp>
            <p:nvSpPr>
              <p:cNvPr id="28" name="Rounded Rectangle 27"/>
              <p:cNvSpPr/>
              <p:nvPr/>
            </p:nvSpPr>
            <p:spPr bwMode="auto">
              <a:xfrm>
                <a:off x="333375" y="3543300"/>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40" name="TextBox 39"/>
              <p:cNvSpPr txBox="1"/>
              <p:nvPr/>
            </p:nvSpPr>
            <p:spPr>
              <a:xfrm>
                <a:off x="214880" y="3741207"/>
                <a:ext cx="1743075" cy="369332"/>
              </a:xfrm>
              <a:prstGeom prst="rect">
                <a:avLst/>
              </a:prstGeom>
              <a:noFill/>
            </p:spPr>
            <p:txBody>
              <a:bodyPr wrap="square" rtlCol="0">
                <a:spAutoFit/>
              </a:bodyPr>
              <a:lstStyle/>
              <a:p>
                <a:pPr algn="ctr"/>
                <a:r>
                  <a:rPr lang="en-US" b="1" dirty="0" smtClean="0">
                    <a:solidFill>
                      <a:srgbClr val="FFFFFF"/>
                    </a:solidFill>
                  </a:rPr>
                  <a:t>Challenge</a:t>
                </a:r>
              </a:p>
            </p:txBody>
          </p:sp>
        </p:grpSp>
        <p:sp>
          <p:nvSpPr>
            <p:cNvPr id="48" name="TextBox 47"/>
            <p:cNvSpPr txBox="1"/>
            <p:nvPr/>
          </p:nvSpPr>
          <p:spPr>
            <a:xfrm>
              <a:off x="1762125" y="2676586"/>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lvl="1" indent="-114300">
                <a:buClr>
                  <a:srgbClr val="0000FF"/>
                </a:buClr>
                <a:buFont typeface="Wingdings" pitchFamily="2" charset="2"/>
                <a:buChar char="§"/>
              </a:pPr>
              <a:r>
                <a:rPr lang="en-US" sz="1200" dirty="0" smtClean="0"/>
                <a:t>Utilize when seeking other solutions or as a prompt if discussion has stalled</a:t>
              </a:r>
            </a:p>
            <a:p>
              <a:pPr marL="171450" lvl="2" indent="-60325">
                <a:buClr>
                  <a:srgbClr val="0000FF"/>
                </a:buClr>
                <a:buFont typeface="Arial" pitchFamily="34" charset="0"/>
                <a:buChar char="̶"/>
              </a:pPr>
              <a:r>
                <a:rPr lang="en-US" sz="1200" i="1" dirty="0" smtClean="0"/>
                <a:t>“Are there any other areas the group hasn’t considered?”</a:t>
              </a:r>
            </a:p>
          </p:txBody>
        </p:sp>
      </p:grpSp>
      <p:grpSp>
        <p:nvGrpSpPr>
          <p:cNvPr id="9" name="Group 54"/>
          <p:cNvGrpSpPr/>
          <p:nvPr/>
        </p:nvGrpSpPr>
        <p:grpSpPr>
          <a:xfrm>
            <a:off x="4644864" y="2588528"/>
            <a:ext cx="4305100" cy="923330"/>
            <a:chOff x="4644864" y="2591888"/>
            <a:chExt cx="4305100" cy="923330"/>
          </a:xfrm>
        </p:grpSpPr>
        <p:sp>
          <p:nvSpPr>
            <p:cNvPr id="49" name="TextBox 48"/>
            <p:cNvSpPr txBox="1"/>
            <p:nvPr/>
          </p:nvSpPr>
          <p:spPr>
            <a:xfrm>
              <a:off x="6340114" y="2591888"/>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Utilize to steer a conversation back on track</a:t>
              </a:r>
            </a:p>
            <a:p>
              <a:pPr marL="171450" indent="-60325">
                <a:buClr>
                  <a:srgbClr val="0000FF"/>
                </a:buClr>
                <a:buFont typeface="Arial" pitchFamily="34" charset="0"/>
                <a:buChar char="̶"/>
              </a:pPr>
              <a:r>
                <a:rPr lang="en-US" sz="1200" i="1" dirty="0" smtClean="0"/>
                <a:t>“I understand your point.  Since we are discussing something else, can we table that for now?”</a:t>
              </a:r>
              <a:endParaRPr lang="en-US" sz="1100" i="1" dirty="0" smtClean="0"/>
            </a:p>
          </p:txBody>
        </p:sp>
        <p:grpSp>
          <p:nvGrpSpPr>
            <p:cNvPr id="10" name="Group 52"/>
            <p:cNvGrpSpPr/>
            <p:nvPr/>
          </p:nvGrpSpPr>
          <p:grpSpPr>
            <a:xfrm>
              <a:off x="4644864" y="2660259"/>
              <a:ext cx="1687184" cy="822960"/>
              <a:chOff x="222752" y="4728523"/>
              <a:chExt cx="1687184" cy="822960"/>
            </a:xfrm>
          </p:grpSpPr>
          <p:sp>
            <p:nvSpPr>
              <p:cNvPr id="29" name="Rounded Rectangle 28"/>
              <p:cNvSpPr/>
              <p:nvPr/>
            </p:nvSpPr>
            <p:spPr bwMode="auto">
              <a:xfrm>
                <a:off x="295275" y="4728523"/>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35" name="TextBox 34"/>
              <p:cNvSpPr txBox="1"/>
              <p:nvPr/>
            </p:nvSpPr>
            <p:spPr>
              <a:xfrm>
                <a:off x="222752" y="4932671"/>
                <a:ext cx="1687184" cy="369332"/>
              </a:xfrm>
              <a:prstGeom prst="rect">
                <a:avLst/>
              </a:prstGeom>
              <a:noFill/>
            </p:spPr>
            <p:txBody>
              <a:bodyPr wrap="square" rtlCol="0">
                <a:spAutoFit/>
              </a:bodyPr>
              <a:lstStyle/>
              <a:p>
                <a:pPr algn="ctr"/>
                <a:r>
                  <a:rPr lang="en-US" b="1" dirty="0" smtClean="0">
                    <a:solidFill>
                      <a:srgbClr val="FFFFFF"/>
                    </a:solidFill>
                  </a:rPr>
                  <a:t>Redirect</a:t>
                </a:r>
              </a:p>
            </p:txBody>
          </p:sp>
        </p:grpSp>
      </p:grpSp>
      <p:sp>
        <p:nvSpPr>
          <p:cNvPr id="41" name="TextBox 40"/>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Challenges of Facilitating. ID: mgmt_31_a03_bs_enus. Skillport.  Retrieved July 27, 2015, from </a:t>
            </a:r>
            <a:r>
              <a:rPr lang="en-US" sz="700" dirty="0" smtClean="0"/>
              <a:t>http://library.web.boeing.com/wsso/skillsoft.asp</a:t>
            </a:r>
          </a:p>
        </p:txBody>
      </p:sp>
      <p:grpSp>
        <p:nvGrpSpPr>
          <p:cNvPr id="11" name="Group 46"/>
          <p:cNvGrpSpPr/>
          <p:nvPr/>
        </p:nvGrpSpPr>
        <p:grpSpPr>
          <a:xfrm>
            <a:off x="123712" y="5096470"/>
            <a:ext cx="4260632" cy="923330"/>
            <a:chOff x="133350" y="4936175"/>
            <a:chExt cx="4260632" cy="923330"/>
          </a:xfrm>
        </p:grpSpPr>
        <p:grpSp>
          <p:nvGrpSpPr>
            <p:cNvPr id="12" name="Group 40"/>
            <p:cNvGrpSpPr/>
            <p:nvPr/>
          </p:nvGrpSpPr>
          <p:grpSpPr>
            <a:xfrm>
              <a:off x="133350" y="4991100"/>
              <a:ext cx="1571625" cy="822960"/>
              <a:chOff x="4629150" y="2476500"/>
              <a:chExt cx="1571625" cy="800100"/>
            </a:xfrm>
          </p:grpSpPr>
          <p:sp>
            <p:nvSpPr>
              <p:cNvPr id="32" name="Rounded Rectangle 31"/>
              <p:cNvSpPr/>
              <p:nvPr/>
            </p:nvSpPr>
            <p:spPr bwMode="auto">
              <a:xfrm>
                <a:off x="4629150" y="247650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43" name="TextBox 42"/>
              <p:cNvSpPr txBox="1"/>
              <p:nvPr/>
            </p:nvSpPr>
            <p:spPr>
              <a:xfrm>
                <a:off x="4689328" y="2724610"/>
                <a:ext cx="1362074" cy="269305"/>
              </a:xfrm>
              <a:prstGeom prst="rect">
                <a:avLst/>
              </a:prstGeom>
              <a:noFill/>
            </p:spPr>
            <p:txBody>
              <a:bodyPr wrap="square" lIns="0" tIns="0" rIns="0" bIns="0" rtlCol="0">
                <a:spAutoFit/>
              </a:bodyPr>
              <a:lstStyle/>
              <a:p>
                <a:pPr algn="ctr"/>
                <a:r>
                  <a:rPr lang="en-US" b="1" dirty="0" smtClean="0">
                    <a:solidFill>
                      <a:srgbClr val="FFFFFF"/>
                    </a:solidFill>
                  </a:rPr>
                  <a:t>Confirm</a:t>
                </a:r>
              </a:p>
            </p:txBody>
          </p:sp>
        </p:grpSp>
        <p:sp>
          <p:nvSpPr>
            <p:cNvPr id="45" name="TextBox 44"/>
            <p:cNvSpPr txBox="1"/>
            <p:nvPr/>
          </p:nvSpPr>
          <p:spPr>
            <a:xfrm>
              <a:off x="1784132" y="4936175"/>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lvl="1" indent="-114300">
                <a:buClr>
                  <a:srgbClr val="0000FF"/>
                </a:buClr>
                <a:buFont typeface="Wingdings" pitchFamily="2" charset="2"/>
                <a:buChar char="§"/>
              </a:pPr>
              <a:r>
                <a:rPr lang="en-US" sz="1200" dirty="0" smtClean="0"/>
                <a:t>Utilize to verify your understanding, and share with group</a:t>
              </a:r>
            </a:p>
            <a:p>
              <a:pPr marL="171450" lvl="2" indent="-60325">
                <a:buClr>
                  <a:srgbClr val="0000FF"/>
                </a:buClr>
                <a:buFont typeface="Arial" pitchFamily="34" charset="0"/>
                <a:buChar char="̶"/>
              </a:pPr>
              <a:r>
                <a:rPr lang="en-US" sz="1200" i="1" dirty="0" smtClean="0"/>
                <a:t>“As I understand it, you’re saying that the third option is more economical.  Is that correct?”</a:t>
              </a:r>
            </a:p>
          </p:txBody>
        </p:sp>
      </p:grpSp>
      <p:grpSp>
        <p:nvGrpSpPr>
          <p:cNvPr id="13" name="Group 50"/>
          <p:cNvGrpSpPr/>
          <p:nvPr/>
        </p:nvGrpSpPr>
        <p:grpSpPr>
          <a:xfrm>
            <a:off x="96743" y="1295400"/>
            <a:ext cx="4263873" cy="923330"/>
            <a:chOff x="108102" y="1376236"/>
            <a:chExt cx="4263873" cy="923330"/>
          </a:xfrm>
        </p:grpSpPr>
        <p:sp>
          <p:nvSpPr>
            <p:cNvPr id="33" name="TextBox 32"/>
            <p:cNvSpPr txBox="1">
              <a:spLocks noChangeAspect="1"/>
            </p:cNvSpPr>
            <p:nvPr/>
          </p:nvSpPr>
          <p:spPr>
            <a:xfrm>
              <a:off x="1762125" y="1376236"/>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t>Utilize active listening to keep group focused and on topic </a:t>
              </a:r>
            </a:p>
            <a:p>
              <a:pPr marL="171450" indent="-114300">
                <a:buClr>
                  <a:srgbClr val="0000FF"/>
                </a:buClr>
                <a:buFont typeface="Wingdings" pitchFamily="2" charset="2"/>
                <a:buChar char="§"/>
              </a:pPr>
              <a:r>
                <a:rPr lang="en-US" sz="1200" dirty="0" smtClean="0"/>
                <a:t>Recognize progress the team has made</a:t>
              </a:r>
            </a:p>
            <a:p>
              <a:pPr marL="171450" indent="-114300">
                <a:buClr>
                  <a:srgbClr val="0000FF"/>
                </a:buClr>
                <a:buFont typeface="Wingdings" pitchFamily="2" charset="2"/>
                <a:buChar char="§"/>
              </a:pPr>
              <a:r>
                <a:rPr lang="en-US" sz="1200" dirty="0" smtClean="0"/>
                <a:t>Model behavior; avoid judgment</a:t>
              </a:r>
              <a:endParaRPr lang="en-US" sz="1200" i="1" dirty="0" smtClean="0">
                <a:solidFill>
                  <a:srgbClr val="0070C0"/>
                </a:solidFill>
              </a:endParaRPr>
            </a:p>
          </p:txBody>
        </p:sp>
        <p:grpSp>
          <p:nvGrpSpPr>
            <p:cNvPr id="14" name="Group 49"/>
            <p:cNvGrpSpPr/>
            <p:nvPr/>
          </p:nvGrpSpPr>
          <p:grpSpPr>
            <a:xfrm>
              <a:off x="108102" y="1462198"/>
              <a:ext cx="1596873" cy="822960"/>
              <a:chOff x="298602" y="1285875"/>
              <a:chExt cx="1596873" cy="822960"/>
            </a:xfrm>
          </p:grpSpPr>
          <p:sp>
            <p:nvSpPr>
              <p:cNvPr id="39" name="Rounded Rectangle 38"/>
              <p:cNvSpPr/>
              <p:nvPr/>
            </p:nvSpPr>
            <p:spPr bwMode="auto">
              <a:xfrm>
                <a:off x="323850" y="1285875"/>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42" name="TextBox 41"/>
              <p:cNvSpPr txBox="1"/>
              <p:nvPr/>
            </p:nvSpPr>
            <p:spPr>
              <a:xfrm>
                <a:off x="298602" y="1506099"/>
                <a:ext cx="1588906" cy="369332"/>
              </a:xfrm>
              <a:prstGeom prst="rect">
                <a:avLst/>
              </a:prstGeom>
              <a:noFill/>
            </p:spPr>
            <p:txBody>
              <a:bodyPr wrap="square" rtlCol="0" anchor="ctr">
                <a:spAutoFit/>
              </a:bodyPr>
              <a:lstStyle/>
              <a:p>
                <a:pPr algn="ctr"/>
                <a:r>
                  <a:rPr lang="en-US" b="1" dirty="0" smtClean="0">
                    <a:solidFill>
                      <a:srgbClr val="FFFFFF"/>
                    </a:solidFill>
                  </a:rPr>
                  <a:t>Guide</a:t>
                </a:r>
              </a:p>
            </p:txBody>
          </p:sp>
        </p:grpSp>
      </p:grpSp>
      <p:grpSp>
        <p:nvGrpSpPr>
          <p:cNvPr id="15" name="Group 51"/>
          <p:cNvGrpSpPr/>
          <p:nvPr/>
        </p:nvGrpSpPr>
        <p:grpSpPr>
          <a:xfrm>
            <a:off x="4634552" y="5096470"/>
            <a:ext cx="4361903" cy="923544"/>
            <a:chOff x="10072" y="2656832"/>
            <a:chExt cx="4361903" cy="923544"/>
          </a:xfrm>
        </p:grpSpPr>
        <p:grpSp>
          <p:nvGrpSpPr>
            <p:cNvPr id="16" name="Group 51"/>
            <p:cNvGrpSpPr/>
            <p:nvPr/>
          </p:nvGrpSpPr>
          <p:grpSpPr>
            <a:xfrm>
              <a:off x="10072" y="2728056"/>
              <a:ext cx="1743075" cy="822960"/>
              <a:chOff x="210097" y="3543300"/>
              <a:chExt cx="1743075" cy="822960"/>
            </a:xfrm>
          </p:grpSpPr>
          <p:sp>
            <p:nvSpPr>
              <p:cNvPr id="50" name="Rounded Rectangle 49"/>
              <p:cNvSpPr/>
              <p:nvPr/>
            </p:nvSpPr>
            <p:spPr bwMode="auto">
              <a:xfrm>
                <a:off x="333375" y="3543300"/>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51" name="TextBox 50"/>
              <p:cNvSpPr txBox="1"/>
              <p:nvPr/>
            </p:nvSpPr>
            <p:spPr>
              <a:xfrm>
                <a:off x="210097" y="3616602"/>
                <a:ext cx="1743075" cy="646331"/>
              </a:xfrm>
              <a:prstGeom prst="rect">
                <a:avLst/>
              </a:prstGeom>
              <a:noFill/>
            </p:spPr>
            <p:txBody>
              <a:bodyPr wrap="square" rtlCol="0">
                <a:spAutoFit/>
              </a:bodyPr>
              <a:lstStyle/>
              <a:p>
                <a:pPr algn="ctr"/>
                <a:r>
                  <a:rPr lang="en-US" b="1" dirty="0" smtClean="0">
                    <a:solidFill>
                      <a:srgbClr val="FFFFFF"/>
                    </a:solidFill>
                  </a:rPr>
                  <a:t>Take a</a:t>
                </a:r>
              </a:p>
              <a:p>
                <a:pPr algn="ctr"/>
                <a:r>
                  <a:rPr lang="en-US" b="1" dirty="0" smtClean="0">
                    <a:solidFill>
                      <a:srgbClr val="FFFFFF"/>
                    </a:solidFill>
                  </a:rPr>
                  <a:t>Break</a:t>
                </a:r>
              </a:p>
            </p:txBody>
          </p:sp>
        </p:grpSp>
        <p:sp>
          <p:nvSpPr>
            <p:cNvPr id="47" name="TextBox 46"/>
            <p:cNvSpPr txBox="1"/>
            <p:nvPr/>
          </p:nvSpPr>
          <p:spPr>
            <a:xfrm>
              <a:off x="1762125" y="2656832"/>
              <a:ext cx="2609850" cy="92354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noAutofit/>
            </a:bodyPr>
            <a:lstStyle/>
            <a:p>
              <a:pPr marL="171450" lvl="1" indent="-114300">
                <a:buClr>
                  <a:srgbClr val="0000FF"/>
                </a:buClr>
                <a:buFont typeface="Wingdings" pitchFamily="2" charset="2"/>
                <a:buChar char="§"/>
              </a:pPr>
              <a:r>
                <a:rPr lang="en-US" sz="1200" dirty="0" smtClean="0"/>
                <a:t>Take time to address any emotional issues</a:t>
              </a:r>
            </a:p>
            <a:p>
              <a:pPr marL="171450" lvl="1" indent="-114300">
                <a:buClr>
                  <a:srgbClr val="0000FF"/>
                </a:buClr>
                <a:buFont typeface="Wingdings" pitchFamily="2" charset="2"/>
                <a:buChar char="§"/>
              </a:pPr>
              <a:r>
                <a:rPr lang="en-US" sz="1200" dirty="0" smtClean="0"/>
                <a:t>If meeting is stalled; collect thoughts and re-focus the team</a:t>
              </a:r>
              <a:endParaRPr lang="en-US" sz="1200" i="1" dirty="0" smtClean="0">
                <a:solidFill>
                  <a:srgbClr val="0070C0"/>
                </a:solidFill>
              </a:endParaRPr>
            </a:p>
          </p:txBody>
        </p:sp>
      </p:grpSp>
      <p:grpSp>
        <p:nvGrpSpPr>
          <p:cNvPr id="17" name="Group 53"/>
          <p:cNvGrpSpPr/>
          <p:nvPr/>
        </p:nvGrpSpPr>
        <p:grpSpPr>
          <a:xfrm>
            <a:off x="4755676" y="3822678"/>
            <a:ext cx="4235924" cy="923330"/>
            <a:chOff x="4733925" y="1439866"/>
            <a:chExt cx="4235924" cy="923330"/>
          </a:xfrm>
        </p:grpSpPr>
        <p:sp>
          <p:nvSpPr>
            <p:cNvPr id="55" name="Rounded Rectangle 54"/>
            <p:cNvSpPr/>
            <p:nvPr/>
          </p:nvSpPr>
          <p:spPr bwMode="auto">
            <a:xfrm>
              <a:off x="4733925" y="1476002"/>
              <a:ext cx="1571625" cy="82296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sp>
          <p:nvSpPr>
            <p:cNvPr id="54" name="TextBox 53"/>
            <p:cNvSpPr txBox="1"/>
            <p:nvPr/>
          </p:nvSpPr>
          <p:spPr>
            <a:xfrm>
              <a:off x="6359999" y="1439866"/>
              <a:ext cx="2609850" cy="92333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nchor="ctr">
              <a:spAutoFit/>
            </a:bodyPr>
            <a:lstStyle/>
            <a:p>
              <a:pPr marL="171450" indent="-114300">
                <a:buClr>
                  <a:srgbClr val="0000FF"/>
                </a:buClr>
                <a:buFont typeface="Wingdings" pitchFamily="2" charset="2"/>
                <a:buChar char="§"/>
              </a:pPr>
              <a:r>
                <a:rPr lang="en-US" sz="1200" dirty="0" smtClean="0">
                  <a:solidFill>
                    <a:srgbClr val="000000"/>
                  </a:solidFill>
                </a:rPr>
                <a:t>Scan and observe participation</a:t>
              </a:r>
            </a:p>
            <a:p>
              <a:pPr marL="171450" indent="-114300">
                <a:buClr>
                  <a:srgbClr val="0000FF"/>
                </a:buClr>
                <a:buFont typeface="Wingdings" pitchFamily="2" charset="2"/>
                <a:buChar char="§"/>
              </a:pPr>
              <a:r>
                <a:rPr lang="en-US" sz="1200" dirty="0" smtClean="0">
                  <a:solidFill>
                    <a:srgbClr val="000000"/>
                  </a:solidFill>
                </a:rPr>
                <a:t>Watch non-verbal cues</a:t>
              </a:r>
            </a:p>
            <a:p>
              <a:pPr marL="171450" indent="-114300">
                <a:buClr>
                  <a:srgbClr val="0000FF"/>
                </a:buClr>
                <a:buFont typeface="Wingdings" pitchFamily="2" charset="2"/>
                <a:buChar char="§"/>
              </a:pPr>
              <a:r>
                <a:rPr lang="en-US" sz="1200" dirty="0" smtClean="0">
                  <a:solidFill>
                    <a:srgbClr val="000000"/>
                  </a:solidFill>
                </a:rPr>
                <a:t>Don’t overreact; ignore isolated moments of non-productive behavior</a:t>
              </a:r>
              <a:endParaRPr lang="en-US" sz="1200" dirty="0" smtClean="0">
                <a:solidFill>
                  <a:srgbClr val="0070C0"/>
                </a:solidFill>
              </a:endParaRPr>
            </a:p>
          </p:txBody>
        </p:sp>
      </p:grpSp>
      <p:sp>
        <p:nvSpPr>
          <p:cNvPr id="57" name="TextBox 56"/>
          <p:cNvSpPr txBox="1"/>
          <p:nvPr/>
        </p:nvSpPr>
        <p:spPr>
          <a:xfrm>
            <a:off x="7555675" y="86100"/>
            <a:ext cx="1268675" cy="292388"/>
          </a:xfrm>
          <a:prstGeom prst="rect">
            <a:avLst/>
          </a:prstGeom>
          <a:noFill/>
          <a:ln>
            <a:solidFill>
              <a:schemeClr val="accent1"/>
            </a:solidFill>
          </a:ln>
        </p:spPr>
        <p:txBody>
          <a:bodyPr wrap="square" rtlCol="0">
            <a:spAutoFit/>
          </a:bodyPr>
          <a:lstStyle/>
          <a:p>
            <a:pPr algn="ctr"/>
            <a:r>
              <a:rPr lang="en-US" sz="1300" b="1" dirty="0" smtClean="0">
                <a:solidFill>
                  <a:schemeClr val="bg2">
                    <a:lumMod val="40000"/>
                    <a:lumOff val="60000"/>
                  </a:schemeClr>
                </a:solidFill>
              </a:rPr>
              <a:t>People Skill</a:t>
            </a:r>
          </a:p>
        </p:txBody>
      </p:sp>
      <p:sp>
        <p:nvSpPr>
          <p:cNvPr id="46" name="TextBox 45"/>
          <p:cNvSpPr txBox="1"/>
          <p:nvPr/>
        </p:nvSpPr>
        <p:spPr>
          <a:xfrm>
            <a:off x="4667376" y="3934139"/>
            <a:ext cx="1714500" cy="646331"/>
          </a:xfrm>
          <a:prstGeom prst="rect">
            <a:avLst/>
          </a:prstGeom>
          <a:noFill/>
        </p:spPr>
        <p:txBody>
          <a:bodyPr wrap="square" rtlCol="0">
            <a:spAutoFit/>
          </a:bodyPr>
          <a:lstStyle/>
          <a:p>
            <a:pPr algn="ctr"/>
            <a:r>
              <a:rPr lang="en-US" b="1" dirty="0" smtClean="0">
                <a:solidFill>
                  <a:srgbClr val="FFFFFF"/>
                </a:solidFill>
              </a:rPr>
              <a:t>No Intervention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Facilitation Techniques:  </a:t>
            </a:r>
            <a:r>
              <a:rPr lang="en-US" dirty="0" smtClean="0"/>
              <a:t>Video </a:t>
            </a:r>
            <a:endParaRPr lang="en-US" dirty="0"/>
          </a:p>
        </p:txBody>
      </p:sp>
      <p:sp>
        <p:nvSpPr>
          <p:cNvPr id="44" name="TextBox 43"/>
          <p:cNvSpPr txBox="1"/>
          <p:nvPr/>
        </p:nvSpPr>
        <p:spPr>
          <a:xfrm>
            <a:off x="228600" y="1325880"/>
            <a:ext cx="8382000" cy="369332"/>
          </a:xfrm>
          <a:prstGeom prst="rect">
            <a:avLst/>
          </a:prstGeom>
          <a:noFill/>
        </p:spPr>
        <p:txBody>
          <a:bodyPr wrap="square" rtlCol="0">
            <a:spAutoFit/>
          </a:bodyPr>
          <a:lstStyle/>
          <a:p>
            <a:pPr marL="914400" indent="-914400"/>
            <a:r>
              <a:rPr lang="en-US" b="1" dirty="0" smtClean="0"/>
              <a:t>Video:  	</a:t>
            </a:r>
            <a:r>
              <a:rPr lang="en-US" dirty="0" smtClean="0"/>
              <a:t>Intervening Appropriately – Intervening, 1 minute</a:t>
            </a:r>
            <a:endParaRPr lang="en-US" sz="1400" baseline="60000" dirty="0" smtClean="0"/>
          </a:p>
        </p:txBody>
      </p:sp>
      <p:sp>
        <p:nvSpPr>
          <p:cNvPr id="52" name="Rectangle 51"/>
          <p:cNvSpPr/>
          <p:nvPr/>
        </p:nvSpPr>
        <p:spPr>
          <a:xfrm>
            <a:off x="228600" y="3493008"/>
            <a:ext cx="8686800" cy="1077218"/>
          </a:xfrm>
          <a:prstGeom prst="rect">
            <a:avLst/>
          </a:prstGeom>
        </p:spPr>
        <p:txBody>
          <a:bodyPr wrap="square">
            <a:spAutoFit/>
          </a:bodyPr>
          <a:lstStyle/>
          <a:p>
            <a:pPr marL="339725" indent="-339725">
              <a:spcAft>
                <a:spcPts val="600"/>
              </a:spcAft>
              <a:buClr>
                <a:srgbClr val="3333CC"/>
              </a:buClr>
            </a:pPr>
            <a:r>
              <a:rPr lang="en-US" b="1" dirty="0" smtClean="0"/>
              <a:t>Discussion questions:</a:t>
            </a:r>
          </a:p>
          <a:p>
            <a:pPr marL="684213" lvl="1" indent="-233363">
              <a:spcAft>
                <a:spcPts val="600"/>
              </a:spcAft>
              <a:buClr>
                <a:srgbClr val="3333CC"/>
              </a:buClr>
              <a:buFont typeface="Wingdings" pitchFamily="2" charset="2"/>
              <a:buChar char="§"/>
            </a:pPr>
            <a:r>
              <a:rPr lang="en-US" dirty="0" smtClean="0"/>
              <a:t>How did Roger appropriately intervene to help Anna?</a:t>
            </a:r>
          </a:p>
          <a:p>
            <a:pPr marL="684213" lvl="1" indent="-233363">
              <a:spcAft>
                <a:spcPts val="600"/>
              </a:spcAft>
              <a:buClr>
                <a:srgbClr val="3333CC"/>
              </a:buClr>
            </a:pPr>
            <a:endParaRPr lang="en-US" dirty="0" smtClean="0"/>
          </a:p>
        </p:txBody>
      </p:sp>
      <p:sp>
        <p:nvSpPr>
          <p:cNvPr id="53" name="TextBox 52"/>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27, 2015, from </a:t>
            </a:r>
            <a:r>
              <a:rPr lang="en-US" sz="700" dirty="0" smtClean="0"/>
              <a:t>http://library.web.boeing.com/wsso/skillsoft.asp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Facilitation Techniques:  </a:t>
            </a:r>
            <a:r>
              <a:rPr lang="en-US" dirty="0" smtClean="0"/>
              <a:t>Video </a:t>
            </a:r>
            <a:endParaRPr lang="en-US" dirty="0"/>
          </a:p>
        </p:txBody>
      </p:sp>
      <p:sp>
        <p:nvSpPr>
          <p:cNvPr id="6" name="TextBox 5"/>
          <p:cNvSpPr txBox="1"/>
          <p:nvPr/>
        </p:nvSpPr>
        <p:spPr>
          <a:xfrm>
            <a:off x="228600" y="1325880"/>
            <a:ext cx="8382000" cy="369332"/>
          </a:xfrm>
          <a:prstGeom prst="rect">
            <a:avLst/>
          </a:prstGeom>
          <a:noFill/>
        </p:spPr>
        <p:txBody>
          <a:bodyPr wrap="square" rtlCol="0">
            <a:spAutoFit/>
          </a:bodyPr>
          <a:lstStyle/>
          <a:p>
            <a:pPr marL="914400" indent="-914400"/>
            <a:r>
              <a:rPr lang="en-US" b="1" dirty="0" smtClean="0"/>
              <a:t>Video:  	</a:t>
            </a:r>
            <a:r>
              <a:rPr lang="en-US" dirty="0" smtClean="0"/>
              <a:t>Using Questions Effectively – Introduction, 1 minute</a:t>
            </a:r>
            <a:endParaRPr lang="en-US" sz="1400" baseline="60000" dirty="0" smtClean="0"/>
          </a:p>
        </p:txBody>
      </p:sp>
      <p:sp>
        <p:nvSpPr>
          <p:cNvPr id="7" name="Rectangle 6"/>
          <p:cNvSpPr/>
          <p:nvPr/>
        </p:nvSpPr>
        <p:spPr>
          <a:xfrm>
            <a:off x="228600" y="3493008"/>
            <a:ext cx="8686800" cy="1354217"/>
          </a:xfrm>
          <a:prstGeom prst="rect">
            <a:avLst/>
          </a:prstGeom>
        </p:spPr>
        <p:txBody>
          <a:bodyPr wrap="square">
            <a:spAutoFit/>
          </a:bodyPr>
          <a:lstStyle/>
          <a:p>
            <a:pPr marL="339725" indent="-339725">
              <a:spcAft>
                <a:spcPts val="600"/>
              </a:spcAft>
              <a:buClr>
                <a:srgbClr val="3333CC"/>
              </a:buClr>
            </a:pPr>
            <a:r>
              <a:rPr lang="en-US" b="1" dirty="0" smtClean="0"/>
              <a:t>Discussion questions:</a:t>
            </a:r>
          </a:p>
          <a:p>
            <a:pPr marL="684213" lvl="1" indent="-233363">
              <a:spcAft>
                <a:spcPts val="600"/>
              </a:spcAft>
              <a:buClr>
                <a:srgbClr val="3333CC"/>
              </a:buClr>
              <a:buFont typeface="Wingdings" pitchFamily="2" charset="2"/>
              <a:buChar char="§"/>
            </a:pPr>
            <a:r>
              <a:rPr lang="en-US" dirty="0" smtClean="0"/>
              <a:t>Why do you think Lee and Jason had difficulty responding to Mina’s questions?</a:t>
            </a:r>
          </a:p>
          <a:p>
            <a:pPr marL="684213" lvl="1" indent="-233363">
              <a:spcAft>
                <a:spcPts val="600"/>
              </a:spcAft>
              <a:buClr>
                <a:srgbClr val="3333CC"/>
              </a:buClr>
            </a:pPr>
            <a:endParaRPr lang="en-US" dirty="0" smtClean="0"/>
          </a:p>
        </p:txBody>
      </p:sp>
      <p:sp>
        <p:nvSpPr>
          <p:cNvPr id="8" name="TextBox 7"/>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28, 2015, from </a:t>
            </a:r>
            <a:r>
              <a:rPr lang="en-US" sz="700" dirty="0" smtClean="0"/>
              <a:t>http://library.web.boeing.com/wsso/skillsoft.asp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Facilitation Techniques:  </a:t>
            </a:r>
            <a:r>
              <a:rPr lang="en-US" dirty="0" smtClean="0"/>
              <a:t>Video </a:t>
            </a:r>
            <a:endParaRPr lang="en-US" dirty="0"/>
          </a:p>
        </p:txBody>
      </p:sp>
      <p:sp>
        <p:nvSpPr>
          <p:cNvPr id="9" name="TextBox 8"/>
          <p:cNvSpPr txBox="1"/>
          <p:nvPr/>
        </p:nvSpPr>
        <p:spPr>
          <a:xfrm>
            <a:off x="228600" y="1325880"/>
            <a:ext cx="8382000" cy="369332"/>
          </a:xfrm>
          <a:prstGeom prst="rect">
            <a:avLst/>
          </a:prstGeom>
          <a:noFill/>
        </p:spPr>
        <p:txBody>
          <a:bodyPr wrap="square" rtlCol="0">
            <a:spAutoFit/>
          </a:bodyPr>
          <a:lstStyle/>
          <a:p>
            <a:pPr marL="914400" indent="-914400"/>
            <a:r>
              <a:rPr lang="en-US" b="1" dirty="0" smtClean="0"/>
              <a:t>Video:  	</a:t>
            </a:r>
            <a:r>
              <a:rPr lang="en-US" dirty="0" smtClean="0"/>
              <a:t>Using Questions Effectively – Effective Facilitation, 1 minute</a:t>
            </a:r>
            <a:endParaRPr lang="en-US" sz="1400" baseline="60000" dirty="0" smtClean="0"/>
          </a:p>
        </p:txBody>
      </p:sp>
      <p:sp>
        <p:nvSpPr>
          <p:cNvPr id="10" name="Rectangle 9"/>
          <p:cNvSpPr/>
          <p:nvPr/>
        </p:nvSpPr>
        <p:spPr>
          <a:xfrm>
            <a:off x="228600" y="3493008"/>
            <a:ext cx="8686800" cy="1354217"/>
          </a:xfrm>
          <a:prstGeom prst="rect">
            <a:avLst/>
          </a:prstGeom>
        </p:spPr>
        <p:txBody>
          <a:bodyPr wrap="square">
            <a:spAutoFit/>
          </a:bodyPr>
          <a:lstStyle/>
          <a:p>
            <a:pPr marL="339725" indent="-339725">
              <a:spcAft>
                <a:spcPts val="600"/>
              </a:spcAft>
              <a:buClr>
                <a:srgbClr val="3333CC"/>
              </a:buClr>
            </a:pPr>
            <a:r>
              <a:rPr lang="en-US" b="1" dirty="0" smtClean="0"/>
              <a:t>Discussion questions:</a:t>
            </a:r>
          </a:p>
          <a:p>
            <a:pPr marL="684213" lvl="1" indent="-233363">
              <a:spcAft>
                <a:spcPts val="600"/>
              </a:spcAft>
              <a:buClr>
                <a:srgbClr val="3333CC"/>
              </a:buClr>
              <a:buFont typeface="Wingdings" pitchFamily="2" charset="2"/>
              <a:buChar char="§"/>
            </a:pPr>
            <a:r>
              <a:rPr lang="en-US" dirty="0" smtClean="0"/>
              <a:t>What techniques did Mina utilize during this meeting to ensure a more productive meeting?</a:t>
            </a:r>
          </a:p>
          <a:p>
            <a:pPr marL="684213" lvl="1" indent="-233363">
              <a:spcAft>
                <a:spcPts val="600"/>
              </a:spcAft>
              <a:buClr>
                <a:srgbClr val="3333CC"/>
              </a:buClr>
            </a:pPr>
            <a:endParaRPr lang="en-US" dirty="0" smtClean="0"/>
          </a:p>
        </p:txBody>
      </p:sp>
      <p:sp>
        <p:nvSpPr>
          <p:cNvPr id="11" name="TextBox 10"/>
          <p:cNvSpPr txBox="1"/>
          <p:nvPr/>
        </p:nvSpPr>
        <p:spPr>
          <a:xfrm>
            <a:off x="237744" y="6309360"/>
            <a:ext cx="8907698" cy="200055"/>
          </a:xfrm>
          <a:prstGeom prst="rect">
            <a:avLst/>
          </a:prstGeom>
          <a:noFill/>
        </p:spPr>
        <p:txBody>
          <a:bodyPr wrap="square" rtlCol="0">
            <a:spAutoFit/>
          </a:bodyPr>
          <a:lstStyle/>
          <a:p>
            <a:r>
              <a:rPr lang="en-US" sz="700" dirty="0" smtClean="0">
                <a:cs typeface="Arial" pitchFamily="34" charset="0"/>
              </a:rPr>
              <a:t>SkillSoft. Course:  Using Facilitation Skills as a Manager. ID: mgmt_31_a01_bs_enus. Skillport.  Retrieved July 28, 2015, from </a:t>
            </a:r>
            <a:r>
              <a:rPr lang="en-US" sz="700" dirty="0" smtClean="0"/>
              <a:t>http://library.web.boeing.com/wsso/skillsoft.asp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87</a:t>
            </a:fld>
            <a:endParaRPr lang="en-US" kern="0" dirty="0">
              <a:solidFill>
                <a:sysClr val="windowText" lastClr="000000"/>
              </a:solidFill>
            </a:endParaRPr>
          </a:p>
        </p:txBody>
      </p:sp>
      <p:sp>
        <p:nvSpPr>
          <p:cNvPr id="10" name="Title 9"/>
          <p:cNvSpPr>
            <a:spLocks noGrp="1"/>
          </p:cNvSpPr>
          <p:nvPr>
            <p:ph type="title"/>
          </p:nvPr>
        </p:nvSpPr>
        <p:spPr/>
        <p:txBody>
          <a:bodyPr/>
          <a:lstStyle/>
          <a:p>
            <a:r>
              <a:rPr lang="en-US" dirty="0" smtClean="0"/>
              <a:t>	Facilitation Techniques:  What Did You Learn?</a:t>
            </a:r>
            <a:endParaRPr lang="en-US" dirty="0"/>
          </a:p>
        </p:txBody>
      </p:sp>
      <p:sp>
        <p:nvSpPr>
          <p:cNvPr id="8" name="TextBox 7"/>
          <p:cNvSpPr txBox="1"/>
          <p:nvPr/>
        </p:nvSpPr>
        <p:spPr>
          <a:xfrm>
            <a:off x="236302" y="6309684"/>
            <a:ext cx="4576894" cy="200055"/>
          </a:xfrm>
          <a:prstGeom prst="rect">
            <a:avLst/>
          </a:prstGeom>
          <a:noFill/>
        </p:spPr>
        <p:txBody>
          <a:bodyPr wrap="none" rtlCol="0">
            <a:spAutoFit/>
          </a:bodyPr>
          <a:lstStyle/>
          <a:p>
            <a:r>
              <a:rPr lang="en-US" sz="700" dirty="0" smtClean="0"/>
              <a:t>Knowledge Check questions are from Skillport. Using Facilitation Skills as a Manager. Retrieved July 28, 2015.</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3754874"/>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As the Facilitator, you encounter two team members who are displaying “Windbag” and “Know-It-All” behaviors.  Which examples illustrate how to effectively address this type of behavior:</a:t>
            </a:r>
          </a:p>
          <a:p>
            <a:pPr>
              <a:spcAft>
                <a:spcPts val="600"/>
              </a:spcAft>
            </a:pPr>
            <a:endParaRPr lang="en-US"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Limit the amount of time you allow them to speak</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Target questions to other members of the team</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Encourage the comments that they make</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Assign them as your sub-group facilitators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Be patient</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88</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What Did You Learn?</a:t>
            </a:r>
            <a:endParaRPr lang="en-US" dirty="0"/>
          </a:p>
        </p:txBody>
      </p:sp>
      <p:sp>
        <p:nvSpPr>
          <p:cNvPr id="8" name="Rectangle 7"/>
          <p:cNvSpPr/>
          <p:nvPr/>
        </p:nvSpPr>
        <p:spPr>
          <a:xfrm>
            <a:off x="228600" y="5943600"/>
            <a:ext cx="2249334"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#1, #2, #5</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25880"/>
            <a:ext cx="8915400" cy="4662815"/>
          </a:xfrm>
          <a:prstGeom prst="rect">
            <a:avLst/>
          </a:prstGeom>
          <a:noFill/>
        </p:spPr>
        <p:txBody>
          <a:bodyPr wrap="square" rtlCol="0">
            <a:spAutoFit/>
          </a:bodyPr>
          <a:lstStyle/>
          <a:p>
            <a:pPr>
              <a:spcAft>
                <a:spcPts val="600"/>
              </a:spcAft>
            </a:pPr>
            <a:r>
              <a:rPr lang="en-US" b="1" dirty="0" smtClean="0">
                <a:latin typeface="Arial" pitchFamily="34" charset="0"/>
                <a:cs typeface="Arial" pitchFamily="34" charset="0"/>
              </a:rPr>
              <a:t>Question: </a:t>
            </a:r>
          </a:p>
          <a:p>
            <a:pPr>
              <a:spcAft>
                <a:spcPts val="600"/>
              </a:spcAft>
            </a:pPr>
            <a:r>
              <a:rPr lang="en-US" dirty="0" smtClean="0">
                <a:latin typeface="Arial" pitchFamily="34" charset="0"/>
                <a:cs typeface="Arial" pitchFamily="34" charset="0"/>
              </a:rPr>
              <a:t>As the Facilitator, what are some effective techniques you can utilize to enable team dialogue?</a:t>
            </a:r>
          </a:p>
          <a:p>
            <a:pPr>
              <a:spcAft>
                <a:spcPts val="600"/>
              </a:spcAft>
            </a:pPr>
            <a:endParaRPr lang="en-US" sz="500" dirty="0" smtClean="0">
              <a:latin typeface="Arial" pitchFamily="34" charset="0"/>
              <a:cs typeface="Arial" pitchFamily="34" charset="0"/>
            </a:endParaRPr>
          </a:p>
          <a:p>
            <a:pPr>
              <a:spcAft>
                <a:spcPts val="600"/>
              </a:spcAft>
            </a:pPr>
            <a:r>
              <a:rPr lang="en-US" dirty="0" smtClean="0">
                <a:latin typeface="Arial" pitchFamily="34" charset="0"/>
                <a:cs typeface="Arial" pitchFamily="34" charset="0"/>
              </a:rPr>
              <a:t>Choose more than one option. </a:t>
            </a:r>
            <a:endParaRPr lang="en-US" dirty="0">
              <a:latin typeface="Arial" pitchFamily="34" charset="0"/>
              <a:cs typeface="Arial" pitchFamily="34" charset="0"/>
            </a:endParaRP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Ask a clarifying question, such as “Help me understand…how does this relate to our discussion?”</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Redirect the team if the conversation goes off course, such as “I understand your point.  Since we are discussing another topic, can we table that for now?”</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Have the team take a break if the meeting has stalled, or you need to address any emotional issues</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Challenge the team when the meeting has stalled or you know there are other solutions to an issue, such as “Are there any other ideas that the group has not yet considered?”</a:t>
            </a:r>
          </a:p>
          <a:p>
            <a:pPr marL="574675" indent="-349250" defTabSz="820738" fontAlgn="base">
              <a:spcAft>
                <a:spcPts val="600"/>
              </a:spcAft>
              <a:buClr>
                <a:srgbClr val="0038A8"/>
              </a:buClr>
              <a:buFont typeface="+mj-lt"/>
              <a:buAutoNum type="arabicParenR"/>
            </a:pPr>
            <a:r>
              <a:rPr lang="en-US" dirty="0" smtClean="0">
                <a:latin typeface="Arial" pitchFamily="34" charset="0"/>
                <a:cs typeface="Arial" pitchFamily="34" charset="0"/>
              </a:rPr>
              <a:t>Intervene immediately if you hear an off-topic response</a:t>
            </a: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89</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What Did You Learn?</a:t>
            </a:r>
            <a:endParaRPr lang="en-US" dirty="0"/>
          </a:p>
        </p:txBody>
      </p:sp>
      <p:sp>
        <p:nvSpPr>
          <p:cNvPr id="8" name="Rectangle 7"/>
          <p:cNvSpPr/>
          <p:nvPr/>
        </p:nvSpPr>
        <p:spPr>
          <a:xfrm>
            <a:off x="228600" y="5943600"/>
            <a:ext cx="2634054"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#1, #2, #3, #4</a:t>
            </a:r>
            <a:endParaRPr 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216152"/>
            <a:ext cx="8915400" cy="723275"/>
          </a:xfrm>
          <a:ln w="19050">
            <a:noFill/>
          </a:ln>
        </p:spPr>
        <p:txBody>
          <a:bodyPr lIns="91440" tIns="45720" rIns="91440" bIns="45720">
            <a:noAutofit/>
          </a:bodyPr>
          <a:lstStyle/>
          <a:p>
            <a:pPr marL="344488" lvl="2" indent="-344488">
              <a:spcBef>
                <a:spcPts val="0"/>
              </a:spcBef>
              <a:spcAft>
                <a:spcPts val="600"/>
              </a:spcAft>
              <a:buNone/>
            </a:pPr>
            <a:r>
              <a:rPr lang="en-US" sz="2000" b="1" dirty="0" smtClean="0"/>
              <a:t>When we asked, “When you think of Facilitation, who comes to mind?”</a:t>
            </a:r>
          </a:p>
          <a:p>
            <a:pPr marL="344488" lvl="2" indent="-344488">
              <a:spcBef>
                <a:spcPts val="600"/>
              </a:spcBef>
              <a:spcAft>
                <a:spcPts val="600"/>
              </a:spcAft>
            </a:pPr>
            <a:r>
              <a:rPr lang="en-US" dirty="0" smtClean="0"/>
              <a:t>If you didn’t think of yourself, this course is </a:t>
            </a:r>
            <a:r>
              <a:rPr lang="en-US" u="sng" dirty="0" smtClean="0"/>
              <a:t>especially</a:t>
            </a:r>
            <a:r>
              <a:rPr lang="en-US" dirty="0" smtClean="0"/>
              <a:t> for you!</a:t>
            </a:r>
          </a:p>
          <a:p>
            <a:pPr marL="863600" lvl="1" indent="-233363">
              <a:spcBef>
                <a:spcPts val="600"/>
              </a:spcBef>
              <a:buClr>
                <a:srgbClr val="0038A8"/>
              </a:buClr>
              <a:buFont typeface="Symbol" pitchFamily="18" charset="2"/>
              <a:buChar char="-"/>
            </a:pPr>
            <a:r>
              <a:rPr lang="en-US" dirty="0" smtClean="0"/>
              <a:t>The skill of Facilitation should be a tool in your leadership toolbox</a:t>
            </a:r>
            <a:endParaRPr lang="en-US" sz="1600" dirty="0" smtClean="0"/>
          </a:p>
          <a:p>
            <a:pPr marL="344488" lvl="2" indent="-344488">
              <a:spcBef>
                <a:spcPts val="600"/>
              </a:spcBef>
              <a:spcAft>
                <a:spcPts val="600"/>
              </a:spcAft>
            </a:pPr>
            <a:r>
              <a:rPr lang="en-US" dirty="0" smtClean="0"/>
              <a:t>If you did think of yourself, this course is </a:t>
            </a:r>
            <a:r>
              <a:rPr lang="en-US" u="sng" dirty="0" smtClean="0"/>
              <a:t>still</a:t>
            </a:r>
            <a:r>
              <a:rPr lang="en-US" dirty="0" smtClean="0"/>
              <a:t> for you!</a:t>
            </a:r>
            <a:endParaRPr lang="en-US" sz="1600" dirty="0" smtClean="0"/>
          </a:p>
          <a:p>
            <a:pPr marL="863600" lvl="1" indent="-233363">
              <a:spcBef>
                <a:spcPts val="600"/>
              </a:spcBef>
              <a:buClr>
                <a:srgbClr val="0038A8"/>
              </a:buClr>
              <a:buFont typeface="Symbol" pitchFamily="18" charset="2"/>
              <a:buChar char="-"/>
            </a:pPr>
            <a:r>
              <a:rPr lang="en-US" dirty="0" smtClean="0"/>
              <a:t>Provides the opportunity to share or expand your knowledge</a:t>
            </a:r>
          </a:p>
          <a:p>
            <a:pPr marL="344488" lvl="2" indent="-344488">
              <a:spcBef>
                <a:spcPts val="0"/>
              </a:spcBef>
              <a:spcAft>
                <a:spcPts val="600"/>
              </a:spcAft>
            </a:pPr>
            <a:endParaRPr lang="en-US" dirty="0" smtClean="0"/>
          </a:p>
          <a:p>
            <a:pPr marL="344488" lvl="2" indent="-344488">
              <a:spcBef>
                <a:spcPts val="0"/>
              </a:spcBef>
              <a:spcAft>
                <a:spcPts val="600"/>
              </a:spcAft>
            </a:pPr>
            <a:endParaRPr lang="en-US" dirty="0" smtClean="0"/>
          </a:p>
        </p:txBody>
      </p:sp>
      <p:sp>
        <p:nvSpPr>
          <p:cNvPr id="9" name="Title 8"/>
          <p:cNvSpPr>
            <a:spLocks noGrp="1"/>
          </p:cNvSpPr>
          <p:nvPr>
            <p:ph type="title"/>
          </p:nvPr>
        </p:nvSpPr>
        <p:spPr/>
        <p:txBody>
          <a:bodyPr/>
          <a:lstStyle/>
          <a:p>
            <a:r>
              <a:rPr lang="en-US" dirty="0" smtClean="0"/>
              <a:t>	Defining Facilitation:  Who It is and Is Not</a:t>
            </a:r>
            <a:endParaRPr lang="en-US" dirty="0"/>
          </a:p>
        </p:txBody>
      </p:sp>
      <p:sp>
        <p:nvSpPr>
          <p:cNvPr id="8"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Facilitative Leadership Is For Everyone!</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50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90</a:t>
            </a:fld>
            <a:endParaRPr lang="en-US" kern="0" dirty="0">
              <a:solidFill>
                <a:sysClr val="windowText" lastClr="000000"/>
              </a:solidFill>
            </a:endParaRPr>
          </a:p>
        </p:txBody>
      </p:sp>
      <p:sp>
        <p:nvSpPr>
          <p:cNvPr id="6" name="Title 1"/>
          <p:cNvSpPr>
            <a:spLocks noGrp="1"/>
          </p:cNvSpPr>
          <p:nvPr>
            <p:ph type="title"/>
          </p:nvPr>
        </p:nvSpPr>
        <p:spPr/>
        <p:txBody>
          <a:bodyPr>
            <a:normAutofit/>
          </a:bodyPr>
          <a:lstStyle/>
          <a:p>
            <a:pPr algn="l"/>
            <a:r>
              <a:rPr lang="en-US" dirty="0" smtClean="0"/>
              <a:t>	Facilitation Techniques:  Skills of Successful Facilitator</a:t>
            </a:r>
            <a:endParaRPr lang="en-US" sz="1800" b="0" baseline="60000" dirty="0"/>
          </a:p>
        </p:txBody>
      </p:sp>
      <p:sp>
        <p:nvSpPr>
          <p:cNvPr id="10" name="AutoShape 9"/>
          <p:cNvSpPr>
            <a:spLocks noChangeArrowheads="1"/>
          </p:cNvSpPr>
          <p:nvPr/>
        </p:nvSpPr>
        <p:spPr bwMode="auto">
          <a:xfrm>
            <a:off x="227013" y="5867400"/>
            <a:ext cx="8683625" cy="365125"/>
          </a:xfrm>
          <a:prstGeom prst="rect">
            <a:avLst/>
          </a:prstGeom>
          <a:solidFill>
            <a:srgbClr val="0038A9"/>
          </a:solidFill>
          <a:ln w="12700">
            <a:noFill/>
            <a:miter lim="800000"/>
            <a:headEnd type="none" w="sm" len="sm"/>
            <a:tailEnd type="none" w="sm" len="sm"/>
          </a:ln>
          <a:effectLst>
            <a:prstShdw prst="shdw17" dist="17961" dir="2700000">
              <a:srgbClr val="969696"/>
            </a:prstShdw>
          </a:effectLst>
        </p:spPr>
        <p:txBody>
          <a:bodyPr wrap="none" tIns="0" bIns="0" anchor="ctr" anchorCtr="1"/>
          <a:lstStyle/>
          <a:p>
            <a:pPr marL="174625" marR="0" lvl="0" indent="-174625" algn="ctr" defTabSz="914400" eaLnBrk="1" fontAlgn="auto" latinLnBrk="0" hangingPunct="1">
              <a:lnSpc>
                <a:spcPct val="100000"/>
              </a:lnSpc>
              <a:spcBef>
                <a:spcPts val="0"/>
              </a:spcBef>
              <a:spcAft>
                <a:spcPts val="0"/>
              </a:spcAft>
              <a:buClrTx/>
              <a:buSzTx/>
              <a:buFontTx/>
              <a:buNone/>
              <a:tabLst/>
              <a:defRPr/>
            </a:pPr>
            <a:r>
              <a:rPr lang="en-US" b="1" i="1" kern="0" dirty="0" smtClean="0">
                <a:solidFill>
                  <a:srgbClr val="FFFFFF"/>
                </a:solidFill>
                <a:effectLst>
                  <a:outerShdw blurRad="38100" dist="38100" dir="2700000" algn="tl">
                    <a:srgbClr val="000000"/>
                  </a:outerShdw>
                </a:effectLst>
                <a:latin typeface="Arial" charset="0"/>
              </a:rPr>
              <a:t>Must Master Both Skills To Be Successful!</a:t>
            </a:r>
            <a:endParaRPr kumimoji="0" lang="en-US" sz="1800" b="1" i="1"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Arial" charset="0"/>
            </a:endParaRPr>
          </a:p>
        </p:txBody>
      </p:sp>
      <p:sp>
        <p:nvSpPr>
          <p:cNvPr id="8" name="Rectangle 7"/>
          <p:cNvSpPr/>
          <p:nvPr/>
        </p:nvSpPr>
        <p:spPr>
          <a:xfrm>
            <a:off x="320040" y="1325880"/>
            <a:ext cx="8519160" cy="4180632"/>
          </a:xfrm>
          <a:prstGeom prst="rect">
            <a:avLst/>
          </a:prstGeom>
        </p:spPr>
        <p:txBody>
          <a:bodyPr wrap="square">
            <a:spAutoFit/>
          </a:bodyPr>
          <a:lstStyle/>
          <a:p>
            <a:pPr marL="225425" lvl="2" indent="-225425" defTabSz="820738" fontAlgn="base">
              <a:spcBef>
                <a:spcPts val="300"/>
              </a:spcBef>
              <a:spcAft>
                <a:spcPts val="300"/>
              </a:spcAft>
              <a:buClr>
                <a:schemeClr val="hlink"/>
              </a:buClr>
            </a:pPr>
            <a:r>
              <a:rPr lang="en-US" b="1" dirty="0" smtClean="0"/>
              <a:t>“Process” Skills:</a:t>
            </a:r>
          </a:p>
          <a:p>
            <a:pPr marL="688975" lvl="2" indent="-227013">
              <a:spcBef>
                <a:spcPts val="300"/>
              </a:spcBef>
              <a:spcAft>
                <a:spcPts val="300"/>
              </a:spcAft>
              <a:buClr>
                <a:srgbClr val="0038A8"/>
              </a:buClr>
              <a:buFont typeface="Wingdings" pitchFamily="2" charset="2"/>
              <a:buChar char="§"/>
            </a:pPr>
            <a:r>
              <a:rPr lang="en-US" dirty="0" smtClean="0"/>
              <a:t>Problem Solving Model:  Recognize/utilize methodology to resolve issue</a:t>
            </a:r>
          </a:p>
          <a:p>
            <a:pPr marL="688975" lvl="2" indent="-227013">
              <a:spcBef>
                <a:spcPts val="300"/>
              </a:spcBef>
              <a:spcAft>
                <a:spcPts val="300"/>
              </a:spcAft>
              <a:buClr>
                <a:srgbClr val="0038A8"/>
              </a:buClr>
              <a:buFont typeface="Wingdings" pitchFamily="2" charset="2"/>
              <a:buChar char="§"/>
            </a:pPr>
            <a:r>
              <a:rPr lang="en-US" dirty="0" smtClean="0"/>
              <a:t>Problem Solving Phase:  Identify/explain phases to resolve issue </a:t>
            </a:r>
          </a:p>
          <a:p>
            <a:pPr marL="688975" lvl="2" indent="-227013">
              <a:spcBef>
                <a:spcPts val="300"/>
              </a:spcBef>
              <a:spcAft>
                <a:spcPts val="300"/>
              </a:spcAft>
              <a:buClr>
                <a:srgbClr val="0038A8"/>
              </a:buClr>
              <a:buFont typeface="Wingdings" pitchFamily="2" charset="2"/>
              <a:buChar char="§"/>
            </a:pPr>
            <a:r>
              <a:rPr lang="en-US" dirty="0" smtClean="0"/>
              <a:t>Problem Solving Step:  Identify/explain/guide team to resolve issue</a:t>
            </a:r>
          </a:p>
          <a:p>
            <a:pPr marL="231775" lvl="1" indent="-227013">
              <a:spcBef>
                <a:spcPts val="200"/>
              </a:spcBef>
              <a:buClr>
                <a:srgbClr val="0038A8"/>
              </a:buClr>
            </a:pPr>
            <a:endParaRPr lang="en-US" sz="800" b="1" dirty="0" smtClean="0"/>
          </a:p>
          <a:p>
            <a:pPr marL="231775" lvl="1" indent="-227013">
              <a:spcBef>
                <a:spcPts val="300"/>
              </a:spcBef>
              <a:spcAft>
                <a:spcPts val="300"/>
              </a:spcAft>
              <a:buClr>
                <a:srgbClr val="0038A8"/>
              </a:buClr>
            </a:pPr>
            <a:r>
              <a:rPr lang="en-US" b="1" dirty="0" smtClean="0"/>
              <a:t>“People” Skills:</a:t>
            </a:r>
          </a:p>
          <a:p>
            <a:pPr marL="688975" lvl="2" indent="-227013">
              <a:spcBef>
                <a:spcPts val="300"/>
              </a:spcBef>
              <a:spcAft>
                <a:spcPts val="300"/>
              </a:spcAft>
              <a:buClr>
                <a:srgbClr val="0038A8"/>
              </a:buClr>
              <a:buFont typeface="Wingdings" pitchFamily="2" charset="2"/>
              <a:buChar char="§"/>
            </a:pPr>
            <a:r>
              <a:rPr lang="en-US" dirty="0" smtClean="0"/>
              <a:t>Active Listening: Demonstrating interest by your body language </a:t>
            </a:r>
          </a:p>
          <a:p>
            <a:pPr marL="688975" lvl="2" indent="-227013">
              <a:spcBef>
                <a:spcPts val="300"/>
              </a:spcBef>
              <a:spcAft>
                <a:spcPts val="300"/>
              </a:spcAft>
              <a:buClr>
                <a:srgbClr val="0038A8"/>
              </a:buClr>
              <a:buFont typeface="Wingdings" pitchFamily="2" charset="2"/>
              <a:buChar char="§"/>
            </a:pPr>
            <a:r>
              <a:rPr lang="en-US" dirty="0" smtClean="0"/>
              <a:t>Building Rapport:  Establishing credibility to enable people to         contribute with ease</a:t>
            </a:r>
          </a:p>
          <a:p>
            <a:pPr marL="688975" lvl="2" indent="-227013">
              <a:spcBef>
                <a:spcPts val="300"/>
              </a:spcBef>
              <a:spcAft>
                <a:spcPts val="300"/>
              </a:spcAft>
              <a:buClr>
                <a:srgbClr val="0038A8"/>
              </a:buClr>
              <a:buFont typeface="Wingdings" pitchFamily="2" charset="2"/>
              <a:buChar char="§"/>
            </a:pPr>
            <a:r>
              <a:rPr lang="en-US" dirty="0" smtClean="0"/>
              <a:t>Communicating Effectively:  Being supportive and engaged to enable       an open and safe environment</a:t>
            </a:r>
          </a:p>
          <a:p>
            <a:pPr marL="688975" lvl="2" indent="-227013">
              <a:spcBef>
                <a:spcPts val="300"/>
              </a:spcBef>
              <a:spcAft>
                <a:spcPts val="300"/>
              </a:spcAft>
              <a:buClr>
                <a:srgbClr val="0038A8"/>
              </a:buClr>
              <a:buFont typeface="Wingdings" pitchFamily="2" charset="2"/>
              <a:buChar char="§"/>
            </a:pPr>
            <a:r>
              <a:rPr lang="en-US" dirty="0" smtClean="0"/>
              <a:t>Questioning Techniques:  Utilizing questions to check understanding,      ask for clarification or expand a view</a:t>
            </a:r>
          </a:p>
        </p:txBody>
      </p:sp>
      <p:pic>
        <p:nvPicPr>
          <p:cNvPr id="18" name="Picture 2"/>
          <p:cNvPicPr>
            <a:picLocks noChangeAspect="1" noChangeArrowheads="1"/>
          </p:cNvPicPr>
          <p:nvPr/>
        </p:nvPicPr>
        <p:blipFill>
          <a:blip r:embed="rId3" cstate="print"/>
          <a:srcRect/>
          <a:stretch>
            <a:fillRect/>
          </a:stretch>
        </p:blipFill>
        <p:spPr bwMode="auto">
          <a:xfrm>
            <a:off x="7284432" y="1264688"/>
            <a:ext cx="1345406" cy="442645"/>
          </a:xfrm>
          <a:prstGeom prst="rect">
            <a:avLst/>
          </a:prstGeom>
          <a:noFill/>
          <a:ln w="9525">
            <a:noFill/>
            <a:miter lim="800000"/>
            <a:headEnd/>
            <a:tailEnd/>
          </a:ln>
          <a:effectLst/>
        </p:spPr>
      </p:pic>
      <p:grpSp>
        <p:nvGrpSpPr>
          <p:cNvPr id="2" name="Group 18"/>
          <p:cNvGrpSpPr/>
          <p:nvPr/>
        </p:nvGrpSpPr>
        <p:grpSpPr>
          <a:xfrm>
            <a:off x="152400" y="4019557"/>
            <a:ext cx="662050" cy="905693"/>
            <a:chOff x="533400" y="2867851"/>
            <a:chExt cx="662050" cy="905693"/>
          </a:xfrm>
        </p:grpSpPr>
        <p:pic>
          <p:nvPicPr>
            <p:cNvPr id="20" name="Picture 6"/>
            <p:cNvPicPr>
              <a:picLocks noChangeAspect="1" noChangeArrowheads="1"/>
            </p:cNvPicPr>
            <p:nvPr/>
          </p:nvPicPr>
          <p:blipFill>
            <a:blip r:embed="rId4" cstate="print"/>
            <a:srcRect/>
            <a:stretch>
              <a:fillRect/>
            </a:stretch>
          </p:blipFill>
          <p:spPr bwMode="auto">
            <a:xfrm>
              <a:off x="533400" y="286785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1" name="TextBox 20"/>
            <p:cNvSpPr txBox="1"/>
            <p:nvPr/>
          </p:nvSpPr>
          <p:spPr>
            <a:xfrm>
              <a:off x="662050" y="306082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3" name="Group 24"/>
          <p:cNvGrpSpPr/>
          <p:nvPr/>
        </p:nvGrpSpPr>
        <p:grpSpPr>
          <a:xfrm>
            <a:off x="7911337" y="3321831"/>
            <a:ext cx="546863" cy="923544"/>
            <a:chOff x="2590801" y="3026175"/>
            <a:chExt cx="646816" cy="923544"/>
          </a:xfrm>
        </p:grpSpPr>
        <p:pic>
          <p:nvPicPr>
            <p:cNvPr id="26" name="Picture 3"/>
            <p:cNvPicPr>
              <a:picLocks noChangeAspect="1" noChangeArrowheads="1"/>
            </p:cNvPicPr>
            <p:nvPr/>
          </p:nvPicPr>
          <p:blipFill>
            <a:blip r:embed="rId5" cstate="print"/>
            <a:srcRect/>
            <a:stretch>
              <a:fillRect/>
            </a:stretch>
          </p:blipFill>
          <p:spPr bwMode="auto">
            <a:xfrm flipH="1">
              <a:off x="2590801" y="3026175"/>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7" name="TextBox 26"/>
            <p:cNvSpPr txBox="1"/>
            <p:nvPr/>
          </p:nvSpPr>
          <p:spPr>
            <a:xfrm>
              <a:off x="2704216" y="3244304"/>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91</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97784"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62151" y="4235916"/>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grpSp>
        <p:nvGrpSpPr>
          <p:cNvPr id="233" name="Group 289"/>
          <p:cNvGrpSpPr/>
          <p:nvPr/>
        </p:nvGrpSpPr>
        <p:grpSpPr>
          <a:xfrm>
            <a:off x="2209800" y="2040575"/>
            <a:ext cx="673782" cy="923544"/>
            <a:chOff x="1295400" y="1143000"/>
            <a:chExt cx="673782" cy="923544"/>
          </a:xfrm>
        </p:grpSpPr>
        <p:pic>
          <p:nvPicPr>
            <p:cNvPr id="255" name="Picture 8"/>
            <p:cNvPicPr preferRelativeResize="0">
              <a:picLocks noChangeArrowheads="1"/>
            </p:cNvPicPr>
            <p:nvPr/>
          </p:nvPicPr>
          <p:blipFill>
            <a:blip r:embed="rId3" cstate="print"/>
            <a:srcRect/>
            <a:stretch>
              <a:fillRect/>
            </a:stretch>
          </p:blipFill>
          <p:spPr bwMode="auto">
            <a:xfrm>
              <a:off x="1295400" y="1143000"/>
              <a:ext cx="594360" cy="923544"/>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56" name="TextBox 255"/>
            <p:cNvSpPr txBox="1"/>
            <p:nvPr/>
          </p:nvSpPr>
          <p:spPr>
            <a:xfrm>
              <a:off x="1435782" y="1411270"/>
              <a:ext cx="533400" cy="292388"/>
            </a:xfrm>
            <a:prstGeom prst="rect">
              <a:avLst/>
            </a:prstGeom>
            <a:noFill/>
          </p:spPr>
          <p:txBody>
            <a:bodyPr wrap="square" rtlCol="0">
              <a:spAutoFit/>
            </a:bodyPr>
            <a:lstStyle/>
            <a:p>
              <a:r>
                <a:rPr lang="en-US" sz="1300" b="1" i="1" dirty="0" smtClean="0">
                  <a:solidFill>
                    <a:schemeClr val="bg1"/>
                  </a:solidFill>
                  <a:effectLst>
                    <a:outerShdw blurRad="38100" dist="38100" dir="2700000" algn="tl">
                      <a:srgbClr val="000000">
                        <a:alpha val="43137"/>
                      </a:srgbClr>
                    </a:outerShdw>
                  </a:effectLst>
                </a:rPr>
                <a:t>H</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34" name="Group 290"/>
          <p:cNvGrpSpPr/>
          <p:nvPr/>
        </p:nvGrpSpPr>
        <p:grpSpPr>
          <a:xfrm>
            <a:off x="2783775" y="2228600"/>
            <a:ext cx="546863" cy="923544"/>
            <a:chOff x="2590801" y="1066800"/>
            <a:chExt cx="646816" cy="923544"/>
          </a:xfrm>
        </p:grpSpPr>
        <p:pic>
          <p:nvPicPr>
            <p:cNvPr id="258" name="Picture 3"/>
            <p:cNvPicPr>
              <a:picLocks noChangeAspect="1" noChangeArrowheads="1"/>
            </p:cNvPicPr>
            <p:nvPr/>
          </p:nvPicPr>
          <p:blipFill>
            <a:blip r:embed="rId4" cstate="print"/>
            <a:srcRect/>
            <a:stretch>
              <a:fillRect/>
            </a:stretch>
          </p:blipFill>
          <p:spPr bwMode="auto">
            <a:xfrm flipH="1">
              <a:off x="2590801" y="1066800"/>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62" name="TextBox 261"/>
            <p:cNvSpPr txBox="1"/>
            <p:nvPr/>
          </p:nvSpPr>
          <p:spPr>
            <a:xfrm>
              <a:off x="2704216" y="1284929"/>
              <a:ext cx="533401"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W</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35" name="Group 291"/>
          <p:cNvGrpSpPr/>
          <p:nvPr/>
        </p:nvGrpSpPr>
        <p:grpSpPr>
          <a:xfrm>
            <a:off x="4929250" y="2400556"/>
            <a:ext cx="594360" cy="923544"/>
            <a:chOff x="4248912" y="914400"/>
            <a:chExt cx="704088" cy="1069848"/>
          </a:xfrm>
        </p:grpSpPr>
        <p:pic>
          <p:nvPicPr>
            <p:cNvPr id="270" name="Picture 7"/>
            <p:cNvPicPr preferRelativeResize="0">
              <a:picLocks noChangeArrowheads="1"/>
            </p:cNvPicPr>
            <p:nvPr/>
          </p:nvPicPr>
          <p:blipFill>
            <a:blip r:embed="rId5" cstate="print"/>
            <a:srcRect/>
            <a:stretch>
              <a:fillRect/>
            </a:stretch>
          </p:blipFill>
          <p:spPr bwMode="auto">
            <a:xfrm flipH="1">
              <a:off x="4248912" y="914400"/>
              <a:ext cx="704088" cy="1069848"/>
            </a:xfrm>
            <a:prstGeom prst="rect">
              <a:avLst/>
            </a:prstGeom>
            <a:noFill/>
            <a:ln w="9525">
              <a:noFill/>
              <a:miter lim="800000"/>
              <a:headEnd/>
              <a:tailEnd/>
            </a:ln>
            <a:effectLst>
              <a:outerShdw blurRad="38100" dist="38100" sx="97000" sy="97000" algn="bl" rotWithShape="0">
                <a:prstClr val="black">
                  <a:alpha val="40000"/>
                </a:prstClr>
              </a:outerShdw>
            </a:effectLst>
          </p:spPr>
        </p:pic>
        <p:sp>
          <p:nvSpPr>
            <p:cNvPr id="274" name="TextBox 273"/>
            <p:cNvSpPr txBox="1"/>
            <p:nvPr/>
          </p:nvSpPr>
          <p:spPr>
            <a:xfrm>
              <a:off x="4385929" y="1167320"/>
              <a:ext cx="533400"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K</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36" name="Group 292"/>
          <p:cNvGrpSpPr/>
          <p:nvPr/>
        </p:nvGrpSpPr>
        <p:grpSpPr>
          <a:xfrm>
            <a:off x="1483418" y="1880323"/>
            <a:ext cx="591448" cy="927202"/>
            <a:chOff x="5598904" y="914400"/>
            <a:chExt cx="704088" cy="1079602"/>
          </a:xfrm>
        </p:grpSpPr>
        <p:pic>
          <p:nvPicPr>
            <p:cNvPr id="282" name="Picture 2"/>
            <p:cNvPicPr>
              <a:picLocks noChangeAspect="1" noChangeArrowheads="1"/>
            </p:cNvPicPr>
            <p:nvPr/>
          </p:nvPicPr>
          <p:blipFill>
            <a:blip r:embed="rId6" cstate="print"/>
            <a:srcRect/>
            <a:stretch>
              <a:fillRect/>
            </a:stretch>
          </p:blipFill>
          <p:spPr bwMode="auto">
            <a:xfrm>
              <a:off x="5598904" y="914400"/>
              <a:ext cx="704088" cy="10796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3" name="TextBox 282"/>
            <p:cNvSpPr txBox="1"/>
            <p:nvPr/>
          </p:nvSpPr>
          <p:spPr>
            <a:xfrm>
              <a:off x="5748799" y="1120448"/>
              <a:ext cx="533400" cy="340446"/>
            </a:xfrm>
            <a:prstGeom prst="rect">
              <a:avLst/>
            </a:prstGeom>
            <a:noFill/>
          </p:spPr>
          <p:txBody>
            <a:bodyPr wrap="square" rtlCol="0">
              <a:spAutoFit/>
            </a:bodyPr>
            <a:lstStyle/>
            <a:p>
              <a:r>
                <a:rPr lang="en-US" sz="1300" b="1" i="1" dirty="0" smtClean="0">
                  <a:solidFill>
                    <a:schemeClr val="bg1"/>
                  </a:solidFill>
                  <a:effectLst>
                    <a:outerShdw blurRad="38100" dist="38100" dir="2700000" algn="tl">
                      <a:srgbClr val="000000">
                        <a:alpha val="43137"/>
                      </a:srgbClr>
                    </a:outerShdw>
                  </a:effectLst>
                </a:rPr>
                <a:t>C</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37" name="Group 293"/>
          <p:cNvGrpSpPr/>
          <p:nvPr/>
        </p:nvGrpSpPr>
        <p:grpSpPr>
          <a:xfrm>
            <a:off x="3479876" y="1795150"/>
            <a:ext cx="570605" cy="923544"/>
            <a:chOff x="6871648" y="1066800"/>
            <a:chExt cx="718441" cy="1069848"/>
          </a:xfrm>
        </p:grpSpPr>
        <p:pic>
          <p:nvPicPr>
            <p:cNvPr id="285" name="Picture 5"/>
            <p:cNvPicPr preferRelativeResize="0">
              <a:picLocks noChangeArrowheads="1"/>
            </p:cNvPicPr>
            <p:nvPr/>
          </p:nvPicPr>
          <p:blipFill>
            <a:blip r:embed="rId7" cstate="print"/>
            <a:srcRect/>
            <a:stretch>
              <a:fillRect/>
            </a:stretch>
          </p:blipFill>
          <p:spPr bwMode="auto">
            <a:xfrm>
              <a:off x="6871648" y="1066800"/>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6" name="TextBox 285"/>
            <p:cNvSpPr txBox="1"/>
            <p:nvPr/>
          </p:nvSpPr>
          <p:spPr>
            <a:xfrm>
              <a:off x="7056689" y="1340580"/>
              <a:ext cx="533400" cy="307777"/>
            </a:xfrm>
            <a:prstGeom prst="rect">
              <a:avLst/>
            </a:prstGeom>
            <a:noFill/>
          </p:spPr>
          <p:txBody>
            <a:bodyPr wrap="square" rtlCol="0">
              <a:noAutofit/>
            </a:bodyPr>
            <a:lstStyle/>
            <a:p>
              <a:r>
                <a:rPr lang="en-US" sz="1300" b="1" i="1" dirty="0" smtClean="0">
                  <a:solidFill>
                    <a:schemeClr val="bg1"/>
                  </a:solidFill>
                  <a:effectLst>
                    <a:outerShdw blurRad="38100" dist="38100" dir="2700000" algn="tl">
                      <a:srgbClr val="000000">
                        <a:alpha val="43137"/>
                      </a:srgbClr>
                    </a:outerShdw>
                  </a:effectLst>
                </a:rPr>
                <a:t>R</a:t>
              </a:r>
              <a:endParaRPr lang="en-US" sz="1300" i="1" dirty="0" smtClean="0">
                <a:solidFill>
                  <a:schemeClr val="bg1"/>
                </a:solidFill>
                <a:effectLst>
                  <a:outerShdw blurRad="38100" dist="38100" dir="2700000" algn="tl">
                    <a:srgbClr val="000000">
                      <a:alpha val="43137"/>
                    </a:srgbClr>
                  </a:outerShdw>
                </a:effectLst>
                <a:latin typeface="Adobe Caslon Pro Bold" pitchFamily="18" charset="0"/>
              </a:endParaRPr>
            </a:p>
          </p:txBody>
        </p:sp>
      </p:grpSp>
      <p:grpSp>
        <p:nvGrpSpPr>
          <p:cNvPr id="238" name="Group 288"/>
          <p:cNvGrpSpPr/>
          <p:nvPr/>
        </p:nvGrpSpPr>
        <p:grpSpPr>
          <a:xfrm>
            <a:off x="4379025" y="1828800"/>
            <a:ext cx="638300" cy="905693"/>
            <a:chOff x="533400" y="1371601"/>
            <a:chExt cx="638300" cy="905693"/>
          </a:xfrm>
        </p:grpSpPr>
        <p:pic>
          <p:nvPicPr>
            <p:cNvPr id="287" name="Picture 6"/>
            <p:cNvPicPr>
              <a:picLocks noChangeAspect="1" noChangeArrowheads="1"/>
            </p:cNvPicPr>
            <p:nvPr/>
          </p:nvPicPr>
          <p:blipFill>
            <a:blip r:embed="rId8" cstate="print"/>
            <a:srcRect/>
            <a:stretch>
              <a:fillRect/>
            </a:stretch>
          </p:blipFill>
          <p:spPr bwMode="auto">
            <a:xfrm>
              <a:off x="533400" y="1371601"/>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8" name="TextBox 287"/>
            <p:cNvSpPr txBox="1"/>
            <p:nvPr/>
          </p:nvSpPr>
          <p:spPr>
            <a:xfrm>
              <a:off x="638300" y="1612075"/>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M</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sp>
        <p:nvSpPr>
          <p:cNvPr id="295" name="TextBox 294"/>
          <p:cNvSpPr txBox="1"/>
          <p:nvPr/>
        </p:nvSpPr>
        <p:spPr>
          <a:xfrm>
            <a:off x="5979225" y="5750994"/>
            <a:ext cx="2590800" cy="553998"/>
          </a:xfrm>
          <a:prstGeom prst="rect">
            <a:avLst/>
          </a:prstGeom>
          <a:noFill/>
        </p:spPr>
        <p:txBody>
          <a:bodyPr wrap="square" rtlCol="0">
            <a:spAutoFit/>
          </a:bodyPr>
          <a:lstStyle/>
          <a:p>
            <a:r>
              <a:rPr lang="en-US" sz="1000" b="1" dirty="0" smtClean="0">
                <a:solidFill>
                  <a:schemeClr val="bg1">
                    <a:lumMod val="50000"/>
                  </a:schemeClr>
                </a:solidFill>
              </a:rPr>
              <a:t>C= Complainer      H= Homesteader</a:t>
            </a:r>
          </a:p>
          <a:p>
            <a:r>
              <a:rPr lang="en-US" sz="1000" b="1" dirty="0" smtClean="0">
                <a:solidFill>
                  <a:schemeClr val="bg1">
                    <a:lumMod val="50000"/>
                  </a:schemeClr>
                </a:solidFill>
              </a:rPr>
              <a:t>W= Windbag	      R= Rambler</a:t>
            </a:r>
          </a:p>
          <a:p>
            <a:r>
              <a:rPr lang="en-US" sz="1000" b="1" dirty="0" smtClean="0">
                <a:solidFill>
                  <a:schemeClr val="bg1">
                    <a:lumMod val="50000"/>
                  </a:schemeClr>
                </a:solidFill>
              </a:rPr>
              <a:t>M= Mummy	      K= Know-It-All</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p:nvPr/>
        </p:nvGrpSpPr>
        <p:grpSpPr>
          <a:xfrm>
            <a:off x="2395728" y="3088291"/>
            <a:ext cx="1347787" cy="1362869"/>
            <a:chOff x="2486818" y="3894931"/>
            <a:chExt cx="1347787" cy="1362869"/>
          </a:xfrm>
        </p:grpSpPr>
        <p:sp>
          <p:nvSpPr>
            <p:cNvPr id="299" name="Freeform 298"/>
            <p:cNvSpPr/>
            <p:nvPr/>
          </p:nvSpPr>
          <p:spPr>
            <a:xfrm>
              <a:off x="2486818" y="389493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prstClr val="white"/>
                </a:solidFill>
                <a:latin typeface="Calibri"/>
              </a:endParaRPr>
            </a:p>
          </p:txBody>
        </p:sp>
        <p:grpSp>
          <p:nvGrpSpPr>
            <p:cNvPr id="3" name="Group 47"/>
            <p:cNvGrpSpPr/>
            <p:nvPr/>
          </p:nvGrpSpPr>
          <p:grpSpPr>
            <a:xfrm>
              <a:off x="2664619" y="3950494"/>
              <a:ext cx="1121569" cy="1307306"/>
              <a:chOff x="2664619" y="3950494"/>
              <a:chExt cx="1121569" cy="1307306"/>
            </a:xfrm>
          </p:grpSpPr>
          <p:sp>
            <p:nvSpPr>
              <p:cNvPr id="306" name="Freeform 305"/>
              <p:cNvSpPr/>
              <p:nvPr/>
            </p:nvSpPr>
            <p:spPr>
              <a:xfrm>
                <a:off x="2664619" y="3950494"/>
                <a:ext cx="378619" cy="400050"/>
              </a:xfrm>
              <a:custGeom>
                <a:avLst/>
                <a:gdLst>
                  <a:gd name="connsiteX0" fmla="*/ 130969 w 378619"/>
                  <a:gd name="connsiteY0" fmla="*/ 400050 h 400050"/>
                  <a:gd name="connsiteX1" fmla="*/ 0 w 378619"/>
                  <a:gd name="connsiteY1" fmla="*/ 107156 h 400050"/>
                  <a:gd name="connsiteX2" fmla="*/ 188119 w 378619"/>
                  <a:gd name="connsiteY2" fmla="*/ 0 h 400050"/>
                  <a:gd name="connsiteX3" fmla="*/ 378619 w 378619"/>
                  <a:gd name="connsiteY3" fmla="*/ 216694 h 400050"/>
                  <a:gd name="connsiteX4" fmla="*/ 130969 w 378619"/>
                  <a:gd name="connsiteY4" fmla="*/ 40005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19" h="400050">
                    <a:moveTo>
                      <a:pt x="130969" y="400050"/>
                    </a:moveTo>
                    <a:lnTo>
                      <a:pt x="0" y="107156"/>
                    </a:lnTo>
                    <a:lnTo>
                      <a:pt x="188119" y="0"/>
                    </a:lnTo>
                    <a:lnTo>
                      <a:pt x="378619" y="216694"/>
                    </a:lnTo>
                    <a:lnTo>
                      <a:pt x="130969" y="400050"/>
                    </a:lnTo>
                    <a:close/>
                  </a:path>
                </a:pathLst>
              </a:custGeom>
              <a:solidFill>
                <a:sysClr val="window" lastClr="FFFFFF"/>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307" name="Freeform 306"/>
              <p:cNvSpPr/>
              <p:nvPr/>
            </p:nvSpPr>
            <p:spPr>
              <a:xfrm>
                <a:off x="3283744" y="3990975"/>
                <a:ext cx="411956" cy="390524"/>
              </a:xfrm>
              <a:custGeom>
                <a:avLst/>
                <a:gdLst>
                  <a:gd name="connsiteX0" fmla="*/ 0 w 416719"/>
                  <a:gd name="connsiteY0" fmla="*/ 252413 h 378619"/>
                  <a:gd name="connsiteX1" fmla="*/ 276225 w 416719"/>
                  <a:gd name="connsiteY1" fmla="*/ 0 h 378619"/>
                  <a:gd name="connsiteX2" fmla="*/ 416719 w 416719"/>
                  <a:gd name="connsiteY2" fmla="*/ 147638 h 378619"/>
                  <a:gd name="connsiteX3" fmla="*/ 233362 w 416719"/>
                  <a:gd name="connsiteY3" fmla="*/ 378619 h 378619"/>
                  <a:gd name="connsiteX4" fmla="*/ 0 w 416719"/>
                  <a:gd name="connsiteY4" fmla="*/ 252413 h 378619"/>
                  <a:gd name="connsiteX0" fmla="*/ 0 w 416719"/>
                  <a:gd name="connsiteY0" fmla="*/ 252413 h 364331"/>
                  <a:gd name="connsiteX1" fmla="*/ 276225 w 416719"/>
                  <a:gd name="connsiteY1" fmla="*/ 0 h 364331"/>
                  <a:gd name="connsiteX2" fmla="*/ 416719 w 416719"/>
                  <a:gd name="connsiteY2" fmla="*/ 147638 h 364331"/>
                  <a:gd name="connsiteX3" fmla="*/ 223837 w 416719"/>
                  <a:gd name="connsiteY3" fmla="*/ 364331 h 364331"/>
                  <a:gd name="connsiteX4" fmla="*/ 0 w 416719"/>
                  <a:gd name="connsiteY4" fmla="*/ 252413 h 364331"/>
                  <a:gd name="connsiteX0" fmla="*/ 0 w 416719"/>
                  <a:gd name="connsiteY0" fmla="*/ 252413 h 385763"/>
                  <a:gd name="connsiteX1" fmla="*/ 276225 w 416719"/>
                  <a:gd name="connsiteY1" fmla="*/ 0 h 385763"/>
                  <a:gd name="connsiteX2" fmla="*/ 416719 w 416719"/>
                  <a:gd name="connsiteY2" fmla="*/ 147638 h 385763"/>
                  <a:gd name="connsiteX3" fmla="*/ 226218 w 416719"/>
                  <a:gd name="connsiteY3" fmla="*/ 385763 h 385763"/>
                  <a:gd name="connsiteX4" fmla="*/ 0 w 416719"/>
                  <a:gd name="connsiteY4" fmla="*/ 252413 h 385763"/>
                  <a:gd name="connsiteX0" fmla="*/ 0 w 409576"/>
                  <a:gd name="connsiteY0" fmla="*/ 252413 h 385763"/>
                  <a:gd name="connsiteX1" fmla="*/ 276225 w 409576"/>
                  <a:gd name="connsiteY1" fmla="*/ 0 h 385763"/>
                  <a:gd name="connsiteX2" fmla="*/ 409576 w 409576"/>
                  <a:gd name="connsiteY2" fmla="*/ 138113 h 385763"/>
                  <a:gd name="connsiteX3" fmla="*/ 226218 w 409576"/>
                  <a:gd name="connsiteY3" fmla="*/ 385763 h 385763"/>
                  <a:gd name="connsiteX4" fmla="*/ 0 w 409576"/>
                  <a:gd name="connsiteY4" fmla="*/ 252413 h 385763"/>
                  <a:gd name="connsiteX0" fmla="*/ 0 w 409576"/>
                  <a:gd name="connsiteY0" fmla="*/ 252413 h 402431"/>
                  <a:gd name="connsiteX1" fmla="*/ 276225 w 409576"/>
                  <a:gd name="connsiteY1" fmla="*/ 0 h 402431"/>
                  <a:gd name="connsiteX2" fmla="*/ 409576 w 409576"/>
                  <a:gd name="connsiteY2" fmla="*/ 138113 h 402431"/>
                  <a:gd name="connsiteX3" fmla="*/ 238124 w 409576"/>
                  <a:gd name="connsiteY3" fmla="*/ 402431 h 402431"/>
                  <a:gd name="connsiteX4" fmla="*/ 0 w 409576"/>
                  <a:gd name="connsiteY4" fmla="*/ 252413 h 402431"/>
                  <a:gd name="connsiteX0" fmla="*/ 0 w 404813"/>
                  <a:gd name="connsiteY0" fmla="*/ 252413 h 402431"/>
                  <a:gd name="connsiteX1" fmla="*/ 276225 w 404813"/>
                  <a:gd name="connsiteY1" fmla="*/ 0 h 402431"/>
                  <a:gd name="connsiteX2" fmla="*/ 404813 w 404813"/>
                  <a:gd name="connsiteY2" fmla="*/ 128588 h 402431"/>
                  <a:gd name="connsiteX3" fmla="*/ 238124 w 404813"/>
                  <a:gd name="connsiteY3" fmla="*/ 402431 h 402431"/>
                  <a:gd name="connsiteX4" fmla="*/ 0 w 404813"/>
                  <a:gd name="connsiteY4" fmla="*/ 252413 h 402431"/>
                  <a:gd name="connsiteX0" fmla="*/ 0 w 411956"/>
                  <a:gd name="connsiteY0" fmla="*/ 252413 h 402431"/>
                  <a:gd name="connsiteX1" fmla="*/ 276225 w 411956"/>
                  <a:gd name="connsiteY1" fmla="*/ 0 h 402431"/>
                  <a:gd name="connsiteX2" fmla="*/ 411956 w 411956"/>
                  <a:gd name="connsiteY2" fmla="*/ 133350 h 402431"/>
                  <a:gd name="connsiteX3" fmla="*/ 238124 w 411956"/>
                  <a:gd name="connsiteY3" fmla="*/ 402431 h 402431"/>
                  <a:gd name="connsiteX4" fmla="*/ 0 w 411956"/>
                  <a:gd name="connsiteY4" fmla="*/ 252413 h 402431"/>
                  <a:gd name="connsiteX0" fmla="*/ 0 w 411956"/>
                  <a:gd name="connsiteY0" fmla="*/ 252413 h 390524"/>
                  <a:gd name="connsiteX1" fmla="*/ 276225 w 411956"/>
                  <a:gd name="connsiteY1" fmla="*/ 0 h 390524"/>
                  <a:gd name="connsiteX2" fmla="*/ 411956 w 411956"/>
                  <a:gd name="connsiteY2" fmla="*/ 133350 h 390524"/>
                  <a:gd name="connsiteX3" fmla="*/ 230981 w 411956"/>
                  <a:gd name="connsiteY3" fmla="*/ 390524 h 390524"/>
                  <a:gd name="connsiteX4" fmla="*/ 0 w 411956"/>
                  <a:gd name="connsiteY4" fmla="*/ 252413 h 39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6" h="390524">
                    <a:moveTo>
                      <a:pt x="0" y="252413"/>
                    </a:moveTo>
                    <a:lnTo>
                      <a:pt x="276225" y="0"/>
                    </a:lnTo>
                    <a:lnTo>
                      <a:pt x="411956" y="133350"/>
                    </a:lnTo>
                    <a:lnTo>
                      <a:pt x="230981" y="390524"/>
                    </a:lnTo>
                    <a:lnTo>
                      <a:pt x="0" y="252413"/>
                    </a:lnTo>
                    <a:close/>
                  </a:path>
                </a:pathLst>
              </a:custGeom>
              <a:solidFill>
                <a:sysClr val="window" lastClr="FFFFFF"/>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308" name="Freeform 307"/>
              <p:cNvSpPr/>
              <p:nvPr/>
            </p:nvSpPr>
            <p:spPr>
              <a:xfrm>
                <a:off x="3124200" y="4681538"/>
                <a:ext cx="661988" cy="576262"/>
              </a:xfrm>
              <a:custGeom>
                <a:avLst/>
                <a:gdLst>
                  <a:gd name="connsiteX0" fmla="*/ 0 w 661988"/>
                  <a:gd name="connsiteY0" fmla="*/ 271462 h 576262"/>
                  <a:gd name="connsiteX1" fmla="*/ 128588 w 661988"/>
                  <a:gd name="connsiteY1" fmla="*/ 576262 h 576262"/>
                  <a:gd name="connsiteX2" fmla="*/ 330994 w 661988"/>
                  <a:gd name="connsiteY2" fmla="*/ 516731 h 576262"/>
                  <a:gd name="connsiteX3" fmla="*/ 561975 w 661988"/>
                  <a:gd name="connsiteY3" fmla="*/ 326231 h 576262"/>
                  <a:gd name="connsiteX4" fmla="*/ 661988 w 661988"/>
                  <a:gd name="connsiteY4" fmla="*/ 171450 h 576262"/>
                  <a:gd name="connsiteX5" fmla="*/ 485775 w 661988"/>
                  <a:gd name="connsiteY5" fmla="*/ 0 h 576262"/>
                  <a:gd name="connsiteX6" fmla="*/ 0 w 661988"/>
                  <a:gd name="connsiteY6" fmla="*/ 271462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576262">
                    <a:moveTo>
                      <a:pt x="0" y="271462"/>
                    </a:moveTo>
                    <a:lnTo>
                      <a:pt x="128588" y="576262"/>
                    </a:lnTo>
                    <a:lnTo>
                      <a:pt x="330994" y="516731"/>
                    </a:lnTo>
                    <a:lnTo>
                      <a:pt x="561975" y="326231"/>
                    </a:lnTo>
                    <a:lnTo>
                      <a:pt x="661988" y="171450"/>
                    </a:lnTo>
                    <a:lnTo>
                      <a:pt x="485775" y="0"/>
                    </a:lnTo>
                    <a:lnTo>
                      <a:pt x="0" y="271462"/>
                    </a:lnTo>
                    <a:close/>
                  </a:path>
                </a:pathLst>
              </a:custGeom>
              <a:solidFill>
                <a:sysClr val="window" lastClr="FFFFFF"/>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grpSp>
        <p:sp>
          <p:nvSpPr>
            <p:cNvPr id="301" name="Oval 300"/>
            <p:cNvSpPr/>
            <p:nvPr/>
          </p:nvSpPr>
          <p:spPr>
            <a:xfrm>
              <a:off x="2643979" y="406638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prstClr val="white"/>
                </a:solidFill>
                <a:latin typeface="Calibri"/>
              </a:endParaRPr>
            </a:p>
          </p:txBody>
        </p:sp>
        <p:sp>
          <p:nvSpPr>
            <p:cNvPr id="302" name="Oval 301"/>
            <p:cNvSpPr/>
            <p:nvPr/>
          </p:nvSpPr>
          <p:spPr>
            <a:xfrm>
              <a:off x="2688032" y="411044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prstClr val="white"/>
                </a:solidFill>
                <a:latin typeface="Calibri"/>
              </a:endParaRPr>
            </a:p>
          </p:txBody>
        </p:sp>
        <p:sp>
          <p:nvSpPr>
            <p:cNvPr id="303" name="Oval 302"/>
            <p:cNvSpPr/>
            <p:nvPr/>
          </p:nvSpPr>
          <p:spPr>
            <a:xfrm>
              <a:off x="2858290" y="428069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prstClr val="white"/>
                </a:solidFill>
                <a:latin typeface="Calibri"/>
              </a:endParaRPr>
            </a:p>
          </p:txBody>
        </p:sp>
        <p:sp>
          <p:nvSpPr>
            <p:cNvPr id="304" name="Oval 303"/>
            <p:cNvSpPr/>
            <p:nvPr/>
          </p:nvSpPr>
          <p:spPr>
            <a:xfrm rot="15512363">
              <a:off x="3020219" y="442595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prstClr val="white"/>
                </a:solidFill>
                <a:latin typeface="Calibri"/>
              </a:endParaRPr>
            </a:p>
          </p:txBody>
        </p:sp>
        <p:sp>
          <p:nvSpPr>
            <p:cNvPr id="305" name="Arc 304"/>
            <p:cNvSpPr/>
            <p:nvPr/>
          </p:nvSpPr>
          <p:spPr>
            <a:xfrm rot="15553302">
              <a:off x="3124610" y="439270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prstClr val="black"/>
                </a:solidFill>
                <a:latin typeface="Calibri"/>
              </a:endParaRPr>
            </a:p>
          </p:txBody>
        </p:sp>
      </p:grpSp>
      <p:grpSp>
        <p:nvGrpSpPr>
          <p:cNvPr id="4" name="Group 61"/>
          <p:cNvGrpSpPr/>
          <p:nvPr/>
        </p:nvGrpSpPr>
        <p:grpSpPr>
          <a:xfrm>
            <a:off x="3467197" y="2537650"/>
            <a:ext cx="1368582" cy="1343025"/>
            <a:chOff x="3557588" y="3343909"/>
            <a:chExt cx="1368582" cy="1343025"/>
          </a:xfrm>
        </p:grpSpPr>
        <p:sp>
          <p:nvSpPr>
            <p:cNvPr id="284" name="Freeform 283"/>
            <p:cNvSpPr/>
            <p:nvPr/>
          </p:nvSpPr>
          <p:spPr>
            <a:xfrm>
              <a:off x="3578383" y="3343909"/>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prstClr val="white"/>
                </a:solidFill>
                <a:latin typeface="Calibri"/>
              </a:endParaRPr>
            </a:p>
          </p:txBody>
        </p:sp>
        <p:grpSp>
          <p:nvGrpSpPr>
            <p:cNvPr id="7" name="Group 60"/>
            <p:cNvGrpSpPr/>
            <p:nvPr/>
          </p:nvGrpSpPr>
          <p:grpSpPr>
            <a:xfrm>
              <a:off x="3557588" y="3429000"/>
              <a:ext cx="1240631" cy="638175"/>
              <a:chOff x="3557588" y="3429000"/>
              <a:chExt cx="1240631" cy="638175"/>
            </a:xfrm>
          </p:grpSpPr>
          <p:sp>
            <p:nvSpPr>
              <p:cNvPr id="296" name="Freeform 295"/>
              <p:cNvSpPr/>
              <p:nvPr/>
            </p:nvSpPr>
            <p:spPr>
              <a:xfrm>
                <a:off x="4407694" y="3429000"/>
                <a:ext cx="390525" cy="407194"/>
              </a:xfrm>
              <a:custGeom>
                <a:avLst/>
                <a:gdLst>
                  <a:gd name="connsiteX0" fmla="*/ 0 w 390525"/>
                  <a:gd name="connsiteY0" fmla="*/ 230981 h 407194"/>
                  <a:gd name="connsiteX1" fmla="*/ 245269 w 390525"/>
                  <a:gd name="connsiteY1" fmla="*/ 0 h 407194"/>
                  <a:gd name="connsiteX2" fmla="*/ 390525 w 390525"/>
                  <a:gd name="connsiteY2" fmla="*/ 166688 h 407194"/>
                  <a:gd name="connsiteX3" fmla="*/ 202406 w 390525"/>
                  <a:gd name="connsiteY3" fmla="*/ 407194 h 407194"/>
                  <a:gd name="connsiteX4" fmla="*/ 0 w 390525"/>
                  <a:gd name="connsiteY4" fmla="*/ 230981 h 40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407194">
                    <a:moveTo>
                      <a:pt x="0" y="230981"/>
                    </a:moveTo>
                    <a:lnTo>
                      <a:pt x="245269" y="0"/>
                    </a:lnTo>
                    <a:lnTo>
                      <a:pt x="390525" y="166688"/>
                    </a:lnTo>
                    <a:lnTo>
                      <a:pt x="202406" y="407194"/>
                    </a:lnTo>
                    <a:lnTo>
                      <a:pt x="0" y="230981"/>
                    </a:lnTo>
                    <a:close/>
                  </a:path>
                </a:pathLst>
              </a:custGeom>
              <a:solidFill>
                <a:sysClr val="window" lastClr="FFFFFF"/>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97" name="Freeform 296"/>
              <p:cNvSpPr/>
              <p:nvPr/>
            </p:nvSpPr>
            <p:spPr>
              <a:xfrm>
                <a:off x="3557588" y="3757613"/>
                <a:ext cx="323850" cy="309562"/>
              </a:xfrm>
              <a:custGeom>
                <a:avLst/>
                <a:gdLst>
                  <a:gd name="connsiteX0" fmla="*/ 280987 w 323850"/>
                  <a:gd name="connsiteY0" fmla="*/ 309562 h 309562"/>
                  <a:gd name="connsiteX1" fmla="*/ 0 w 323850"/>
                  <a:gd name="connsiteY1" fmla="*/ 190500 h 309562"/>
                  <a:gd name="connsiteX2" fmla="*/ 52387 w 323850"/>
                  <a:gd name="connsiteY2" fmla="*/ 0 h 309562"/>
                  <a:gd name="connsiteX3" fmla="*/ 323850 w 323850"/>
                  <a:gd name="connsiteY3" fmla="*/ 38100 h 309562"/>
                  <a:gd name="connsiteX4" fmla="*/ 280987 w 323850"/>
                  <a:gd name="connsiteY4" fmla="*/ 309562 h 309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09562">
                    <a:moveTo>
                      <a:pt x="280987" y="309562"/>
                    </a:moveTo>
                    <a:lnTo>
                      <a:pt x="0" y="190500"/>
                    </a:lnTo>
                    <a:lnTo>
                      <a:pt x="52387" y="0"/>
                    </a:lnTo>
                    <a:lnTo>
                      <a:pt x="323850" y="38100"/>
                    </a:lnTo>
                    <a:lnTo>
                      <a:pt x="280987" y="309562"/>
                    </a:lnTo>
                    <a:close/>
                  </a:path>
                </a:pathLst>
              </a:custGeom>
              <a:solidFill>
                <a:sysClr val="window" lastClr="FFFFFF"/>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grpSp>
        <p:sp>
          <p:nvSpPr>
            <p:cNvPr id="290" name="Oval 23"/>
            <p:cNvSpPr/>
            <p:nvPr/>
          </p:nvSpPr>
          <p:spPr>
            <a:xfrm>
              <a:off x="3735544" y="3515365"/>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prstClr val="white"/>
                </a:solidFill>
                <a:latin typeface="Calibri"/>
              </a:endParaRPr>
            </a:p>
          </p:txBody>
        </p:sp>
        <p:sp>
          <p:nvSpPr>
            <p:cNvPr id="291" name="Oval 290"/>
            <p:cNvSpPr/>
            <p:nvPr/>
          </p:nvSpPr>
          <p:spPr>
            <a:xfrm>
              <a:off x="3779597" y="3559418"/>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prstClr val="white"/>
                </a:solidFill>
                <a:latin typeface="Calibri"/>
              </a:endParaRPr>
            </a:p>
          </p:txBody>
        </p:sp>
        <p:sp>
          <p:nvSpPr>
            <p:cNvPr id="292" name="Oval 291"/>
            <p:cNvSpPr/>
            <p:nvPr/>
          </p:nvSpPr>
          <p:spPr>
            <a:xfrm>
              <a:off x="3949855" y="3729672"/>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prstClr val="white"/>
                </a:solidFill>
                <a:latin typeface="Calibri"/>
              </a:endParaRPr>
            </a:p>
          </p:txBody>
        </p:sp>
        <p:sp>
          <p:nvSpPr>
            <p:cNvPr id="293" name="Oval 292"/>
            <p:cNvSpPr/>
            <p:nvPr/>
          </p:nvSpPr>
          <p:spPr>
            <a:xfrm rot="15512363">
              <a:off x="4111784" y="3874928"/>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prstClr val="white"/>
                </a:solidFill>
                <a:latin typeface="Calibri"/>
              </a:endParaRPr>
            </a:p>
          </p:txBody>
        </p:sp>
        <p:sp>
          <p:nvSpPr>
            <p:cNvPr id="294" name="Arc 293"/>
            <p:cNvSpPr/>
            <p:nvPr/>
          </p:nvSpPr>
          <p:spPr>
            <a:xfrm rot="15553302">
              <a:off x="4216175" y="3841681"/>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prstClr val="black"/>
                </a:solidFill>
                <a:latin typeface="Calibri"/>
              </a:endParaRPr>
            </a:p>
          </p:txBody>
        </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92</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9"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10"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97784" y="2659077"/>
            <a:ext cx="1439817" cy="400110"/>
          </a:xfrm>
          <a:prstGeom prst="rect">
            <a:avLst/>
          </a:prstGeom>
          <a:noFill/>
        </p:spPr>
        <p:txBody>
          <a:bodyPr wrap="none" rtlCol="0">
            <a:spAutoFit/>
          </a:bodyPr>
          <a:lstStyle/>
          <a:p>
            <a:pPr algn="r"/>
            <a:r>
              <a:rPr lang="en-US" sz="2000" b="1" dirty="0">
                <a:solidFill>
                  <a:srgbClr val="FF0000">
                    <a:lumMod val="40000"/>
                    <a:lumOff val="60000"/>
                  </a:srgbClr>
                </a:solidFill>
              </a:rPr>
              <a:t>Problem</a:t>
            </a:r>
            <a:r>
              <a:rPr lang="en-US" sz="2000" b="1" dirty="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62151" y="4235916"/>
            <a:ext cx="1155766" cy="307777"/>
          </a:xfrm>
          <a:prstGeom prst="rect">
            <a:avLst/>
          </a:prstGeom>
          <a:noFill/>
        </p:spPr>
        <p:txBody>
          <a:bodyPr wrap="none" lIns="0" tIns="0" rIns="0" bIns="0" rtlCol="0">
            <a:spAutoFit/>
          </a:bodyPr>
          <a:lstStyle/>
          <a:p>
            <a:r>
              <a:rPr lang="en-US" sz="2000" b="1" dirty="0">
                <a:solidFill>
                  <a:srgbClr val="99CC00"/>
                </a:solidFill>
                <a:sym typeface="Wingdings 3"/>
              </a:rPr>
              <a:t></a:t>
            </a:r>
            <a:r>
              <a:rPr lang="en-US" sz="2000" b="1" dirty="0">
                <a:solidFill>
                  <a:srgbClr val="99CC00"/>
                </a:solidFill>
              </a:rPr>
              <a:t>Results</a:t>
            </a:r>
          </a:p>
        </p:txBody>
      </p:sp>
      <p:grpSp>
        <p:nvGrpSpPr>
          <p:cNvPr id="11" name="Group 289"/>
          <p:cNvGrpSpPr/>
          <p:nvPr/>
        </p:nvGrpSpPr>
        <p:grpSpPr>
          <a:xfrm>
            <a:off x="1354775" y="1907731"/>
            <a:ext cx="673782" cy="923544"/>
            <a:chOff x="1295400" y="1143000"/>
            <a:chExt cx="673782" cy="923544"/>
          </a:xfrm>
        </p:grpSpPr>
        <p:pic>
          <p:nvPicPr>
            <p:cNvPr id="255" name="Picture 8"/>
            <p:cNvPicPr preferRelativeResize="0">
              <a:picLocks noChangeArrowheads="1"/>
            </p:cNvPicPr>
            <p:nvPr/>
          </p:nvPicPr>
          <p:blipFill>
            <a:blip r:embed="rId3" cstate="print"/>
            <a:srcRect/>
            <a:stretch>
              <a:fillRect/>
            </a:stretch>
          </p:blipFill>
          <p:spPr bwMode="auto">
            <a:xfrm>
              <a:off x="1295400" y="1143000"/>
              <a:ext cx="594360" cy="923544"/>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56" name="TextBox 255"/>
            <p:cNvSpPr txBox="1"/>
            <p:nvPr/>
          </p:nvSpPr>
          <p:spPr>
            <a:xfrm>
              <a:off x="1435782" y="1411270"/>
              <a:ext cx="533400" cy="292388"/>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H</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12" name="Group 290"/>
          <p:cNvGrpSpPr/>
          <p:nvPr/>
        </p:nvGrpSpPr>
        <p:grpSpPr>
          <a:xfrm>
            <a:off x="2097970" y="2028700"/>
            <a:ext cx="546868" cy="923544"/>
            <a:chOff x="2590801" y="1066800"/>
            <a:chExt cx="646823" cy="923544"/>
          </a:xfrm>
        </p:grpSpPr>
        <p:pic>
          <p:nvPicPr>
            <p:cNvPr id="258" name="Picture 3"/>
            <p:cNvPicPr>
              <a:picLocks noChangeAspect="1" noChangeArrowheads="1"/>
            </p:cNvPicPr>
            <p:nvPr/>
          </p:nvPicPr>
          <p:blipFill>
            <a:blip r:embed="rId4" cstate="print"/>
            <a:srcRect/>
            <a:stretch>
              <a:fillRect/>
            </a:stretch>
          </p:blipFill>
          <p:spPr bwMode="auto">
            <a:xfrm flipH="1">
              <a:off x="2590801" y="1066800"/>
              <a:ext cx="602311" cy="923544"/>
            </a:xfrm>
            <a:prstGeom prst="rect">
              <a:avLst/>
            </a:prstGeom>
            <a:noFill/>
            <a:ln w="9525">
              <a:noFill/>
              <a:miter lim="800000"/>
              <a:headEnd/>
              <a:tailEnd/>
            </a:ln>
            <a:effectLst>
              <a:outerShdw blurRad="38100" dist="38100" sx="97000" sy="97000" algn="l" rotWithShape="0">
                <a:prstClr val="black">
                  <a:alpha val="40000"/>
                </a:prstClr>
              </a:outerShdw>
            </a:effectLst>
          </p:spPr>
        </p:pic>
        <p:sp>
          <p:nvSpPr>
            <p:cNvPr id="262" name="TextBox 261"/>
            <p:cNvSpPr txBox="1"/>
            <p:nvPr/>
          </p:nvSpPr>
          <p:spPr>
            <a:xfrm>
              <a:off x="2704222" y="1273054"/>
              <a:ext cx="533402" cy="307777"/>
            </a:xfrm>
            <a:prstGeom prst="rect">
              <a:avLst/>
            </a:prstGeom>
            <a:noFill/>
          </p:spPr>
          <p:txBody>
            <a:bodyPr wrap="square" rtlCol="0">
              <a:noAutofit/>
            </a:bodyPr>
            <a:lstStyle/>
            <a:p>
              <a:r>
                <a:rPr lang="en-US" sz="1300" b="1" i="1" dirty="0">
                  <a:solidFill>
                    <a:srgbClr val="FFFFFF"/>
                  </a:solidFill>
                  <a:effectLst>
                    <a:outerShdw blurRad="38100" dist="38100" dir="2700000" algn="tl">
                      <a:srgbClr val="000000">
                        <a:alpha val="43137"/>
                      </a:srgbClr>
                    </a:outerShdw>
                  </a:effectLst>
                </a:rPr>
                <a:t>W</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13" name="Group 292"/>
          <p:cNvGrpSpPr/>
          <p:nvPr/>
        </p:nvGrpSpPr>
        <p:grpSpPr>
          <a:xfrm>
            <a:off x="3628252" y="1768498"/>
            <a:ext cx="591448" cy="927202"/>
            <a:chOff x="5598904" y="914400"/>
            <a:chExt cx="704088" cy="1079602"/>
          </a:xfrm>
        </p:grpSpPr>
        <p:pic>
          <p:nvPicPr>
            <p:cNvPr id="282" name="Picture 2"/>
            <p:cNvPicPr>
              <a:picLocks noChangeAspect="1" noChangeArrowheads="1"/>
            </p:cNvPicPr>
            <p:nvPr/>
          </p:nvPicPr>
          <p:blipFill>
            <a:blip r:embed="rId5" cstate="print"/>
            <a:srcRect/>
            <a:stretch>
              <a:fillRect/>
            </a:stretch>
          </p:blipFill>
          <p:spPr bwMode="auto">
            <a:xfrm>
              <a:off x="5598904" y="914400"/>
              <a:ext cx="704088" cy="10796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83" name="TextBox 282"/>
            <p:cNvSpPr txBox="1"/>
            <p:nvPr/>
          </p:nvSpPr>
          <p:spPr>
            <a:xfrm>
              <a:off x="5748799" y="1120448"/>
              <a:ext cx="533400" cy="340446"/>
            </a:xfrm>
            <a:prstGeom prst="rect">
              <a:avLst/>
            </a:prstGeom>
            <a:noFill/>
          </p:spPr>
          <p:txBody>
            <a:bodyPr wrap="square" rtlCol="0">
              <a:spAutoFit/>
            </a:bodyPr>
            <a:lstStyle/>
            <a:p>
              <a:r>
                <a:rPr lang="en-US" sz="1300" b="1" i="1" dirty="0">
                  <a:solidFill>
                    <a:srgbClr val="FFFFFF"/>
                  </a:solidFill>
                  <a:effectLst>
                    <a:outerShdw blurRad="38100" dist="38100" dir="2700000" algn="tl">
                      <a:srgbClr val="000000">
                        <a:alpha val="43137"/>
                      </a:srgbClr>
                    </a:outerShdw>
                  </a:effectLst>
                </a:rPr>
                <a:t>C</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sp>
        <p:nvSpPr>
          <p:cNvPr id="295" name="TextBox 294"/>
          <p:cNvSpPr txBox="1"/>
          <p:nvPr/>
        </p:nvSpPr>
        <p:spPr>
          <a:xfrm>
            <a:off x="5979225" y="5750994"/>
            <a:ext cx="2590800" cy="553998"/>
          </a:xfrm>
          <a:prstGeom prst="rect">
            <a:avLst/>
          </a:prstGeom>
          <a:noFill/>
        </p:spPr>
        <p:txBody>
          <a:bodyPr wrap="square" rtlCol="0">
            <a:spAutoFit/>
          </a:bodyPr>
          <a:lstStyle/>
          <a:p>
            <a:r>
              <a:rPr lang="en-US" sz="1000" b="1" dirty="0">
                <a:solidFill>
                  <a:srgbClr val="FFFFFF">
                    <a:lumMod val="50000"/>
                  </a:srgbClr>
                </a:solidFill>
              </a:rPr>
              <a:t>C= Complainer      H= Homesteader</a:t>
            </a:r>
          </a:p>
          <a:p>
            <a:r>
              <a:rPr lang="en-US" sz="1000" b="1" dirty="0">
                <a:solidFill>
                  <a:srgbClr val="FFFFFF">
                    <a:lumMod val="50000"/>
                  </a:srgbClr>
                </a:solidFill>
              </a:rPr>
              <a:t>W= Windbag	      R= Rambler</a:t>
            </a:r>
          </a:p>
          <a:p>
            <a:r>
              <a:rPr lang="en-US" sz="1000" b="1" dirty="0">
                <a:solidFill>
                  <a:srgbClr val="FFFFFF">
                    <a:lumMod val="50000"/>
                  </a:srgbClr>
                </a:solidFill>
              </a:rPr>
              <a:t>M= Mummy	      K= Know-It-All</a:t>
            </a:r>
          </a:p>
        </p:txBody>
      </p:sp>
      <p:grpSp>
        <p:nvGrpSpPr>
          <p:cNvPr id="14" name="Group 181"/>
          <p:cNvGrpSpPr/>
          <p:nvPr/>
        </p:nvGrpSpPr>
        <p:grpSpPr>
          <a:xfrm rot="212726">
            <a:off x="4981054" y="2185313"/>
            <a:ext cx="524791" cy="923544"/>
            <a:chOff x="1828800" y="1143000"/>
            <a:chExt cx="704088" cy="1069848"/>
          </a:xfrm>
          <a:effectLst>
            <a:outerShdw blurRad="76200" dist="12700" dir="8100000" sy="-23000" kx="800400" algn="br" rotWithShape="0">
              <a:prstClr val="black">
                <a:alpha val="20000"/>
              </a:prstClr>
            </a:outerShdw>
          </a:effectLst>
        </p:grpSpPr>
        <p:pic>
          <p:nvPicPr>
            <p:cNvPr id="318" name="Picture 5"/>
            <p:cNvPicPr preferRelativeResize="0">
              <a:picLocks noChangeArrowheads="1"/>
            </p:cNvPicPr>
            <p:nvPr/>
          </p:nvPicPr>
          <p:blipFill>
            <a:blip r:embed="rId6" cstate="print"/>
            <a:srcRect/>
            <a:stretch>
              <a:fillRect/>
            </a:stretch>
          </p:blipFill>
          <p:spPr bwMode="auto">
            <a:xfrm>
              <a:off x="1828800" y="1143000"/>
              <a:ext cx="704088" cy="1069848"/>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319" name="TextBox 318"/>
            <p:cNvSpPr txBox="1"/>
            <p:nvPr/>
          </p:nvSpPr>
          <p:spPr>
            <a:xfrm>
              <a:off x="1996613" y="1423595"/>
              <a:ext cx="533401" cy="307777"/>
            </a:xfrm>
            <a:prstGeom prst="rect">
              <a:avLst/>
            </a:prstGeom>
            <a:noFill/>
          </p:spPr>
          <p:txBody>
            <a:bodyPr wrap="square" rtlCol="0">
              <a:noAutofit/>
            </a:bodyPr>
            <a:lstStyle/>
            <a:p>
              <a:r>
                <a:rPr lang="en-US" sz="1300" b="1" i="1" dirty="0">
                  <a:solidFill>
                    <a:srgbClr val="FFFFFF"/>
                  </a:solidFill>
                  <a:effectLst>
                    <a:outerShdw blurRad="38100" dist="38100" dir="2700000" algn="tl">
                      <a:srgbClr val="000000">
                        <a:alpha val="43137"/>
                      </a:srgbClr>
                    </a:outerShdw>
                  </a:effectLst>
                </a:rPr>
                <a:t>R</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grpSp>
        <p:nvGrpSpPr>
          <p:cNvPr id="15" name="Group 291"/>
          <p:cNvGrpSpPr/>
          <p:nvPr/>
        </p:nvGrpSpPr>
        <p:grpSpPr>
          <a:xfrm>
            <a:off x="2810890" y="2321625"/>
            <a:ext cx="594360" cy="923544"/>
            <a:chOff x="4248912" y="914400"/>
            <a:chExt cx="704088" cy="1069848"/>
          </a:xfrm>
        </p:grpSpPr>
        <p:pic>
          <p:nvPicPr>
            <p:cNvPr id="321" name="Picture 7"/>
            <p:cNvPicPr preferRelativeResize="0">
              <a:picLocks noChangeArrowheads="1"/>
            </p:cNvPicPr>
            <p:nvPr/>
          </p:nvPicPr>
          <p:blipFill>
            <a:blip r:embed="rId7" cstate="print"/>
            <a:srcRect/>
            <a:stretch>
              <a:fillRect/>
            </a:stretch>
          </p:blipFill>
          <p:spPr bwMode="auto">
            <a:xfrm flipH="1">
              <a:off x="4248912" y="914400"/>
              <a:ext cx="704088" cy="1069848"/>
            </a:xfrm>
            <a:prstGeom prst="rect">
              <a:avLst/>
            </a:prstGeom>
            <a:noFill/>
            <a:ln w="9525">
              <a:noFill/>
              <a:miter lim="800000"/>
              <a:headEnd/>
              <a:tailEnd/>
            </a:ln>
            <a:effectLst>
              <a:outerShdw blurRad="38100" dist="38100" sx="97000" sy="97000" algn="bl" rotWithShape="0">
                <a:prstClr val="black">
                  <a:alpha val="40000"/>
                </a:prstClr>
              </a:outerShdw>
            </a:effectLst>
          </p:spPr>
        </p:pic>
        <p:sp>
          <p:nvSpPr>
            <p:cNvPr id="322" name="TextBox 321"/>
            <p:cNvSpPr txBox="1"/>
            <p:nvPr/>
          </p:nvSpPr>
          <p:spPr>
            <a:xfrm>
              <a:off x="4414064" y="1167320"/>
              <a:ext cx="533400" cy="307777"/>
            </a:xfrm>
            <a:prstGeom prst="rect">
              <a:avLst/>
            </a:prstGeom>
            <a:noFill/>
          </p:spPr>
          <p:txBody>
            <a:bodyPr wrap="square" rtlCol="0">
              <a:noAutofit/>
            </a:bodyPr>
            <a:lstStyle/>
            <a:p>
              <a:r>
                <a:rPr lang="en-US" sz="1300" b="1" i="1" dirty="0">
                  <a:solidFill>
                    <a:srgbClr val="FFFFFF"/>
                  </a:solidFill>
                  <a:effectLst>
                    <a:outerShdw blurRad="38100" dist="38100" dir="2700000" algn="tl">
                      <a:srgbClr val="000000">
                        <a:alpha val="43137"/>
                      </a:srgbClr>
                    </a:outerShdw>
                  </a:effectLst>
                </a:rPr>
                <a:t>K</a:t>
              </a:r>
              <a:endParaRPr lang="en-US" sz="1300" i="1" dirty="0">
                <a:solidFill>
                  <a:srgbClr val="FFFFFF"/>
                </a:solidFill>
                <a:effectLst>
                  <a:outerShdw blurRad="38100" dist="38100" dir="2700000" algn="tl">
                    <a:srgbClr val="000000">
                      <a:alpha val="43137"/>
                    </a:srgbClr>
                  </a:outerShdw>
                </a:effectLst>
                <a:latin typeface="Adobe Caslon Pro Bold" pitchFamily="18" charset="0"/>
              </a:endParaRPr>
            </a:p>
          </p:txBody>
        </p:sp>
      </p:grpSp>
      <p:sp>
        <p:nvSpPr>
          <p:cNvPr id="72" name="Rectangle 71"/>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sp>
        <p:nvSpPr>
          <p:cNvPr id="79" name="Rectangle 78"/>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p>
        </p:txBody>
      </p:sp>
      <p:sp>
        <p:nvSpPr>
          <p:cNvPr id="80" name="Rectangle 79"/>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82" name="Rectangle 81"/>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83" name="Rectangle 82"/>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sp>
        <p:nvSpPr>
          <p:cNvPr id="81" name="TextBox 80"/>
          <p:cNvSpPr txBox="1"/>
          <p:nvPr/>
        </p:nvSpPr>
        <p:spPr>
          <a:xfrm>
            <a:off x="237506" y="1156003"/>
            <a:ext cx="8728364" cy="646331"/>
          </a:xfrm>
          <a:prstGeom prst="rect">
            <a:avLst/>
          </a:prstGeom>
          <a:noFill/>
        </p:spPr>
        <p:txBody>
          <a:bodyPr wrap="square" rtlCol="0">
            <a:spAutoFit/>
          </a:bodyPr>
          <a:lstStyle/>
          <a:p>
            <a:r>
              <a:rPr lang="en-US" i="1" dirty="0" smtClean="0"/>
              <a:t>Typically, you will find missing phases (gears), steps (teeth) and people working against each other…</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7"/>
          <p:cNvGrpSpPr/>
          <p:nvPr/>
        </p:nvGrpSpPr>
        <p:grpSpPr>
          <a:xfrm>
            <a:off x="6524248" y="3292074"/>
            <a:ext cx="1300348" cy="1355063"/>
            <a:chOff x="6448747" y="3292074"/>
            <a:chExt cx="1300348" cy="1355063"/>
          </a:xfrm>
        </p:grpSpPr>
        <p:grpSp>
          <p:nvGrpSpPr>
            <p:cNvPr id="3" name="Group 455"/>
            <p:cNvGrpSpPr/>
            <p:nvPr/>
          </p:nvGrpSpPr>
          <p:grpSpPr>
            <a:xfrm rot="4149062">
              <a:off x="7408810" y="3458427"/>
              <a:ext cx="142704" cy="95915"/>
              <a:chOff x="4760861" y="3315549"/>
              <a:chExt cx="142704" cy="95915"/>
            </a:xfrm>
          </p:grpSpPr>
          <p:cxnSp>
            <p:nvCxnSpPr>
              <p:cNvPr id="495" name="Straight Connector 494"/>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6" name="Straight Connector 495"/>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7" name="Straight Connector 496"/>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 name="Group 451"/>
            <p:cNvGrpSpPr/>
            <p:nvPr/>
          </p:nvGrpSpPr>
          <p:grpSpPr>
            <a:xfrm rot="17801019">
              <a:off x="6425353" y="3865620"/>
              <a:ext cx="142704" cy="95915"/>
              <a:chOff x="4760861" y="3315549"/>
              <a:chExt cx="142704" cy="95915"/>
            </a:xfrm>
          </p:grpSpPr>
          <p:cxnSp>
            <p:nvCxnSpPr>
              <p:cNvPr id="492" name="Straight Connector 491"/>
              <p:cNvCxnSpPr/>
              <p:nvPr/>
            </p:nvCxnSpPr>
            <p:spPr bwMode="auto">
              <a:xfrm rot="19976235" flipH="1" flipV="1">
                <a:off x="4780338" y="3319983"/>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3" name="Straight Connector 492"/>
              <p:cNvCxnSpPr/>
              <p:nvPr/>
            </p:nvCxnSpPr>
            <p:spPr bwMode="auto">
              <a:xfrm rot="859904" flipH="1">
                <a:off x="4760861" y="3315549"/>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4" name="Straight Connector 493"/>
              <p:cNvCxnSpPr/>
              <p:nvPr/>
            </p:nvCxnSpPr>
            <p:spPr bwMode="auto">
              <a:xfrm rot="1344056" flipH="1">
                <a:off x="4800501" y="334796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7" name="Group 443"/>
            <p:cNvGrpSpPr/>
            <p:nvPr/>
          </p:nvGrpSpPr>
          <p:grpSpPr>
            <a:xfrm rot="20264551">
              <a:off x="6520709" y="4223271"/>
              <a:ext cx="99769" cy="152528"/>
              <a:chOff x="4496647" y="4004196"/>
              <a:chExt cx="99769" cy="152528"/>
            </a:xfrm>
          </p:grpSpPr>
          <p:cxnSp>
            <p:nvCxnSpPr>
              <p:cNvPr id="489" name="Straight Connector 488"/>
              <p:cNvCxnSpPr/>
              <p:nvPr/>
            </p:nvCxnSpPr>
            <p:spPr bwMode="auto">
              <a:xfrm rot="15659060" flipH="1" flipV="1">
                <a:off x="4448956" y="4064619"/>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0" name="Straight Connector 489"/>
              <p:cNvCxnSpPr/>
              <p:nvPr/>
            </p:nvCxnSpPr>
            <p:spPr bwMode="auto">
              <a:xfrm rot="18142729" flipH="1">
                <a:off x="4477473" y="405615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91" name="Straight Connector 490"/>
              <p:cNvCxnSpPr/>
              <p:nvPr/>
            </p:nvCxnSpPr>
            <p:spPr bwMode="auto">
              <a:xfrm rot="18626881" flipH="1">
                <a:off x="4528266" y="405699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8" name="Group 450"/>
            <p:cNvGrpSpPr/>
            <p:nvPr/>
          </p:nvGrpSpPr>
          <p:grpSpPr>
            <a:xfrm rot="20813516">
              <a:off x="6801639" y="4525566"/>
              <a:ext cx="147419" cy="121571"/>
              <a:chOff x="4718047" y="4366024"/>
              <a:chExt cx="147419" cy="121571"/>
            </a:xfrm>
          </p:grpSpPr>
          <p:cxnSp>
            <p:nvCxnSpPr>
              <p:cNvPr id="486" name="Straight Connector 485"/>
              <p:cNvCxnSpPr/>
              <p:nvPr/>
            </p:nvCxnSpPr>
            <p:spPr bwMode="auto">
              <a:xfrm rot="12895631" flipH="1" flipV="1">
                <a:off x="4718047" y="4424271"/>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7" name="Straight Connector 486"/>
              <p:cNvCxnSpPr/>
              <p:nvPr/>
            </p:nvCxnSpPr>
            <p:spPr bwMode="auto">
              <a:xfrm rot="15379300" flipH="1">
                <a:off x="4760718" y="4387021"/>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8" name="Straight Connector 487"/>
              <p:cNvCxnSpPr/>
              <p:nvPr/>
            </p:nvCxnSpPr>
            <p:spPr bwMode="auto">
              <a:xfrm rot="15863452" flipH="1">
                <a:off x="4797316" y="437067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9" name="Group 449"/>
            <p:cNvGrpSpPr/>
            <p:nvPr/>
          </p:nvGrpSpPr>
          <p:grpSpPr>
            <a:xfrm rot="20203301">
              <a:off x="7244475" y="4518301"/>
              <a:ext cx="155800" cy="105255"/>
              <a:chOff x="5125169" y="4437337"/>
              <a:chExt cx="155800" cy="105255"/>
            </a:xfrm>
          </p:grpSpPr>
          <p:cxnSp>
            <p:nvCxnSpPr>
              <p:cNvPr id="483" name="Straight Connector 482"/>
              <p:cNvCxnSpPr/>
              <p:nvPr/>
            </p:nvCxnSpPr>
            <p:spPr bwMode="auto">
              <a:xfrm rot="10715642" flipH="1" flipV="1">
                <a:off x="5125169" y="4523132"/>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4" name="Straight Connector 483"/>
              <p:cNvCxnSpPr/>
              <p:nvPr/>
            </p:nvCxnSpPr>
            <p:spPr bwMode="auto">
              <a:xfrm rot="13199311" flipH="1">
                <a:off x="5161221" y="4461193"/>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5" name="Straight Connector 484"/>
              <p:cNvCxnSpPr/>
              <p:nvPr/>
            </p:nvCxnSpPr>
            <p:spPr bwMode="auto">
              <a:xfrm rot="13683463" flipH="1">
                <a:off x="5180280" y="4441991"/>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16" name="Group 448"/>
            <p:cNvGrpSpPr/>
            <p:nvPr/>
          </p:nvGrpSpPr>
          <p:grpSpPr>
            <a:xfrm>
              <a:off x="7578194" y="4242857"/>
              <a:ext cx="123492" cy="142999"/>
              <a:chOff x="5537465" y="4254762"/>
              <a:chExt cx="123492" cy="142999"/>
            </a:xfrm>
          </p:grpSpPr>
          <p:cxnSp>
            <p:nvCxnSpPr>
              <p:cNvPr id="480" name="Straight Connector 479"/>
              <p:cNvCxnSpPr/>
              <p:nvPr/>
            </p:nvCxnSpPr>
            <p:spPr bwMode="auto">
              <a:xfrm rot="6884654" flipH="1" flipV="1">
                <a:off x="5544482" y="4334957"/>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1" name="Straight Connector 480"/>
              <p:cNvCxnSpPr/>
              <p:nvPr/>
            </p:nvCxnSpPr>
            <p:spPr bwMode="auto">
              <a:xfrm rot="9368323" flipH="1">
                <a:off x="5541209" y="4254762"/>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82" name="Straight Connector 481"/>
              <p:cNvCxnSpPr/>
              <p:nvPr/>
            </p:nvCxnSpPr>
            <p:spPr bwMode="auto">
              <a:xfrm rot="9852475" flipH="1">
                <a:off x="5537465" y="4255267"/>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23" name="Group 447"/>
            <p:cNvGrpSpPr/>
            <p:nvPr/>
          </p:nvGrpSpPr>
          <p:grpSpPr>
            <a:xfrm>
              <a:off x="7643862" y="3815041"/>
              <a:ext cx="105233" cy="155694"/>
              <a:chOff x="5684095" y="3834090"/>
              <a:chExt cx="105233" cy="155694"/>
            </a:xfrm>
          </p:grpSpPr>
          <p:cxnSp>
            <p:nvCxnSpPr>
              <p:cNvPr id="477" name="Straight Connector 476"/>
              <p:cNvCxnSpPr/>
              <p:nvPr/>
            </p:nvCxnSpPr>
            <p:spPr bwMode="auto">
              <a:xfrm rot="5299635" flipH="1" flipV="1">
                <a:off x="5709606" y="392698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8" name="Straight Connector 477"/>
              <p:cNvCxnSpPr/>
              <p:nvPr/>
            </p:nvCxnSpPr>
            <p:spPr bwMode="auto">
              <a:xfrm rot="7783304" flipH="1">
                <a:off x="5688755" y="3853264"/>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9" name="Straight Connector 478"/>
              <p:cNvCxnSpPr/>
              <p:nvPr/>
            </p:nvCxnSpPr>
            <p:spPr bwMode="auto">
              <a:xfrm rot="8267456" flipH="1">
                <a:off x="5684095" y="3866759"/>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0" name="Group 446"/>
            <p:cNvGrpSpPr/>
            <p:nvPr/>
          </p:nvGrpSpPr>
          <p:grpSpPr>
            <a:xfrm rot="20839423">
              <a:off x="7044517" y="3292074"/>
              <a:ext cx="139844" cy="124771"/>
              <a:chOff x="5196666" y="3208726"/>
              <a:chExt cx="139844" cy="124771"/>
            </a:xfrm>
          </p:grpSpPr>
          <p:cxnSp>
            <p:nvCxnSpPr>
              <p:cNvPr id="474" name="Straight Connector 473"/>
              <p:cNvCxnSpPr/>
              <p:nvPr/>
            </p:nvCxnSpPr>
            <p:spPr bwMode="auto">
              <a:xfrm rot="482946" flipH="1" flipV="1">
                <a:off x="5213283" y="3250920"/>
                <a:ext cx="123227"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5" name="Straight Connector 474"/>
              <p:cNvCxnSpPr/>
              <p:nvPr/>
            </p:nvCxnSpPr>
            <p:spPr bwMode="auto">
              <a:xfrm rot="2966615" flipH="1">
                <a:off x="5177492" y="3227900"/>
                <a:ext cx="119748" cy="81399"/>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76" name="Straight Connector 475"/>
              <p:cNvCxnSpPr/>
              <p:nvPr/>
            </p:nvCxnSpPr>
            <p:spPr bwMode="auto">
              <a:xfrm rot="3450767" flipH="1">
                <a:off x="5200692" y="3265348"/>
                <a:ext cx="72803" cy="6349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37" name="Group 442"/>
          <p:cNvGrpSpPr/>
          <p:nvPr/>
        </p:nvGrpSpPr>
        <p:grpSpPr>
          <a:xfrm>
            <a:off x="5576183" y="2583657"/>
            <a:ext cx="1278738" cy="1262073"/>
            <a:chOff x="5500682" y="2583657"/>
            <a:chExt cx="1278738" cy="1262073"/>
          </a:xfrm>
        </p:grpSpPr>
        <p:grpSp>
          <p:nvGrpSpPr>
            <p:cNvPr id="38" name="Group 86"/>
            <p:cNvGrpSpPr/>
            <p:nvPr/>
          </p:nvGrpSpPr>
          <p:grpSpPr>
            <a:xfrm rot="13164227">
              <a:off x="5648325" y="3638554"/>
              <a:ext cx="164305" cy="59532"/>
              <a:chOff x="1871662" y="2712244"/>
              <a:chExt cx="95252" cy="59532"/>
            </a:xfrm>
          </p:grpSpPr>
          <p:cxnSp>
            <p:nvCxnSpPr>
              <p:cNvPr id="440" name="Straight Connector 43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1" name="Straight Connector 44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42" name="Straight Connector 44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39" name="Group 98"/>
            <p:cNvGrpSpPr/>
            <p:nvPr/>
          </p:nvGrpSpPr>
          <p:grpSpPr>
            <a:xfrm rot="4059437">
              <a:off x="6600818" y="2871786"/>
              <a:ext cx="164305" cy="59532"/>
              <a:chOff x="1871662" y="2712244"/>
              <a:chExt cx="95252" cy="59532"/>
            </a:xfrm>
          </p:grpSpPr>
          <p:cxnSp>
            <p:nvCxnSpPr>
              <p:cNvPr id="436" name="Straight Connector 435"/>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7" name="Straight Connector 436"/>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8" name="Straight Connector 437"/>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0" name="Group 94"/>
            <p:cNvGrpSpPr/>
            <p:nvPr/>
          </p:nvGrpSpPr>
          <p:grpSpPr>
            <a:xfrm rot="1568830">
              <a:off x="6296013" y="2593179"/>
              <a:ext cx="164305" cy="59532"/>
              <a:chOff x="1871662" y="2712244"/>
              <a:chExt cx="95252" cy="59532"/>
            </a:xfrm>
          </p:grpSpPr>
          <p:cxnSp>
            <p:nvCxnSpPr>
              <p:cNvPr id="433" name="Straight Connector 432"/>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4" name="Straight Connector 433"/>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5" name="Straight Connector 434"/>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1" name="Group 110"/>
            <p:cNvGrpSpPr/>
            <p:nvPr/>
          </p:nvGrpSpPr>
          <p:grpSpPr>
            <a:xfrm rot="6277797">
              <a:off x="6667501" y="3281370"/>
              <a:ext cx="164305" cy="59532"/>
              <a:chOff x="1871662" y="2712244"/>
              <a:chExt cx="95252" cy="59532"/>
            </a:xfrm>
          </p:grpSpPr>
          <p:cxnSp>
            <p:nvCxnSpPr>
              <p:cNvPr id="430" name="Straight Connector 429"/>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1" name="Straight Connector 430"/>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32" name="Straight Connector 431"/>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2" name="Group 106"/>
            <p:cNvGrpSpPr/>
            <p:nvPr/>
          </p:nvGrpSpPr>
          <p:grpSpPr>
            <a:xfrm rot="10800000">
              <a:off x="6060283" y="3786198"/>
              <a:ext cx="164305" cy="59532"/>
              <a:chOff x="1871662" y="2712244"/>
              <a:chExt cx="95252" cy="59532"/>
            </a:xfrm>
          </p:grpSpPr>
          <p:cxnSp>
            <p:nvCxnSpPr>
              <p:cNvPr id="427" name="Straight Connector 426"/>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8" name="Straight Connector 427"/>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9" name="Straight Connector 428"/>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3" name="Group 86"/>
            <p:cNvGrpSpPr/>
            <p:nvPr/>
          </p:nvGrpSpPr>
          <p:grpSpPr>
            <a:xfrm rot="15778675">
              <a:off x="5448295" y="3264695"/>
              <a:ext cx="164305" cy="59532"/>
              <a:chOff x="1871662" y="2712244"/>
              <a:chExt cx="95252" cy="59532"/>
            </a:xfrm>
          </p:grpSpPr>
          <p:cxnSp>
            <p:nvCxnSpPr>
              <p:cNvPr id="424" name="Straight Connector 423"/>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5" name="Straight Connector 424"/>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6" name="Straight Connector 425"/>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44" name="Group 90"/>
            <p:cNvGrpSpPr/>
            <p:nvPr/>
          </p:nvGrpSpPr>
          <p:grpSpPr>
            <a:xfrm rot="17810294">
              <a:off x="5538780" y="2855121"/>
              <a:ext cx="164305" cy="59532"/>
              <a:chOff x="1871662" y="2712244"/>
              <a:chExt cx="95252" cy="59532"/>
            </a:xfrm>
          </p:grpSpPr>
          <p:cxnSp>
            <p:nvCxnSpPr>
              <p:cNvPr id="421" name="Straight Connector 420"/>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2" name="Straight Connector 421"/>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3" name="Straight Connector 422"/>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nvGrpSpPr>
            <p:cNvPr id="51" name="Group 85"/>
            <p:cNvGrpSpPr/>
            <p:nvPr/>
          </p:nvGrpSpPr>
          <p:grpSpPr>
            <a:xfrm rot="20252771">
              <a:off x="5855490" y="2583657"/>
              <a:ext cx="164305" cy="59532"/>
              <a:chOff x="1871662" y="2712244"/>
              <a:chExt cx="95252" cy="59532"/>
            </a:xfrm>
          </p:grpSpPr>
          <p:cxnSp>
            <p:nvCxnSpPr>
              <p:cNvPr id="418" name="Straight Connector 417"/>
              <p:cNvCxnSpPr/>
              <p:nvPr/>
            </p:nvCxnSpPr>
            <p:spPr bwMode="auto">
              <a:xfrm flipH="1" flipV="1">
                <a:off x="1871662" y="2712244"/>
                <a:ext cx="71438" cy="2381"/>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19" name="Straight Connector 418"/>
              <p:cNvCxnSpPr/>
              <p:nvPr/>
            </p:nvCxnSpPr>
            <p:spPr bwMode="auto">
              <a:xfrm flipH="1">
                <a:off x="1881188" y="2740819"/>
                <a:ext cx="78581" cy="4764"/>
              </a:xfrm>
              <a:prstGeom prst="line">
                <a:avLst/>
              </a:prstGeom>
              <a:solidFill>
                <a:schemeClr val="accent1"/>
              </a:solidFill>
              <a:ln w="3175" cap="flat" cmpd="sng" algn="ctr">
                <a:solidFill>
                  <a:schemeClr val="bg1">
                    <a:lumMod val="75000"/>
                  </a:schemeClr>
                </a:solidFill>
                <a:prstDash val="sysDash"/>
                <a:round/>
                <a:headEnd type="none" w="sm" len="sm"/>
                <a:tailEnd type="none" w="sm" len="sm"/>
              </a:ln>
              <a:effectLst/>
            </p:spPr>
          </p:cxnSp>
          <p:cxnSp>
            <p:nvCxnSpPr>
              <p:cNvPr id="420" name="Straight Connector 419"/>
              <p:cNvCxnSpPr/>
              <p:nvPr/>
            </p:nvCxnSpPr>
            <p:spPr bwMode="auto">
              <a:xfrm flipH="1">
                <a:off x="1888332" y="2757490"/>
                <a:ext cx="78582" cy="14286"/>
              </a:xfrm>
              <a:prstGeom prst="line">
                <a:avLst/>
              </a:prstGeom>
              <a:solidFill>
                <a:schemeClr val="accent1"/>
              </a:solidFill>
              <a:ln w="3175" cap="flat" cmpd="sng" algn="ctr">
                <a:solidFill>
                  <a:schemeClr val="bg1">
                    <a:lumMod val="75000"/>
                  </a:schemeClr>
                </a:solidFill>
                <a:prstDash val="dash"/>
                <a:round/>
                <a:headEnd type="none" w="sm" len="sm"/>
                <a:tailEnd type="none" w="sm" len="sm"/>
              </a:ln>
              <a:effectLst/>
            </p:spPr>
          </p:cxnSp>
        </p:grpSp>
      </p:grpSp>
      <p:grpSp>
        <p:nvGrpSpPr>
          <p:cNvPr id="52" name="Group 459"/>
          <p:cNvGrpSpPr/>
          <p:nvPr/>
        </p:nvGrpSpPr>
        <p:grpSpPr>
          <a:xfrm>
            <a:off x="4569662" y="3208726"/>
            <a:ext cx="1295167" cy="1333866"/>
            <a:chOff x="4494161" y="3208726"/>
            <a:chExt cx="1295167" cy="1333866"/>
          </a:xfrm>
        </p:grpSpPr>
        <p:grpSp>
          <p:nvGrpSpPr>
            <p:cNvPr id="54" name="Group 455"/>
            <p:cNvGrpSpPr/>
            <p:nvPr/>
          </p:nvGrpSpPr>
          <p:grpSpPr>
            <a:xfrm rot="4149062">
              <a:off x="5520479" y="3458424"/>
              <a:ext cx="142704" cy="95915"/>
              <a:chOff x="4760861" y="3315549"/>
              <a:chExt cx="142704" cy="95915"/>
            </a:xfrm>
          </p:grpSpPr>
          <p:cxnSp>
            <p:nvCxnSpPr>
              <p:cNvPr id="457" name="Straight Connector 456"/>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8" name="Straight Connector 457"/>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9" name="Straight Connector 458"/>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5" name="Group 451"/>
            <p:cNvGrpSpPr/>
            <p:nvPr/>
          </p:nvGrpSpPr>
          <p:grpSpPr>
            <a:xfrm rot="19226818">
              <a:off x="4494161" y="3610824"/>
              <a:ext cx="142704" cy="95915"/>
              <a:chOff x="4760861" y="3315549"/>
              <a:chExt cx="142704" cy="95915"/>
            </a:xfrm>
          </p:grpSpPr>
          <p:cxnSp>
            <p:nvCxnSpPr>
              <p:cNvPr id="453" name="Straight Connector 452"/>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4" name="Straight Connector 453"/>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455" name="Straight Connector 454"/>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6" name="Group 443"/>
            <p:cNvGrpSpPr/>
            <p:nvPr/>
          </p:nvGrpSpPr>
          <p:grpSpPr>
            <a:xfrm>
              <a:off x="4496647" y="4004196"/>
              <a:ext cx="99769" cy="152528"/>
              <a:chOff x="4496647" y="4004196"/>
              <a:chExt cx="99769" cy="152528"/>
            </a:xfrm>
          </p:grpSpPr>
          <p:cxnSp>
            <p:nvCxnSpPr>
              <p:cNvPr id="378" name="Straight Connector 377"/>
              <p:cNvCxnSpPr/>
              <p:nvPr/>
            </p:nvCxnSpPr>
            <p:spPr bwMode="auto">
              <a:xfrm rot="15659060" flipH="1" flipV="1">
                <a:off x="4448956" y="4064619"/>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9" name="Straight Connector 378"/>
              <p:cNvCxnSpPr/>
              <p:nvPr/>
            </p:nvCxnSpPr>
            <p:spPr bwMode="auto">
              <a:xfrm rot="18142729" flipH="1">
                <a:off x="4477473" y="405615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80" name="Straight Connector 379"/>
              <p:cNvCxnSpPr/>
              <p:nvPr/>
            </p:nvCxnSpPr>
            <p:spPr bwMode="auto">
              <a:xfrm rot="18626881" flipH="1">
                <a:off x="4528266" y="405699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57" name="Group 450"/>
            <p:cNvGrpSpPr/>
            <p:nvPr/>
          </p:nvGrpSpPr>
          <p:grpSpPr>
            <a:xfrm>
              <a:off x="4718047" y="4366024"/>
              <a:ext cx="147419" cy="121571"/>
              <a:chOff x="4718047" y="4366024"/>
              <a:chExt cx="147419" cy="121571"/>
            </a:xfrm>
          </p:grpSpPr>
          <p:cxnSp>
            <p:nvCxnSpPr>
              <p:cNvPr id="375" name="Straight Connector 374"/>
              <p:cNvCxnSpPr/>
              <p:nvPr/>
            </p:nvCxnSpPr>
            <p:spPr bwMode="auto">
              <a:xfrm rot="12895631" flipH="1" flipV="1">
                <a:off x="4718047" y="4424271"/>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6" name="Straight Connector 375"/>
              <p:cNvCxnSpPr/>
              <p:nvPr/>
            </p:nvCxnSpPr>
            <p:spPr bwMode="auto">
              <a:xfrm rot="15379300" flipH="1">
                <a:off x="4760718" y="4387021"/>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7" name="Straight Connector 376"/>
              <p:cNvCxnSpPr/>
              <p:nvPr/>
            </p:nvCxnSpPr>
            <p:spPr bwMode="auto">
              <a:xfrm rot="15863452" flipH="1">
                <a:off x="4797316" y="437067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6" name="Group 449"/>
            <p:cNvGrpSpPr/>
            <p:nvPr/>
          </p:nvGrpSpPr>
          <p:grpSpPr>
            <a:xfrm>
              <a:off x="5125169" y="4437337"/>
              <a:ext cx="155800" cy="105255"/>
              <a:chOff x="5125169" y="4437337"/>
              <a:chExt cx="155800" cy="105255"/>
            </a:xfrm>
          </p:grpSpPr>
          <p:cxnSp>
            <p:nvCxnSpPr>
              <p:cNvPr id="372" name="Straight Connector 371"/>
              <p:cNvCxnSpPr/>
              <p:nvPr/>
            </p:nvCxnSpPr>
            <p:spPr bwMode="auto">
              <a:xfrm rot="10715642" flipH="1" flipV="1">
                <a:off x="5125169" y="4523132"/>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3" name="Straight Connector 372"/>
              <p:cNvCxnSpPr/>
              <p:nvPr/>
            </p:nvCxnSpPr>
            <p:spPr bwMode="auto">
              <a:xfrm rot="13199311" flipH="1">
                <a:off x="5161221" y="4461193"/>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4" name="Straight Connector 373"/>
              <p:cNvCxnSpPr/>
              <p:nvPr/>
            </p:nvCxnSpPr>
            <p:spPr bwMode="auto">
              <a:xfrm rot="13683463" flipH="1">
                <a:off x="5180280" y="4441991"/>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67" name="Group 448"/>
            <p:cNvGrpSpPr/>
            <p:nvPr/>
          </p:nvGrpSpPr>
          <p:grpSpPr>
            <a:xfrm>
              <a:off x="5537465" y="4254762"/>
              <a:ext cx="123492" cy="142999"/>
              <a:chOff x="5537465" y="4254762"/>
              <a:chExt cx="123492" cy="142999"/>
            </a:xfrm>
          </p:grpSpPr>
          <p:cxnSp>
            <p:nvCxnSpPr>
              <p:cNvPr id="369" name="Straight Connector 368"/>
              <p:cNvCxnSpPr/>
              <p:nvPr/>
            </p:nvCxnSpPr>
            <p:spPr bwMode="auto">
              <a:xfrm rot="6884654" flipH="1" flipV="1">
                <a:off x="5544482" y="4334957"/>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0" name="Straight Connector 369"/>
              <p:cNvCxnSpPr/>
              <p:nvPr/>
            </p:nvCxnSpPr>
            <p:spPr bwMode="auto">
              <a:xfrm rot="9368323" flipH="1">
                <a:off x="5541209" y="4254762"/>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71" name="Straight Connector 370"/>
              <p:cNvCxnSpPr/>
              <p:nvPr/>
            </p:nvCxnSpPr>
            <p:spPr bwMode="auto">
              <a:xfrm rot="9852475" flipH="1">
                <a:off x="5537465" y="4255267"/>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79" name="Group 447"/>
            <p:cNvGrpSpPr/>
            <p:nvPr/>
          </p:nvGrpSpPr>
          <p:grpSpPr>
            <a:xfrm>
              <a:off x="5684095" y="3834090"/>
              <a:ext cx="105233" cy="155694"/>
              <a:chOff x="5684095" y="3834090"/>
              <a:chExt cx="105233" cy="155694"/>
            </a:xfrm>
          </p:grpSpPr>
          <p:cxnSp>
            <p:nvCxnSpPr>
              <p:cNvPr id="366" name="Straight Connector 365"/>
              <p:cNvCxnSpPr/>
              <p:nvPr/>
            </p:nvCxnSpPr>
            <p:spPr bwMode="auto">
              <a:xfrm rot="5299635" flipH="1" flipV="1">
                <a:off x="5709606" y="392698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7" name="Straight Connector 366"/>
              <p:cNvCxnSpPr/>
              <p:nvPr/>
            </p:nvCxnSpPr>
            <p:spPr bwMode="auto">
              <a:xfrm rot="7783304" flipH="1">
                <a:off x="5688755" y="3853264"/>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8" name="Straight Connector 367"/>
              <p:cNvCxnSpPr/>
              <p:nvPr/>
            </p:nvCxnSpPr>
            <p:spPr bwMode="auto">
              <a:xfrm rot="8267456" flipH="1">
                <a:off x="5684095" y="3866759"/>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1" name="Group 446"/>
            <p:cNvGrpSpPr/>
            <p:nvPr/>
          </p:nvGrpSpPr>
          <p:grpSpPr>
            <a:xfrm>
              <a:off x="5196666" y="3208726"/>
              <a:ext cx="139844" cy="124771"/>
              <a:chOff x="5196666" y="3208726"/>
              <a:chExt cx="139844" cy="124771"/>
            </a:xfrm>
          </p:grpSpPr>
          <p:cxnSp>
            <p:nvCxnSpPr>
              <p:cNvPr id="363" name="Straight Connector 362"/>
              <p:cNvCxnSpPr/>
              <p:nvPr/>
            </p:nvCxnSpPr>
            <p:spPr bwMode="auto">
              <a:xfrm rot="482946" flipH="1" flipV="1">
                <a:off x="5213283" y="3250920"/>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4" name="Straight Connector 363"/>
              <p:cNvCxnSpPr/>
              <p:nvPr/>
            </p:nvCxnSpPr>
            <p:spPr bwMode="auto">
              <a:xfrm rot="2966615" flipH="1">
                <a:off x="5177492" y="3227900"/>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5" name="Straight Connector 364"/>
              <p:cNvCxnSpPr/>
              <p:nvPr/>
            </p:nvCxnSpPr>
            <p:spPr bwMode="auto">
              <a:xfrm rot="3450767" flipH="1">
                <a:off x="5200692" y="326534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nvGrpSpPr>
            <p:cNvPr id="84" name="Group 444"/>
            <p:cNvGrpSpPr/>
            <p:nvPr/>
          </p:nvGrpSpPr>
          <p:grpSpPr>
            <a:xfrm>
              <a:off x="4760861" y="3315549"/>
              <a:ext cx="142704" cy="95915"/>
              <a:chOff x="4760861" y="3315549"/>
              <a:chExt cx="142704" cy="95915"/>
            </a:xfrm>
          </p:grpSpPr>
          <p:cxnSp>
            <p:nvCxnSpPr>
              <p:cNvPr id="360" name="Straight Connector 359"/>
              <p:cNvCxnSpPr/>
              <p:nvPr/>
            </p:nvCxnSpPr>
            <p:spPr bwMode="auto">
              <a:xfrm rot="19976235" flipH="1" flipV="1">
                <a:off x="4780338" y="3319983"/>
                <a:ext cx="123227" cy="2381"/>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1" name="Straight Connector 360"/>
              <p:cNvCxnSpPr/>
              <p:nvPr/>
            </p:nvCxnSpPr>
            <p:spPr bwMode="auto">
              <a:xfrm rot="859904" flipH="1">
                <a:off x="4760861" y="3315549"/>
                <a:ext cx="119748" cy="81399"/>
              </a:xfrm>
              <a:prstGeom prst="line">
                <a:avLst/>
              </a:prstGeom>
              <a:solidFill>
                <a:schemeClr val="accent1"/>
              </a:solidFill>
              <a:ln w="3175" cap="flat" cmpd="sng" algn="ctr">
                <a:solidFill>
                  <a:srgbClr val="FFC000"/>
                </a:solidFill>
                <a:prstDash val="sysDash"/>
                <a:round/>
                <a:headEnd type="none" w="sm" len="sm"/>
                <a:tailEnd type="none" w="sm" len="sm"/>
              </a:ln>
              <a:effectLst/>
            </p:spPr>
          </p:cxnSp>
          <p:cxnSp>
            <p:nvCxnSpPr>
              <p:cNvPr id="362" name="Straight Connector 361"/>
              <p:cNvCxnSpPr/>
              <p:nvPr/>
            </p:nvCxnSpPr>
            <p:spPr bwMode="auto">
              <a:xfrm rot="1344056" flipH="1">
                <a:off x="4800501" y="3347968"/>
                <a:ext cx="72803" cy="63496"/>
              </a:xfrm>
              <a:prstGeom prst="line">
                <a:avLst/>
              </a:prstGeom>
              <a:solidFill>
                <a:schemeClr val="accent1"/>
              </a:solidFill>
              <a:ln w="3175" cap="flat" cmpd="sng" algn="ctr">
                <a:solidFill>
                  <a:srgbClr val="FFC000"/>
                </a:solidFill>
                <a:prstDash val="dash"/>
                <a:round/>
                <a:headEnd type="none" w="sm" len="sm"/>
                <a:tailEnd type="none" w="sm" len="sm"/>
              </a:ln>
              <a:effectLst/>
            </p:spPr>
          </p:cxnSp>
        </p:grpSp>
      </p:grpSp>
      <p:grpSp>
        <p:nvGrpSpPr>
          <p:cNvPr id="85" name="Group 350"/>
          <p:cNvGrpSpPr/>
          <p:nvPr/>
        </p:nvGrpSpPr>
        <p:grpSpPr>
          <a:xfrm>
            <a:off x="3502112" y="2562226"/>
            <a:ext cx="1293021" cy="1269215"/>
            <a:chOff x="3426611" y="2562226"/>
            <a:chExt cx="1293021" cy="1269215"/>
          </a:xfrm>
        </p:grpSpPr>
        <p:grpSp>
          <p:nvGrpSpPr>
            <p:cNvPr id="86" name="Group 98"/>
            <p:cNvGrpSpPr/>
            <p:nvPr/>
          </p:nvGrpSpPr>
          <p:grpSpPr>
            <a:xfrm rot="5084145">
              <a:off x="4607713" y="3043237"/>
              <a:ext cx="164305" cy="59532"/>
              <a:chOff x="1871662" y="2712244"/>
              <a:chExt cx="95252" cy="59532"/>
            </a:xfrm>
          </p:grpSpPr>
          <p:cxnSp>
            <p:nvCxnSpPr>
              <p:cNvPr id="338" name="Straight Connector 337"/>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9" name="Straight Connector 338"/>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0" name="Straight Connector 339"/>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87" name="Group 94"/>
            <p:cNvGrpSpPr/>
            <p:nvPr/>
          </p:nvGrpSpPr>
          <p:grpSpPr>
            <a:xfrm rot="2739915">
              <a:off x="4376728" y="2688429"/>
              <a:ext cx="164305" cy="59532"/>
              <a:chOff x="1871662" y="2712244"/>
              <a:chExt cx="95252" cy="59532"/>
            </a:xfrm>
          </p:grpSpPr>
          <p:cxnSp>
            <p:nvCxnSpPr>
              <p:cNvPr id="335" name="Straight Connector 334"/>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6" name="Straight Connector 335"/>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7" name="Straight Connector 336"/>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1" name="Group 110"/>
            <p:cNvGrpSpPr/>
            <p:nvPr/>
          </p:nvGrpSpPr>
          <p:grpSpPr>
            <a:xfrm rot="9576550">
              <a:off x="4250533" y="3750476"/>
              <a:ext cx="164305" cy="59532"/>
              <a:chOff x="1871662" y="2712244"/>
              <a:chExt cx="95252" cy="59532"/>
            </a:xfrm>
          </p:grpSpPr>
          <p:cxnSp>
            <p:nvCxnSpPr>
              <p:cNvPr id="347" name="Straight Connector 346"/>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8" name="Straight Connector 347"/>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9" name="Straight Connector 348"/>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5" name="Group 106"/>
            <p:cNvGrpSpPr/>
            <p:nvPr/>
          </p:nvGrpSpPr>
          <p:grpSpPr>
            <a:xfrm rot="11999630">
              <a:off x="3819524" y="3771909"/>
              <a:ext cx="164305" cy="59532"/>
              <a:chOff x="1871662" y="2712244"/>
              <a:chExt cx="95252" cy="59532"/>
            </a:xfrm>
          </p:grpSpPr>
          <p:cxnSp>
            <p:nvCxnSpPr>
              <p:cNvPr id="344" name="Straight Connector 343"/>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5" name="Straight Connector 344"/>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46" name="Straight Connector 345"/>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99" name="Group 86"/>
            <p:cNvGrpSpPr/>
            <p:nvPr/>
          </p:nvGrpSpPr>
          <p:grpSpPr>
            <a:xfrm rot="16788431">
              <a:off x="3374224" y="3112296"/>
              <a:ext cx="164305" cy="59532"/>
              <a:chOff x="1871662" y="2712244"/>
              <a:chExt cx="95252" cy="59532"/>
            </a:xfrm>
          </p:grpSpPr>
          <p:cxnSp>
            <p:nvCxnSpPr>
              <p:cNvPr id="329" name="Straight Connector 328"/>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0" name="Straight Connector 329"/>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1" name="Straight Connector 330"/>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3" name="Group 90"/>
            <p:cNvGrpSpPr/>
            <p:nvPr/>
          </p:nvGrpSpPr>
          <p:grpSpPr>
            <a:xfrm rot="19149956">
              <a:off x="3581393" y="2736058"/>
              <a:ext cx="164305" cy="59532"/>
              <a:chOff x="1871662" y="2712244"/>
              <a:chExt cx="95252" cy="59532"/>
            </a:xfrm>
          </p:grpSpPr>
          <p:cxnSp>
            <p:nvCxnSpPr>
              <p:cNvPr id="332" name="Straight Connector 331"/>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3" name="Straight Connector 332"/>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34" name="Straight Connector 333"/>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nvGrpSpPr>
            <p:cNvPr id="107" name="Group 85"/>
            <p:cNvGrpSpPr/>
            <p:nvPr/>
          </p:nvGrpSpPr>
          <p:grpSpPr>
            <a:xfrm>
              <a:off x="3969540" y="2562226"/>
              <a:ext cx="164305" cy="59532"/>
              <a:chOff x="1871662" y="2712244"/>
              <a:chExt cx="95252" cy="59532"/>
            </a:xfrm>
          </p:grpSpPr>
          <p:cxnSp>
            <p:nvCxnSpPr>
              <p:cNvPr id="326" name="Straight Connector 325"/>
              <p:cNvCxnSpPr/>
              <p:nvPr/>
            </p:nvCxnSpPr>
            <p:spPr bwMode="auto">
              <a:xfrm flipH="1" flipV="1">
                <a:off x="1871662" y="2712244"/>
                <a:ext cx="71438" cy="2381"/>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7" name="Straight Connector 326"/>
              <p:cNvCxnSpPr/>
              <p:nvPr/>
            </p:nvCxnSpPr>
            <p:spPr bwMode="auto">
              <a:xfrm flipH="1">
                <a:off x="1881188" y="2740819"/>
                <a:ext cx="78581" cy="4764"/>
              </a:xfrm>
              <a:prstGeom prst="line">
                <a:avLst/>
              </a:prstGeom>
              <a:solidFill>
                <a:schemeClr val="accent1"/>
              </a:solidFill>
              <a:ln w="3175" cap="flat" cmpd="sng" algn="ctr">
                <a:solidFill>
                  <a:srgbClr val="92D050"/>
                </a:solidFill>
                <a:prstDash val="sysDash"/>
                <a:round/>
                <a:headEnd type="none" w="sm" len="sm"/>
                <a:tailEnd type="none" w="sm" len="sm"/>
              </a:ln>
              <a:effectLst/>
            </p:spPr>
          </p:cxnSp>
          <p:cxnSp>
            <p:nvCxnSpPr>
              <p:cNvPr id="328" name="Straight Connector 327"/>
              <p:cNvCxnSpPr/>
              <p:nvPr/>
            </p:nvCxnSpPr>
            <p:spPr bwMode="auto">
              <a:xfrm flipH="1">
                <a:off x="1888332" y="2757490"/>
                <a:ext cx="78582" cy="14286"/>
              </a:xfrm>
              <a:prstGeom prst="line">
                <a:avLst/>
              </a:prstGeom>
              <a:solidFill>
                <a:schemeClr val="accent1"/>
              </a:solidFill>
              <a:ln w="3175" cap="flat" cmpd="sng" algn="ctr">
                <a:solidFill>
                  <a:srgbClr val="92D050"/>
                </a:solidFill>
                <a:prstDash val="dash"/>
                <a:round/>
                <a:headEnd type="none" w="sm" len="sm"/>
                <a:tailEnd type="none" w="sm" len="sm"/>
              </a:ln>
              <a:effectLst/>
            </p:spPr>
          </p:cxnSp>
        </p:grpSp>
      </p:grpSp>
      <p:grpSp>
        <p:nvGrpSpPr>
          <p:cNvPr id="111" name="Group 217"/>
          <p:cNvGrpSpPr/>
          <p:nvPr/>
        </p:nvGrpSpPr>
        <p:grpSpPr>
          <a:xfrm>
            <a:off x="2439051" y="3081682"/>
            <a:ext cx="1291339" cy="1331472"/>
            <a:chOff x="2363550" y="3081682"/>
            <a:chExt cx="1291339" cy="1331472"/>
          </a:xfrm>
        </p:grpSpPr>
        <p:grpSp>
          <p:nvGrpSpPr>
            <p:cNvPr id="115" name="Group 277"/>
            <p:cNvGrpSpPr/>
            <p:nvPr/>
          </p:nvGrpSpPr>
          <p:grpSpPr>
            <a:xfrm rot="18142729">
              <a:off x="2342460" y="3921922"/>
              <a:ext cx="133362" cy="91182"/>
              <a:chOff x="2652029" y="3167063"/>
              <a:chExt cx="133362" cy="91182"/>
            </a:xfrm>
          </p:grpSpPr>
          <p:cxnSp>
            <p:nvCxnSpPr>
              <p:cNvPr id="279" name="Straight Connector 27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0" name="Straight Connector 27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81" name="Straight Connector 28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6" name="Group 273"/>
            <p:cNvGrpSpPr/>
            <p:nvPr/>
          </p:nvGrpSpPr>
          <p:grpSpPr>
            <a:xfrm rot="15379300">
              <a:off x="2621072" y="4257677"/>
              <a:ext cx="133362" cy="91182"/>
              <a:chOff x="2652029" y="3167063"/>
              <a:chExt cx="133362" cy="91182"/>
            </a:xfrm>
          </p:grpSpPr>
          <p:cxnSp>
            <p:nvCxnSpPr>
              <p:cNvPr id="275" name="Straight Connector 274"/>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6" name="Straight Connector 275"/>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7" name="Straight Connector 276"/>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7" name="Group 269"/>
            <p:cNvGrpSpPr/>
            <p:nvPr/>
          </p:nvGrpSpPr>
          <p:grpSpPr>
            <a:xfrm rot="13199311">
              <a:off x="3025884" y="4321972"/>
              <a:ext cx="133362" cy="91182"/>
              <a:chOff x="2652029" y="3167063"/>
              <a:chExt cx="133362" cy="91182"/>
            </a:xfrm>
          </p:grpSpPr>
          <p:cxnSp>
            <p:nvCxnSpPr>
              <p:cNvPr id="271" name="Straight Connector 270"/>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2" name="Straight Connector 271"/>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73" name="Straight Connector 272"/>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8" name="Group 265"/>
            <p:cNvGrpSpPr/>
            <p:nvPr/>
          </p:nvGrpSpPr>
          <p:grpSpPr>
            <a:xfrm rot="9368323">
              <a:off x="3385453" y="4102894"/>
              <a:ext cx="133362" cy="91182"/>
              <a:chOff x="2652029" y="3167063"/>
              <a:chExt cx="133362" cy="91182"/>
            </a:xfrm>
          </p:grpSpPr>
          <p:cxnSp>
            <p:nvCxnSpPr>
              <p:cNvPr id="267" name="Straight Connector 266"/>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8" name="Straight Connector 267"/>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9" name="Straight Connector 268"/>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19" name="Group 261"/>
            <p:cNvGrpSpPr/>
            <p:nvPr/>
          </p:nvGrpSpPr>
          <p:grpSpPr>
            <a:xfrm rot="7783304">
              <a:off x="3542617" y="3726657"/>
              <a:ext cx="133362" cy="91182"/>
              <a:chOff x="2652029" y="3167063"/>
              <a:chExt cx="133362" cy="91182"/>
            </a:xfrm>
          </p:grpSpPr>
          <p:cxnSp>
            <p:nvCxnSpPr>
              <p:cNvPr id="263" name="Straight Connector 262"/>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4" name="Straight Connector 263"/>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5" name="Straight Connector 264"/>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0" name="Group 257"/>
            <p:cNvGrpSpPr/>
            <p:nvPr/>
          </p:nvGrpSpPr>
          <p:grpSpPr>
            <a:xfrm rot="2966615">
              <a:off x="3035411" y="3102772"/>
              <a:ext cx="133362" cy="91182"/>
              <a:chOff x="2652029" y="3167063"/>
              <a:chExt cx="133362" cy="91182"/>
            </a:xfrm>
          </p:grpSpPr>
          <p:cxnSp>
            <p:nvCxnSpPr>
              <p:cNvPr id="259" name="Straight Connector 258"/>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0" name="Straight Connector 259"/>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61" name="Straight Connector 260"/>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nvGrpSpPr>
            <p:cNvPr id="121" name="Group 256"/>
            <p:cNvGrpSpPr/>
            <p:nvPr/>
          </p:nvGrpSpPr>
          <p:grpSpPr>
            <a:xfrm rot="859904">
              <a:off x="2628219" y="3186113"/>
              <a:ext cx="133362" cy="91182"/>
              <a:chOff x="2652029" y="3167063"/>
              <a:chExt cx="133362" cy="91182"/>
            </a:xfrm>
          </p:grpSpPr>
          <p:cxnSp>
            <p:nvCxnSpPr>
              <p:cNvPr id="244" name="Straight Connector 243"/>
              <p:cNvCxnSpPr/>
              <p:nvPr/>
            </p:nvCxnSpPr>
            <p:spPr bwMode="auto">
              <a:xfrm rot="19116331" flipH="1" flipV="1">
                <a:off x="2662164" y="3167336"/>
                <a:ext cx="123227" cy="2381"/>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5" name="Straight Connector 244"/>
              <p:cNvCxnSpPr/>
              <p:nvPr/>
            </p:nvCxnSpPr>
            <p:spPr bwMode="auto">
              <a:xfrm flipH="1">
                <a:off x="2652029" y="3167063"/>
                <a:ext cx="119748" cy="81399"/>
              </a:xfrm>
              <a:prstGeom prst="line">
                <a:avLst/>
              </a:prstGeom>
              <a:solidFill>
                <a:schemeClr val="accent1"/>
              </a:solidFill>
              <a:ln w="3175" cap="flat" cmpd="sng" algn="ctr">
                <a:solidFill>
                  <a:srgbClr val="6699FF"/>
                </a:solidFill>
                <a:prstDash val="sysDash"/>
                <a:round/>
                <a:headEnd type="none" w="sm" len="sm"/>
                <a:tailEnd type="none" w="sm" len="sm"/>
              </a:ln>
              <a:effectLst/>
            </p:spPr>
          </p:cxnSp>
          <p:cxnSp>
            <p:nvCxnSpPr>
              <p:cNvPr id="246" name="Straight Connector 245"/>
              <p:cNvCxnSpPr/>
              <p:nvPr/>
            </p:nvCxnSpPr>
            <p:spPr bwMode="auto">
              <a:xfrm rot="484152" flipH="1">
                <a:off x="2696975" y="3194749"/>
                <a:ext cx="72803" cy="63496"/>
              </a:xfrm>
              <a:prstGeom prst="line">
                <a:avLst/>
              </a:prstGeom>
              <a:solidFill>
                <a:schemeClr val="accent1"/>
              </a:solidFill>
              <a:ln w="3175" cap="flat" cmpd="sng" algn="ctr">
                <a:solidFill>
                  <a:srgbClr val="6699FF"/>
                </a:solidFill>
                <a:prstDash val="dash"/>
                <a:round/>
                <a:headEnd type="none" w="sm" len="sm"/>
                <a:tailEnd type="none" w="sm" len="sm"/>
              </a:ln>
              <a:effectLst/>
            </p:spPr>
          </p:cxnSp>
        </p:grpSp>
      </p:grpSp>
      <p:grpSp>
        <p:nvGrpSpPr>
          <p:cNvPr id="122" name="Group 216"/>
          <p:cNvGrpSpPr/>
          <p:nvPr/>
        </p:nvGrpSpPr>
        <p:grpSpPr>
          <a:xfrm>
            <a:off x="1301844" y="2712244"/>
            <a:ext cx="1281115" cy="1273977"/>
            <a:chOff x="1226343" y="2712244"/>
            <a:chExt cx="1281115" cy="1273977"/>
          </a:xfrm>
        </p:grpSpPr>
        <p:grpSp>
          <p:nvGrpSpPr>
            <p:cNvPr id="123" name="Group 110"/>
            <p:cNvGrpSpPr/>
            <p:nvPr/>
          </p:nvGrpSpPr>
          <p:grpSpPr>
            <a:xfrm rot="9576550">
              <a:off x="1900246" y="3926689"/>
              <a:ext cx="164305" cy="59532"/>
              <a:chOff x="1871662" y="2712244"/>
              <a:chExt cx="95252" cy="59532"/>
            </a:xfrm>
          </p:grpSpPr>
          <p:cxnSp>
            <p:nvCxnSpPr>
              <p:cNvPr id="112" name="Straight Connector 11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13" name="Straight Connector 11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4" name="Straight Connector 11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4" name="Group 106"/>
            <p:cNvGrpSpPr/>
            <p:nvPr/>
          </p:nvGrpSpPr>
          <p:grpSpPr>
            <a:xfrm rot="11999630">
              <a:off x="1488286" y="3867158"/>
              <a:ext cx="164305" cy="59532"/>
              <a:chOff x="1871662" y="2712244"/>
              <a:chExt cx="95252" cy="59532"/>
            </a:xfrm>
          </p:grpSpPr>
          <p:cxnSp>
            <p:nvCxnSpPr>
              <p:cNvPr id="108" name="Straight Connector 10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9" name="Straight Connector 10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10" name="Straight Connector 10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5" name="Group 102"/>
            <p:cNvGrpSpPr/>
            <p:nvPr/>
          </p:nvGrpSpPr>
          <p:grpSpPr>
            <a:xfrm rot="14489260">
              <a:off x="1197773" y="3552831"/>
              <a:ext cx="164305" cy="59532"/>
              <a:chOff x="1871662" y="2712244"/>
              <a:chExt cx="95252" cy="59532"/>
            </a:xfrm>
          </p:grpSpPr>
          <p:cxnSp>
            <p:nvCxnSpPr>
              <p:cNvPr id="104" name="Straight Connector 103"/>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5" name="Straight Connector 104"/>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6" name="Straight Connector 105"/>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6" name="Group 98"/>
            <p:cNvGrpSpPr/>
            <p:nvPr/>
          </p:nvGrpSpPr>
          <p:grpSpPr>
            <a:xfrm rot="5084145">
              <a:off x="2395539" y="3319461"/>
              <a:ext cx="164305" cy="59532"/>
              <a:chOff x="1871662" y="2712244"/>
              <a:chExt cx="95252" cy="59532"/>
            </a:xfrm>
          </p:grpSpPr>
          <p:cxnSp>
            <p:nvCxnSpPr>
              <p:cNvPr id="100" name="Straight Connector 9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101" name="Straight Connector 100"/>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102" name="Straight Connector 101"/>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127" name="Group 94"/>
            <p:cNvGrpSpPr/>
            <p:nvPr/>
          </p:nvGrpSpPr>
          <p:grpSpPr>
            <a:xfrm rot="2739915">
              <a:off x="2226466" y="2921791"/>
              <a:ext cx="164305" cy="59532"/>
              <a:chOff x="1871662" y="2712244"/>
              <a:chExt cx="95252" cy="59532"/>
            </a:xfrm>
          </p:grpSpPr>
          <p:cxnSp>
            <p:nvCxnSpPr>
              <p:cNvPr id="96" name="Straight Connector 95"/>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7" name="Straight Connector 96"/>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8" name="Straight Connector 97"/>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4" name="Group 90"/>
            <p:cNvGrpSpPr/>
            <p:nvPr/>
          </p:nvGrpSpPr>
          <p:grpSpPr>
            <a:xfrm rot="19149956">
              <a:off x="1447800" y="2800351"/>
              <a:ext cx="164305" cy="59532"/>
              <a:chOff x="1871662" y="2712244"/>
              <a:chExt cx="95252" cy="59532"/>
            </a:xfrm>
          </p:grpSpPr>
          <p:cxnSp>
            <p:nvCxnSpPr>
              <p:cNvPr id="92" name="Straight Connector 91"/>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93" name="Straight Connector 92"/>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4" name="Straight Connector 93"/>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5" name="Group 86"/>
            <p:cNvGrpSpPr/>
            <p:nvPr/>
          </p:nvGrpSpPr>
          <p:grpSpPr>
            <a:xfrm rot="16788431">
              <a:off x="1173956" y="3126582"/>
              <a:ext cx="164305" cy="59532"/>
              <a:chOff x="1871662" y="2712244"/>
              <a:chExt cx="95252" cy="59532"/>
            </a:xfrm>
          </p:grpSpPr>
          <p:cxnSp>
            <p:nvCxnSpPr>
              <p:cNvPr id="88" name="Straight Connector 87"/>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9" name="Straight Connector 88"/>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90" name="Straight Connector 89"/>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nvGrpSpPr>
            <p:cNvPr id="226" name="Group 85"/>
            <p:cNvGrpSpPr/>
            <p:nvPr/>
          </p:nvGrpSpPr>
          <p:grpSpPr>
            <a:xfrm>
              <a:off x="1862140" y="2712244"/>
              <a:ext cx="164305" cy="59532"/>
              <a:chOff x="1871662" y="2712244"/>
              <a:chExt cx="95252" cy="59532"/>
            </a:xfrm>
          </p:grpSpPr>
          <p:cxnSp>
            <p:nvCxnSpPr>
              <p:cNvPr id="80" name="Straight Connector 79"/>
              <p:cNvCxnSpPr/>
              <p:nvPr/>
            </p:nvCxnSpPr>
            <p:spPr bwMode="auto">
              <a:xfrm flipH="1" flipV="1">
                <a:off x="1871662" y="2712244"/>
                <a:ext cx="71438" cy="2381"/>
              </a:xfrm>
              <a:prstGeom prst="line">
                <a:avLst/>
              </a:prstGeom>
              <a:solidFill>
                <a:schemeClr val="accent1"/>
              </a:solidFill>
              <a:ln w="3175" cap="flat" cmpd="sng" algn="ctr">
                <a:solidFill>
                  <a:schemeClr val="accent2">
                    <a:lumMod val="75000"/>
                  </a:schemeClr>
                </a:solidFill>
                <a:prstDash val="sysDash"/>
                <a:round/>
                <a:headEnd type="none" w="sm" len="sm"/>
                <a:tailEnd type="none" w="sm" len="sm"/>
              </a:ln>
              <a:effectLst/>
            </p:spPr>
          </p:cxnSp>
          <p:cxnSp>
            <p:nvCxnSpPr>
              <p:cNvPr id="82" name="Straight Connector 81"/>
              <p:cNvCxnSpPr/>
              <p:nvPr/>
            </p:nvCxnSpPr>
            <p:spPr bwMode="auto">
              <a:xfrm flipH="1">
                <a:off x="1881188" y="2740819"/>
                <a:ext cx="78581" cy="4764"/>
              </a:xfrm>
              <a:prstGeom prst="line">
                <a:avLst/>
              </a:prstGeom>
              <a:solidFill>
                <a:schemeClr val="accent1"/>
              </a:solidFill>
              <a:ln w="3175" cap="flat" cmpd="sng" algn="ctr">
                <a:solidFill>
                  <a:schemeClr val="accent2">
                    <a:lumMod val="60000"/>
                    <a:lumOff val="40000"/>
                  </a:schemeClr>
                </a:solidFill>
                <a:prstDash val="sysDash"/>
                <a:round/>
                <a:headEnd type="none" w="sm" len="sm"/>
                <a:tailEnd type="none" w="sm" len="sm"/>
              </a:ln>
              <a:effectLst/>
            </p:spPr>
          </p:cxnSp>
          <p:cxnSp>
            <p:nvCxnSpPr>
              <p:cNvPr id="83" name="Straight Connector 82"/>
              <p:cNvCxnSpPr/>
              <p:nvPr/>
            </p:nvCxnSpPr>
            <p:spPr bwMode="auto">
              <a:xfrm flipH="1">
                <a:off x="1888332" y="2757490"/>
                <a:ext cx="78582" cy="14286"/>
              </a:xfrm>
              <a:prstGeom prst="line">
                <a:avLst/>
              </a:prstGeom>
              <a:solidFill>
                <a:schemeClr val="accent1"/>
              </a:solidFill>
              <a:ln w="3175" cap="flat" cmpd="sng" algn="ctr">
                <a:solidFill>
                  <a:schemeClr val="accent2">
                    <a:lumMod val="40000"/>
                    <a:lumOff val="60000"/>
                  </a:schemeClr>
                </a:solidFill>
                <a:prstDash val="dash"/>
                <a:round/>
                <a:headEnd type="none" w="sm" len="sm"/>
                <a:tailEnd type="none" w="sm" len="sm"/>
              </a:ln>
              <a:effectLst/>
            </p:spPr>
          </p:cxnSp>
        </p:grpSp>
      </p:gr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93</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Facilitation Techniques:  Common Phases of Models</a:t>
            </a:r>
            <a:endParaRPr lang="en-US" dirty="0"/>
          </a:p>
        </p:txBody>
      </p:sp>
      <p:grpSp>
        <p:nvGrpSpPr>
          <p:cNvPr id="227" name="Group 15"/>
          <p:cNvGrpSpPr/>
          <p:nvPr/>
        </p:nvGrpSpPr>
        <p:grpSpPr>
          <a:xfrm>
            <a:off x="2395532" y="3087366"/>
            <a:ext cx="1347787" cy="1343025"/>
            <a:chOff x="3445668" y="3736181"/>
            <a:chExt cx="1347787" cy="1343025"/>
          </a:xfrm>
        </p:grpSpPr>
        <p:sp>
          <p:nvSpPr>
            <p:cNvPr id="10" name="Freeform 9"/>
            <p:cNvSpPr/>
            <p:nvPr/>
          </p:nvSpPr>
          <p:spPr>
            <a:xfrm>
              <a:off x="3445668" y="373618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4F81B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3602829" y="3907637"/>
              <a:ext cx="1021559" cy="1021551"/>
            </a:xfrm>
            <a:prstGeom prst="ellipse">
              <a:avLst/>
            </a:prstGeom>
            <a:solidFill>
              <a:srgbClr val="1F497D">
                <a:lumMod val="40000"/>
                <a:lumOff val="60000"/>
              </a:srgbClr>
            </a:solidFill>
            <a:ln w="6350" cap="flat" cmpd="sng" algn="ctr">
              <a:solidFill>
                <a:srgbClr val="4F81BD">
                  <a:shade val="50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2" name="Oval 11"/>
            <p:cNvSpPr/>
            <p:nvPr/>
          </p:nvSpPr>
          <p:spPr>
            <a:xfrm>
              <a:off x="3646882" y="3951690"/>
              <a:ext cx="933452" cy="933445"/>
            </a:xfrm>
            <a:prstGeom prst="ellipse">
              <a:avLst/>
            </a:prstGeom>
            <a:solidFill>
              <a:srgbClr val="1F497D">
                <a:lumMod val="60000"/>
                <a:lumOff val="40000"/>
              </a:srgbClr>
            </a:solidFill>
            <a:ln w="6350" cap="flat" cmpd="sng" algn="ctr">
              <a:solidFill>
                <a:srgbClr val="4F81BD">
                  <a:shade val="50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13" name="Oval 12"/>
            <p:cNvSpPr/>
            <p:nvPr/>
          </p:nvSpPr>
          <p:spPr>
            <a:xfrm>
              <a:off x="3817140" y="4121944"/>
              <a:ext cx="578648" cy="578644"/>
            </a:xfrm>
            <a:prstGeom prst="ellipse">
              <a:avLst/>
            </a:prstGeom>
            <a:noFill/>
            <a:ln w="6350" cap="flat" cmpd="sng" algn="ctr">
              <a:solidFill>
                <a:srgbClr val="4F81BD">
                  <a:shade val="50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14" name="Oval 13"/>
            <p:cNvSpPr/>
            <p:nvPr/>
          </p:nvSpPr>
          <p:spPr>
            <a:xfrm rot="15512363">
              <a:off x="3979069" y="4267200"/>
              <a:ext cx="278606" cy="278604"/>
            </a:xfrm>
            <a:prstGeom prst="ellipse">
              <a:avLst/>
            </a:prstGeom>
            <a:solidFill>
              <a:sysClr val="window" lastClr="FFFFFF"/>
            </a:solidFill>
            <a:ln w="22225" cap="flat" cmpd="sng" algn="ctr">
              <a:solidFill>
                <a:srgbClr val="4F81BD">
                  <a:shade val="50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15" name="Arc 14"/>
            <p:cNvSpPr/>
            <p:nvPr/>
          </p:nvSpPr>
          <p:spPr>
            <a:xfrm rot="15553302">
              <a:off x="4083460" y="423395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8" name="Group 15"/>
          <p:cNvGrpSpPr/>
          <p:nvPr/>
        </p:nvGrpSpPr>
        <p:grpSpPr>
          <a:xfrm rot="3117214">
            <a:off x="1260152" y="2683507"/>
            <a:ext cx="1347787" cy="1343025"/>
            <a:chOff x="3354228" y="1594961"/>
            <a:chExt cx="1347787" cy="1343025"/>
          </a:xfrm>
        </p:grpSpPr>
        <p:sp>
          <p:nvSpPr>
            <p:cNvPr id="17" name="Freeform 16"/>
            <p:cNvSpPr/>
            <p:nvPr/>
          </p:nvSpPr>
          <p:spPr>
            <a:xfrm>
              <a:off x="3354228" y="159496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C0504D"/>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18" name="Oval 17"/>
            <p:cNvSpPr/>
            <p:nvPr/>
          </p:nvSpPr>
          <p:spPr>
            <a:xfrm>
              <a:off x="3511389" y="1766417"/>
              <a:ext cx="1021559" cy="1021551"/>
            </a:xfrm>
            <a:prstGeom prst="ellipse">
              <a:avLst/>
            </a:prstGeom>
            <a:solidFill>
              <a:srgbClr val="C0504D"/>
            </a:solidFill>
            <a:ln w="6350" cap="flat" cmpd="sng" algn="ctr">
              <a:solidFill>
                <a:srgbClr val="C0504D">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19" name="Oval 18"/>
            <p:cNvSpPr/>
            <p:nvPr/>
          </p:nvSpPr>
          <p:spPr>
            <a:xfrm>
              <a:off x="3555442" y="1810470"/>
              <a:ext cx="933452" cy="933445"/>
            </a:xfrm>
            <a:prstGeom prst="ellipse">
              <a:avLst/>
            </a:prstGeom>
            <a:solidFill>
              <a:srgbClr val="C0504D"/>
            </a:solidFill>
            <a:ln w="6350" cap="flat" cmpd="sng" algn="ctr">
              <a:solidFill>
                <a:srgbClr val="C0504D">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0" name="Oval 19"/>
            <p:cNvSpPr/>
            <p:nvPr/>
          </p:nvSpPr>
          <p:spPr>
            <a:xfrm>
              <a:off x="3725700" y="1980724"/>
              <a:ext cx="578648" cy="578644"/>
            </a:xfrm>
            <a:prstGeom prst="ellipse">
              <a:avLst/>
            </a:prstGeom>
            <a:noFill/>
            <a:ln w="6350" cap="flat" cmpd="sng" algn="ctr">
              <a:solidFill>
                <a:srgbClr val="C0504D">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1" name="Oval 20"/>
            <p:cNvSpPr/>
            <p:nvPr/>
          </p:nvSpPr>
          <p:spPr>
            <a:xfrm rot="15512363">
              <a:off x="3887629" y="2125980"/>
              <a:ext cx="278606" cy="278604"/>
            </a:xfrm>
            <a:prstGeom prst="ellipse">
              <a:avLst/>
            </a:prstGeom>
            <a:solidFill>
              <a:sysClr val="window" lastClr="FFFFFF"/>
            </a:solidFill>
            <a:ln w="22225" cap="flat" cmpd="sng" algn="ctr">
              <a:solidFill>
                <a:srgbClr val="C0504D">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2" name="Arc 21"/>
            <p:cNvSpPr/>
            <p:nvPr/>
          </p:nvSpPr>
          <p:spPr>
            <a:xfrm rot="7682786">
              <a:off x="3874299" y="2073168"/>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29" name="Group 22"/>
          <p:cNvGrpSpPr/>
          <p:nvPr/>
        </p:nvGrpSpPr>
        <p:grpSpPr>
          <a:xfrm>
            <a:off x="3487097" y="2536344"/>
            <a:ext cx="1347787" cy="1343025"/>
            <a:chOff x="4946808" y="2311241"/>
            <a:chExt cx="1347787" cy="1343025"/>
          </a:xfrm>
        </p:grpSpPr>
        <p:sp>
          <p:nvSpPr>
            <p:cNvPr id="24" name="Freeform 23"/>
            <p:cNvSpPr/>
            <p:nvPr/>
          </p:nvSpPr>
          <p:spPr>
            <a:xfrm>
              <a:off x="4946808" y="23112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9BBB59"/>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25" name="Oval 24"/>
            <p:cNvSpPr/>
            <p:nvPr/>
          </p:nvSpPr>
          <p:spPr>
            <a:xfrm>
              <a:off x="5103969" y="2482697"/>
              <a:ext cx="1021559" cy="1021551"/>
            </a:xfrm>
            <a:prstGeom prst="ellipse">
              <a:avLst/>
            </a:prstGeom>
            <a:solidFill>
              <a:srgbClr val="9BBB59"/>
            </a:solidFill>
            <a:ln w="6350" cap="flat" cmpd="sng" algn="ctr">
              <a:solidFill>
                <a:srgbClr val="9BBB59">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26" name="Oval 25"/>
            <p:cNvSpPr/>
            <p:nvPr/>
          </p:nvSpPr>
          <p:spPr>
            <a:xfrm>
              <a:off x="5148022" y="2526750"/>
              <a:ext cx="933452" cy="933445"/>
            </a:xfrm>
            <a:prstGeom prst="ellipse">
              <a:avLst/>
            </a:prstGeom>
            <a:solidFill>
              <a:srgbClr val="9BBB59"/>
            </a:solidFill>
            <a:ln w="6350" cap="flat" cmpd="sng" algn="ctr">
              <a:solidFill>
                <a:srgbClr val="9BBB59">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Oval 26"/>
            <p:cNvSpPr/>
            <p:nvPr/>
          </p:nvSpPr>
          <p:spPr>
            <a:xfrm>
              <a:off x="5318280" y="2697004"/>
              <a:ext cx="578648" cy="578644"/>
            </a:xfrm>
            <a:prstGeom prst="ellipse">
              <a:avLst/>
            </a:prstGeom>
            <a:noFill/>
            <a:ln w="6350" cap="flat" cmpd="sng" algn="ctr">
              <a:solidFill>
                <a:srgbClr val="9BBB59">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28" name="Oval 27"/>
            <p:cNvSpPr/>
            <p:nvPr/>
          </p:nvSpPr>
          <p:spPr>
            <a:xfrm rot="15512363">
              <a:off x="5480209" y="2842260"/>
              <a:ext cx="278606" cy="278604"/>
            </a:xfrm>
            <a:prstGeom prst="ellipse">
              <a:avLst/>
            </a:prstGeom>
            <a:solidFill>
              <a:sysClr val="window" lastClr="FFFFFF"/>
            </a:solidFill>
            <a:ln w="22225" cap="flat" cmpd="sng" algn="ctr">
              <a:solidFill>
                <a:srgbClr val="9BBB59">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29" name="Arc 28"/>
            <p:cNvSpPr/>
            <p:nvPr/>
          </p:nvSpPr>
          <p:spPr>
            <a:xfrm rot="15553302">
              <a:off x="5584600" y="28090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0" name="Group 29"/>
          <p:cNvGrpSpPr/>
          <p:nvPr/>
        </p:nvGrpSpPr>
        <p:grpSpPr>
          <a:xfrm>
            <a:off x="4529290" y="3218176"/>
            <a:ext cx="1347787" cy="1343025"/>
            <a:chOff x="5268276" y="4178141"/>
            <a:chExt cx="1347787" cy="1343025"/>
          </a:xfrm>
        </p:grpSpPr>
        <p:sp>
          <p:nvSpPr>
            <p:cNvPr id="31" name="Freeform 30"/>
            <p:cNvSpPr/>
            <p:nvPr/>
          </p:nvSpPr>
          <p:spPr>
            <a:xfrm>
              <a:off x="5268276" y="4178141"/>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rgbClr val="F79646"/>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32" name="Oval 31"/>
            <p:cNvSpPr/>
            <p:nvPr/>
          </p:nvSpPr>
          <p:spPr>
            <a:xfrm>
              <a:off x="5425437" y="4349597"/>
              <a:ext cx="1021559" cy="1021551"/>
            </a:xfrm>
            <a:prstGeom prst="ellipse">
              <a:avLst/>
            </a:prstGeom>
            <a:solidFill>
              <a:srgbClr val="F79646"/>
            </a:solidFill>
            <a:ln w="6350" cap="flat" cmpd="sng" algn="ctr">
              <a:solidFill>
                <a:srgbClr val="F79646">
                  <a:lumMod val="75000"/>
                </a:srgb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33" name="Oval 32"/>
            <p:cNvSpPr/>
            <p:nvPr/>
          </p:nvSpPr>
          <p:spPr>
            <a:xfrm>
              <a:off x="5469490" y="4393650"/>
              <a:ext cx="933452" cy="933445"/>
            </a:xfrm>
            <a:prstGeom prst="ellipse">
              <a:avLst/>
            </a:prstGeom>
            <a:solidFill>
              <a:srgbClr val="F79646"/>
            </a:solidFill>
            <a:ln w="6350" cap="flat" cmpd="sng" algn="ctr">
              <a:solidFill>
                <a:srgbClr val="F79646">
                  <a:lumMod val="75000"/>
                </a:srgb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34" name="Oval 33"/>
            <p:cNvSpPr/>
            <p:nvPr/>
          </p:nvSpPr>
          <p:spPr>
            <a:xfrm>
              <a:off x="5639748" y="4563904"/>
              <a:ext cx="578648" cy="578644"/>
            </a:xfrm>
            <a:prstGeom prst="ellipse">
              <a:avLst/>
            </a:prstGeom>
            <a:noFill/>
            <a:ln w="6350" cap="flat" cmpd="sng" algn="ctr">
              <a:solidFill>
                <a:srgbClr val="F79646">
                  <a:lumMod val="75000"/>
                </a:srgb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35" name="Oval 34"/>
            <p:cNvSpPr/>
            <p:nvPr/>
          </p:nvSpPr>
          <p:spPr>
            <a:xfrm rot="15512363">
              <a:off x="5801677" y="4709160"/>
              <a:ext cx="278606" cy="278604"/>
            </a:xfrm>
            <a:prstGeom prst="ellipse">
              <a:avLst/>
            </a:prstGeom>
            <a:solidFill>
              <a:sysClr val="window" lastClr="FFFFFF"/>
            </a:solidFill>
            <a:ln w="22225" cap="flat" cmpd="sng" algn="ctr">
              <a:solidFill>
                <a:srgbClr val="F79646">
                  <a:lumMod val="75000"/>
                </a:srgb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36" name="Arc 35"/>
            <p:cNvSpPr/>
            <p:nvPr/>
          </p:nvSpPr>
          <p:spPr>
            <a:xfrm rot="15553302">
              <a:off x="5906068" y="467591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grpSp>
        <p:nvGrpSpPr>
          <p:cNvPr id="231" name="Group 43"/>
          <p:cNvGrpSpPr/>
          <p:nvPr/>
        </p:nvGrpSpPr>
        <p:grpSpPr>
          <a:xfrm>
            <a:off x="6500172" y="3318188"/>
            <a:ext cx="1347787" cy="1343025"/>
            <a:chOff x="6494622" y="4337685"/>
            <a:chExt cx="1347787" cy="1343025"/>
          </a:xfrm>
        </p:grpSpPr>
        <p:sp>
          <p:nvSpPr>
            <p:cNvPr id="45" name="Freeform 44"/>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46" name="Oval 45"/>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47" name="Oval 46"/>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8" name="Oval 47"/>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49" name="Oval 48"/>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50" name="Arc 49"/>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53" name="Rectangle 52"/>
          <p:cNvSpPr/>
          <p:nvPr/>
        </p:nvSpPr>
        <p:spPr>
          <a:xfrm>
            <a:off x="1470914" y="2709866"/>
            <a:ext cx="902221" cy="1062039"/>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13316"/>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Discover</a:t>
            </a:r>
          </a:p>
        </p:txBody>
      </p:sp>
      <p:grpSp>
        <p:nvGrpSpPr>
          <p:cNvPr id="232" name="Group 58"/>
          <p:cNvGrpSpPr/>
          <p:nvPr/>
        </p:nvGrpSpPr>
        <p:grpSpPr>
          <a:xfrm rot="21381377">
            <a:off x="5548623" y="2528137"/>
            <a:ext cx="1347787" cy="1343025"/>
            <a:chOff x="6494622" y="4337685"/>
            <a:chExt cx="1347787" cy="1343025"/>
          </a:xfrm>
        </p:grpSpPr>
        <p:sp>
          <p:nvSpPr>
            <p:cNvPr id="60" name="Freeform 59"/>
            <p:cNvSpPr/>
            <p:nvPr/>
          </p:nvSpPr>
          <p:spPr>
            <a:xfrm rot="20875295">
              <a:off x="6494622" y="4337685"/>
              <a:ext cx="1347787" cy="1343025"/>
            </a:xfrm>
            <a:custGeom>
              <a:avLst/>
              <a:gdLst>
                <a:gd name="connsiteX0" fmla="*/ 280987 w 1347787"/>
                <a:gd name="connsiteY0" fmla="*/ 345281 h 1343025"/>
                <a:gd name="connsiteX1" fmla="*/ 207168 w 1347787"/>
                <a:gd name="connsiteY1" fmla="*/ 188119 h 1343025"/>
                <a:gd name="connsiteX2" fmla="*/ 357187 w 1347787"/>
                <a:gd name="connsiteY2" fmla="*/ 85725 h 1343025"/>
                <a:gd name="connsiteX3" fmla="*/ 478631 w 1347787"/>
                <a:gd name="connsiteY3" fmla="*/ 204787 h 1343025"/>
                <a:gd name="connsiteX4" fmla="*/ 519112 w 1347787"/>
                <a:gd name="connsiteY4" fmla="*/ 242887 h 1343025"/>
                <a:gd name="connsiteX5" fmla="*/ 600075 w 1347787"/>
                <a:gd name="connsiteY5" fmla="*/ 200025 h 1343025"/>
                <a:gd name="connsiteX6" fmla="*/ 592931 w 1347787"/>
                <a:gd name="connsiteY6" fmla="*/ 176212 h 1343025"/>
                <a:gd name="connsiteX7" fmla="*/ 631031 w 1347787"/>
                <a:gd name="connsiteY7" fmla="*/ 0 h 1343025"/>
                <a:gd name="connsiteX8" fmla="*/ 809625 w 1347787"/>
                <a:gd name="connsiteY8" fmla="*/ 9525 h 1343025"/>
                <a:gd name="connsiteX9" fmla="*/ 826293 w 1347787"/>
                <a:gd name="connsiteY9" fmla="*/ 266700 h 1343025"/>
                <a:gd name="connsiteX10" fmla="*/ 892968 w 1347787"/>
                <a:gd name="connsiteY10" fmla="*/ 292894 h 1343025"/>
                <a:gd name="connsiteX11" fmla="*/ 935831 w 1347787"/>
                <a:gd name="connsiteY11" fmla="*/ 238125 h 1343025"/>
                <a:gd name="connsiteX12" fmla="*/ 1073943 w 1347787"/>
                <a:gd name="connsiteY12" fmla="*/ 130969 h 1343025"/>
                <a:gd name="connsiteX13" fmla="*/ 1193006 w 1347787"/>
                <a:gd name="connsiteY13" fmla="*/ 247650 h 1343025"/>
                <a:gd name="connsiteX14" fmla="*/ 1047750 w 1347787"/>
                <a:gd name="connsiteY14" fmla="*/ 464344 h 1343025"/>
                <a:gd name="connsiteX15" fmla="*/ 1076325 w 1347787"/>
                <a:gd name="connsiteY15" fmla="*/ 523875 h 1343025"/>
                <a:gd name="connsiteX16" fmla="*/ 1162050 w 1347787"/>
                <a:gd name="connsiteY16" fmla="*/ 507206 h 1343025"/>
                <a:gd name="connsiteX17" fmla="*/ 1323975 w 1347787"/>
                <a:gd name="connsiteY17" fmla="*/ 514350 h 1343025"/>
                <a:gd name="connsiteX18" fmla="*/ 1347787 w 1347787"/>
                <a:gd name="connsiteY18" fmla="*/ 688181 h 1343025"/>
                <a:gd name="connsiteX19" fmla="*/ 1081087 w 1347787"/>
                <a:gd name="connsiteY19" fmla="*/ 757237 h 1343025"/>
                <a:gd name="connsiteX20" fmla="*/ 1073943 w 1347787"/>
                <a:gd name="connsiteY20" fmla="*/ 795337 h 1343025"/>
                <a:gd name="connsiteX21" fmla="*/ 1145381 w 1347787"/>
                <a:gd name="connsiteY21" fmla="*/ 835819 h 1343025"/>
                <a:gd name="connsiteX22" fmla="*/ 1283493 w 1347787"/>
                <a:gd name="connsiteY22" fmla="*/ 964406 h 1343025"/>
                <a:gd name="connsiteX23" fmla="*/ 1183481 w 1347787"/>
                <a:gd name="connsiteY23" fmla="*/ 1112044 h 1343025"/>
                <a:gd name="connsiteX24" fmla="*/ 959643 w 1347787"/>
                <a:gd name="connsiteY24" fmla="*/ 1019175 h 1343025"/>
                <a:gd name="connsiteX25" fmla="*/ 900112 w 1347787"/>
                <a:gd name="connsiteY25" fmla="*/ 1050131 h 1343025"/>
                <a:gd name="connsiteX26" fmla="*/ 926306 w 1347787"/>
                <a:gd name="connsiteY26" fmla="*/ 1121569 h 1343025"/>
                <a:gd name="connsiteX27" fmla="*/ 947737 w 1347787"/>
                <a:gd name="connsiteY27" fmla="*/ 1290637 h 1343025"/>
                <a:gd name="connsiteX28" fmla="*/ 781050 w 1347787"/>
                <a:gd name="connsiteY28" fmla="*/ 1343025 h 1343025"/>
                <a:gd name="connsiteX29" fmla="*/ 678656 w 1347787"/>
                <a:gd name="connsiteY29" fmla="*/ 1121569 h 1343025"/>
                <a:gd name="connsiteX30" fmla="*/ 614362 w 1347787"/>
                <a:gd name="connsiteY30" fmla="*/ 1112044 h 1343025"/>
                <a:gd name="connsiteX31" fmla="*/ 576262 w 1347787"/>
                <a:gd name="connsiteY31" fmla="*/ 1176337 h 1343025"/>
                <a:gd name="connsiteX32" fmla="*/ 488156 w 1347787"/>
                <a:gd name="connsiteY32" fmla="*/ 1323975 h 1343025"/>
                <a:gd name="connsiteX33" fmla="*/ 330993 w 1347787"/>
                <a:gd name="connsiteY33" fmla="*/ 1254919 h 1343025"/>
                <a:gd name="connsiteX34" fmla="*/ 390525 w 1347787"/>
                <a:gd name="connsiteY34" fmla="*/ 1014412 h 1343025"/>
                <a:gd name="connsiteX35" fmla="*/ 338137 w 1347787"/>
                <a:gd name="connsiteY35" fmla="*/ 971550 h 1343025"/>
                <a:gd name="connsiteX36" fmla="*/ 269081 w 1347787"/>
                <a:gd name="connsiteY36" fmla="*/ 1004887 h 1343025"/>
                <a:gd name="connsiteX37" fmla="*/ 109537 w 1347787"/>
                <a:gd name="connsiteY37" fmla="*/ 1050131 h 1343025"/>
                <a:gd name="connsiteX38" fmla="*/ 38100 w 1347787"/>
                <a:gd name="connsiteY38" fmla="*/ 897731 h 1343025"/>
                <a:gd name="connsiteX39" fmla="*/ 242887 w 1347787"/>
                <a:gd name="connsiteY39" fmla="*/ 750094 h 1343025"/>
                <a:gd name="connsiteX40" fmla="*/ 238125 w 1347787"/>
                <a:gd name="connsiteY40" fmla="*/ 685800 h 1343025"/>
                <a:gd name="connsiteX41" fmla="*/ 161925 w 1347787"/>
                <a:gd name="connsiteY41" fmla="*/ 669131 h 1343025"/>
                <a:gd name="connsiteX42" fmla="*/ 0 w 1347787"/>
                <a:gd name="connsiteY42" fmla="*/ 602456 h 1343025"/>
                <a:gd name="connsiteX43" fmla="*/ 50006 w 1347787"/>
                <a:gd name="connsiteY43" fmla="*/ 433387 h 1343025"/>
                <a:gd name="connsiteX44" fmla="*/ 261937 w 1347787"/>
                <a:gd name="connsiteY44" fmla="*/ 457200 h 1343025"/>
                <a:gd name="connsiteX45" fmla="*/ 300037 w 1347787"/>
                <a:gd name="connsiteY45" fmla="*/ 400050 h 1343025"/>
                <a:gd name="connsiteX46" fmla="*/ 280987 w 1347787"/>
                <a:gd name="connsiteY46" fmla="*/ 345281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47787" h="1343025">
                  <a:moveTo>
                    <a:pt x="280987" y="345281"/>
                  </a:moveTo>
                  <a:lnTo>
                    <a:pt x="207168" y="188119"/>
                  </a:lnTo>
                  <a:lnTo>
                    <a:pt x="357187" y="85725"/>
                  </a:lnTo>
                  <a:lnTo>
                    <a:pt x="478631" y="204787"/>
                  </a:lnTo>
                  <a:lnTo>
                    <a:pt x="519112" y="242887"/>
                  </a:lnTo>
                  <a:lnTo>
                    <a:pt x="600075" y="200025"/>
                  </a:lnTo>
                  <a:lnTo>
                    <a:pt x="592931" y="176212"/>
                  </a:lnTo>
                  <a:lnTo>
                    <a:pt x="631031" y="0"/>
                  </a:lnTo>
                  <a:lnTo>
                    <a:pt x="809625" y="9525"/>
                  </a:lnTo>
                  <a:lnTo>
                    <a:pt x="826293" y="266700"/>
                  </a:lnTo>
                  <a:lnTo>
                    <a:pt x="892968" y="292894"/>
                  </a:lnTo>
                  <a:lnTo>
                    <a:pt x="935831" y="238125"/>
                  </a:lnTo>
                  <a:lnTo>
                    <a:pt x="1073943" y="130969"/>
                  </a:lnTo>
                  <a:lnTo>
                    <a:pt x="1193006" y="247650"/>
                  </a:lnTo>
                  <a:lnTo>
                    <a:pt x="1047750" y="464344"/>
                  </a:lnTo>
                  <a:lnTo>
                    <a:pt x="1076325" y="523875"/>
                  </a:lnTo>
                  <a:lnTo>
                    <a:pt x="1162050" y="507206"/>
                  </a:lnTo>
                  <a:lnTo>
                    <a:pt x="1323975" y="514350"/>
                  </a:lnTo>
                  <a:lnTo>
                    <a:pt x="1347787" y="688181"/>
                  </a:lnTo>
                  <a:lnTo>
                    <a:pt x="1081087" y="757237"/>
                  </a:lnTo>
                  <a:lnTo>
                    <a:pt x="1073943" y="795337"/>
                  </a:lnTo>
                  <a:lnTo>
                    <a:pt x="1145381" y="835819"/>
                  </a:lnTo>
                  <a:lnTo>
                    <a:pt x="1283493" y="964406"/>
                  </a:lnTo>
                  <a:lnTo>
                    <a:pt x="1183481" y="1112044"/>
                  </a:lnTo>
                  <a:lnTo>
                    <a:pt x="959643" y="1019175"/>
                  </a:lnTo>
                  <a:lnTo>
                    <a:pt x="900112" y="1050131"/>
                  </a:lnTo>
                  <a:lnTo>
                    <a:pt x="926306" y="1121569"/>
                  </a:lnTo>
                  <a:lnTo>
                    <a:pt x="947737" y="1290637"/>
                  </a:lnTo>
                  <a:lnTo>
                    <a:pt x="781050" y="1343025"/>
                  </a:lnTo>
                  <a:lnTo>
                    <a:pt x="678656" y="1121569"/>
                  </a:lnTo>
                  <a:lnTo>
                    <a:pt x="614362" y="1112044"/>
                  </a:lnTo>
                  <a:lnTo>
                    <a:pt x="576262" y="1176337"/>
                  </a:lnTo>
                  <a:lnTo>
                    <a:pt x="488156" y="1323975"/>
                  </a:lnTo>
                  <a:lnTo>
                    <a:pt x="330993" y="1254919"/>
                  </a:lnTo>
                  <a:lnTo>
                    <a:pt x="390525" y="1014412"/>
                  </a:lnTo>
                  <a:lnTo>
                    <a:pt x="338137" y="971550"/>
                  </a:lnTo>
                  <a:lnTo>
                    <a:pt x="269081" y="1004887"/>
                  </a:lnTo>
                  <a:lnTo>
                    <a:pt x="109537" y="1050131"/>
                  </a:lnTo>
                  <a:lnTo>
                    <a:pt x="38100" y="897731"/>
                  </a:lnTo>
                  <a:lnTo>
                    <a:pt x="242887" y="750094"/>
                  </a:lnTo>
                  <a:lnTo>
                    <a:pt x="238125" y="685800"/>
                  </a:lnTo>
                  <a:lnTo>
                    <a:pt x="161925" y="669131"/>
                  </a:lnTo>
                  <a:lnTo>
                    <a:pt x="0" y="602456"/>
                  </a:lnTo>
                  <a:lnTo>
                    <a:pt x="50006" y="433387"/>
                  </a:lnTo>
                  <a:lnTo>
                    <a:pt x="261937" y="457200"/>
                  </a:lnTo>
                  <a:lnTo>
                    <a:pt x="300037" y="400050"/>
                  </a:lnTo>
                  <a:lnTo>
                    <a:pt x="280987" y="345281"/>
                  </a:lnTo>
                  <a:close/>
                </a:path>
              </a:pathLst>
            </a:custGeom>
            <a:solidFill>
              <a:sysClr val="window" lastClr="FFFFFF">
                <a:lumMod val="95000"/>
              </a:sysClr>
            </a:solidFill>
            <a:ln w="25400" cap="flat" cmpd="sng" algn="ctr">
              <a:noFill/>
              <a:prstDash val="solid"/>
            </a:ln>
            <a:effectLst/>
            <a:scene3d>
              <a:camera prst="orthographicFront"/>
              <a:lightRig rig="threePt" dir="t"/>
            </a:scene3d>
            <a:sp3d>
              <a:bevelT w="139700" h="139700" prst="divot"/>
            </a:sp3d>
          </p:spPr>
          <p:txBody>
            <a:bodyPr rtlCol="0" anchor="ctr"/>
            <a:lstStyle/>
            <a:p>
              <a:pPr algn="ctr">
                <a:defRPr/>
              </a:pPr>
              <a:endParaRPr lang="en-US" kern="0" dirty="0">
                <a:solidFill>
                  <a:sysClr val="window" lastClr="FFFFFF"/>
                </a:solidFill>
                <a:latin typeface="Calibri"/>
              </a:endParaRPr>
            </a:p>
          </p:txBody>
        </p:sp>
        <p:sp>
          <p:nvSpPr>
            <p:cNvPr id="61" name="Oval 60"/>
            <p:cNvSpPr/>
            <p:nvPr/>
          </p:nvSpPr>
          <p:spPr>
            <a:xfrm rot="20875295">
              <a:off x="6654158" y="4510149"/>
              <a:ext cx="1021559" cy="1021551"/>
            </a:xfrm>
            <a:prstGeom prst="ellipse">
              <a:avLst/>
            </a:prstGeom>
            <a:solidFill>
              <a:sysClr val="window" lastClr="FFFFFF">
                <a:lumMod val="95000"/>
              </a:sysClr>
            </a:solidFill>
            <a:ln w="6350" cap="flat" cmpd="sng" algn="ctr">
              <a:solidFill>
                <a:sysClr val="window" lastClr="FFFFFF">
                  <a:lumMod val="75000"/>
                </a:sysClr>
              </a:solidFill>
              <a:prstDash val="solid"/>
            </a:ln>
            <a:effectLst/>
            <a:scene3d>
              <a:camera prst="orthographicFront"/>
              <a:lightRig rig="threePt" dir="t"/>
            </a:scene3d>
            <a:sp3d>
              <a:bevelT prst="relaxedInset"/>
            </a:sp3d>
          </p:spPr>
          <p:txBody>
            <a:bodyPr rtlCol="0" anchor="ctr"/>
            <a:lstStyle/>
            <a:p>
              <a:pPr algn="ctr">
                <a:defRPr/>
              </a:pPr>
              <a:endParaRPr lang="en-US" kern="0" dirty="0">
                <a:solidFill>
                  <a:sysClr val="window" lastClr="FFFFFF"/>
                </a:solidFill>
                <a:latin typeface="Calibri"/>
              </a:endParaRPr>
            </a:p>
          </p:txBody>
        </p:sp>
        <p:sp>
          <p:nvSpPr>
            <p:cNvPr id="62" name="Oval 61"/>
            <p:cNvSpPr/>
            <p:nvPr/>
          </p:nvSpPr>
          <p:spPr>
            <a:xfrm rot="20875295">
              <a:off x="6698211" y="4554202"/>
              <a:ext cx="933452" cy="933445"/>
            </a:xfrm>
            <a:prstGeom prst="ellipse">
              <a:avLst/>
            </a:prstGeom>
            <a:solidFill>
              <a:sysClr val="window" lastClr="FFFFFF">
                <a:lumMod val="95000"/>
              </a:sysClr>
            </a:solidFill>
            <a:ln w="6350" cap="flat" cmpd="sng" algn="ctr">
              <a:solidFill>
                <a:sysClr val="window" lastClr="FFFFFF">
                  <a:lumMod val="75000"/>
                </a:sysClr>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63" name="Oval 62"/>
            <p:cNvSpPr/>
            <p:nvPr/>
          </p:nvSpPr>
          <p:spPr>
            <a:xfrm rot="20875295">
              <a:off x="6867131" y="4726110"/>
              <a:ext cx="578648" cy="578644"/>
            </a:xfrm>
            <a:prstGeom prst="ellipse">
              <a:avLst/>
            </a:prstGeom>
            <a:noFill/>
            <a:ln w="6350" cap="flat" cmpd="sng" algn="ctr">
              <a:solidFill>
                <a:sysClr val="window" lastClr="FFFFFF">
                  <a:lumMod val="75000"/>
                </a:sysClr>
              </a:solidFill>
              <a:prstDash val="solid"/>
            </a:ln>
            <a:effectLst>
              <a:outerShdw blurRad="63500" sx="102000" sy="102000" algn="ctr" rotWithShape="0">
                <a:prstClr val="black">
                  <a:alpha val="40000"/>
                </a:prstClr>
              </a:outerShdw>
            </a:effectLst>
            <a:scene3d>
              <a:camera prst="orthographicFront"/>
              <a:lightRig rig="threePt" dir="t"/>
            </a:scene3d>
            <a:sp3d>
              <a:bevelT w="139700" prst="cross"/>
            </a:sp3d>
          </p:spPr>
          <p:txBody>
            <a:bodyPr rtlCol="0" anchor="ctr"/>
            <a:lstStyle/>
            <a:p>
              <a:pPr algn="ctr">
                <a:defRPr/>
              </a:pPr>
              <a:endParaRPr lang="en-US" kern="0" dirty="0">
                <a:solidFill>
                  <a:sysClr val="window" lastClr="FFFFFF"/>
                </a:solidFill>
                <a:latin typeface="Calibri"/>
              </a:endParaRPr>
            </a:p>
          </p:txBody>
        </p:sp>
        <p:sp>
          <p:nvSpPr>
            <p:cNvPr id="64" name="Oval 63"/>
            <p:cNvSpPr/>
            <p:nvPr/>
          </p:nvSpPr>
          <p:spPr>
            <a:xfrm rot="14787658">
              <a:off x="7027800" y="4868979"/>
              <a:ext cx="278606" cy="278604"/>
            </a:xfrm>
            <a:prstGeom prst="ellipse">
              <a:avLst/>
            </a:prstGeom>
            <a:solidFill>
              <a:sysClr val="window" lastClr="FFFFFF"/>
            </a:solidFill>
            <a:ln w="22225" cap="flat" cmpd="sng" algn="ctr">
              <a:solidFill>
                <a:sysClr val="window" lastClr="FFFFFF">
                  <a:lumMod val="75000"/>
                </a:sysClr>
              </a:solidFill>
              <a:prstDash val="solid"/>
            </a:ln>
            <a:effectLst/>
            <a:scene3d>
              <a:camera prst="orthographicFront"/>
              <a:lightRig rig="threePt" dir="t"/>
            </a:scene3d>
            <a:sp3d>
              <a:bevelT/>
            </a:sp3d>
          </p:spPr>
          <p:txBody>
            <a:bodyPr rtlCol="0" anchor="ctr"/>
            <a:lstStyle/>
            <a:p>
              <a:pPr algn="ctr">
                <a:defRPr/>
              </a:pPr>
              <a:endParaRPr lang="en-US" kern="0" dirty="0">
                <a:solidFill>
                  <a:sysClr val="window" lastClr="FFFFFF"/>
                </a:solidFill>
                <a:latin typeface="Calibri"/>
              </a:endParaRPr>
            </a:p>
          </p:txBody>
        </p:sp>
        <p:sp>
          <p:nvSpPr>
            <p:cNvPr id="65" name="Arc 64"/>
            <p:cNvSpPr/>
            <p:nvPr/>
          </p:nvSpPr>
          <p:spPr>
            <a:xfrm rot="14828597">
              <a:off x="7126738" y="4821073"/>
              <a:ext cx="213840" cy="308218"/>
            </a:xfrm>
            <a:prstGeom prst="arc">
              <a:avLst>
                <a:gd name="adj1" fmla="val 11089018"/>
                <a:gd name="adj2" fmla="val 20760221"/>
              </a:avLst>
            </a:prstGeom>
            <a:noFill/>
            <a:ln w="3175" cap="flat" cmpd="sng" algn="ctr">
              <a:solidFill>
                <a:sysClr val="window" lastClr="FFFFFF">
                  <a:lumMod val="75000"/>
                  <a:alpha val="29000"/>
                </a:sysClr>
              </a:solidFill>
              <a:prstDash val="solid"/>
            </a:ln>
            <a:effectLst>
              <a:outerShdw blurRad="50800" dist="50800" dir="5400000" algn="ctr" rotWithShape="0">
                <a:srgbClr val="000000">
                  <a:alpha val="42000"/>
                </a:srgbClr>
              </a:outerShdw>
            </a:effectLst>
          </p:spPr>
          <p:txBody>
            <a:bodyPr rtlCol="0" anchor="ctr"/>
            <a:lstStyle/>
            <a:p>
              <a:pPr algn="ctr">
                <a:defRPr/>
              </a:pPr>
              <a:endParaRPr lang="en-US" kern="0" dirty="0">
                <a:solidFill>
                  <a:sysClr val="windowText" lastClr="000000"/>
                </a:solidFill>
                <a:latin typeface="Calibri"/>
              </a:endParaRPr>
            </a:p>
          </p:txBody>
        </p:sp>
      </p:grpSp>
      <p:sp>
        <p:nvSpPr>
          <p:cNvPr id="68" name="Rectangle 67"/>
          <p:cNvSpPr/>
          <p:nvPr/>
        </p:nvSpPr>
        <p:spPr>
          <a:xfrm>
            <a:off x="2571053" y="2968541"/>
            <a:ext cx="994336" cy="1215331"/>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3202481"/>
              </a:avLst>
            </a:prstTxWarp>
            <a:spAutoFit/>
          </a:bodyPr>
          <a:lstStyle/>
          <a:p>
            <a:pPr algn="ct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Def</a:t>
            </a:r>
            <a:r>
              <a:rPr lang="en-US" sz="8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 </a:t>
            </a:r>
            <a:r>
              <a:rPr lang="en-US" sz="1700" b="1" dirty="0" smtClean="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ine</a:t>
            </a:r>
            <a:endPar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endParaRPr>
          </a:p>
        </p:txBody>
      </p:sp>
      <p:sp>
        <p:nvSpPr>
          <p:cNvPr id="69" name="Rectangle 68"/>
          <p:cNvSpPr/>
          <p:nvPr/>
        </p:nvSpPr>
        <p:spPr>
          <a:xfrm>
            <a:off x="3673162" y="2502268"/>
            <a:ext cx="955711" cy="1133935"/>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Solve</a:t>
            </a:r>
          </a:p>
        </p:txBody>
      </p:sp>
      <p:sp>
        <p:nvSpPr>
          <p:cNvPr id="70" name="Rectangle 69"/>
          <p:cNvSpPr/>
          <p:nvPr/>
        </p:nvSpPr>
        <p:spPr>
          <a:xfrm>
            <a:off x="4714815" y="3131339"/>
            <a:ext cx="955711" cy="1186042"/>
          </a:xfrm>
          <a:prstGeom prst="rect">
            <a:avLst/>
          </a:prstGeom>
          <a:noFill/>
          <a:scene3d>
            <a:camera prst="orthographicFront">
              <a:rot lat="0" lon="0" rev="0"/>
            </a:camera>
            <a:lightRig rig="threePt" dir="t"/>
          </a:scene3d>
        </p:spPr>
        <p:txBody>
          <a:bodyPr wrap="none" lIns="91440" tIns="45720" rIns="91440" bIns="45720">
            <a:prstTxWarp prst="textArchDown">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Select</a:t>
            </a:r>
          </a:p>
        </p:txBody>
      </p:sp>
      <p:sp>
        <p:nvSpPr>
          <p:cNvPr id="71" name="Rectangle 70"/>
          <p:cNvSpPr/>
          <p:nvPr/>
        </p:nvSpPr>
        <p:spPr>
          <a:xfrm>
            <a:off x="5745257" y="2357434"/>
            <a:ext cx="947738" cy="1266188"/>
          </a:xfrm>
          <a:prstGeom prst="rect">
            <a:avLst/>
          </a:prstGeom>
          <a:noFill/>
          <a:scene3d>
            <a:camera prst="orthographicFront">
              <a:rot lat="0" lon="0" rev="0"/>
            </a:camera>
            <a:lightRig rig="threePt" dir="t">
              <a:rot lat="0" lon="0" rev="1200000"/>
            </a:lightRig>
          </a:scene3d>
        </p:spPr>
        <p:txBody>
          <a:bodyPr wrap="square" lIns="91440" tIns="45720" rIns="91440" bIns="45720">
            <a:prstTxWarp prst="textArchDown">
              <a:avLst>
                <a:gd name="adj" fmla="val 20136063"/>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Implement</a:t>
            </a:r>
          </a:p>
        </p:txBody>
      </p:sp>
      <p:sp>
        <p:nvSpPr>
          <p:cNvPr id="72" name="Rectangle 71"/>
          <p:cNvSpPr/>
          <p:nvPr/>
        </p:nvSpPr>
        <p:spPr>
          <a:xfrm>
            <a:off x="6707282" y="3233733"/>
            <a:ext cx="923924" cy="1187035"/>
          </a:xfrm>
          <a:prstGeom prst="rect">
            <a:avLst/>
          </a:prstGeom>
          <a:noFill/>
          <a:scene3d>
            <a:camera prst="orthographicFront">
              <a:rot lat="0" lon="0" rev="0"/>
            </a:camera>
            <a:lightRig rig="threePt" dir="t"/>
          </a:scene3d>
        </p:spPr>
        <p:txBody>
          <a:bodyPr wrap="none" lIns="91440" tIns="45720" rIns="91440" bIns="45720">
            <a:prstTxWarp prst="textArchDown">
              <a:avLst>
                <a:gd name="adj" fmla="val 890299"/>
              </a:avLst>
            </a:prstTxWarp>
            <a:spAutoFit/>
          </a:bodyPr>
          <a:lstStyle/>
          <a:p>
            <a:pPr algn="ctr"/>
            <a:r>
              <a:rPr lang="en-US" sz="1700" b="1" dirty="0">
                <a:ln w="12700">
                  <a:solidFill>
                    <a:srgbClr val="000000">
                      <a:satMod val="155000"/>
                    </a:srgbClr>
                  </a:solidFill>
                  <a:prstDash val="solid"/>
                </a:ln>
                <a:solidFill>
                  <a:srgbClr val="FFFFFF"/>
                </a:solidFill>
                <a:effectLst>
                  <a:outerShdw blurRad="41275" dist="20320" dir="1800000" algn="tl" rotWithShape="0">
                    <a:srgbClr val="000000">
                      <a:alpha val="40000"/>
                    </a:srgbClr>
                  </a:outerShdw>
                </a:effectLst>
              </a:rPr>
              <a:t>Follow-Up</a:t>
            </a:r>
          </a:p>
        </p:txBody>
      </p:sp>
      <p:cxnSp>
        <p:nvCxnSpPr>
          <p:cNvPr id="73" name="Straight Connector 72"/>
          <p:cNvCxnSpPr/>
          <p:nvPr/>
        </p:nvCxnSpPr>
        <p:spPr bwMode="auto">
          <a:xfrm>
            <a:off x="532701" y="5102423"/>
            <a:ext cx="7772400" cy="0"/>
          </a:xfrm>
          <a:prstGeom prst="line">
            <a:avLst/>
          </a:prstGeom>
          <a:solidFill>
            <a:schemeClr val="accent1"/>
          </a:solidFill>
          <a:ln w="12700" cap="flat" cmpd="sng" algn="ctr">
            <a:solidFill>
              <a:schemeClr val="bg1">
                <a:lumMod val="65000"/>
              </a:schemeClr>
            </a:solidFill>
            <a:prstDash val="solid"/>
            <a:round/>
            <a:headEnd type="none" w="sm" len="sm"/>
            <a:tailEnd type="stealth" w="lg" len="lg"/>
          </a:ln>
          <a:effectLst/>
        </p:spPr>
      </p:cxnSp>
      <p:cxnSp>
        <p:nvCxnSpPr>
          <p:cNvPr id="74" name="Straight Connector 73"/>
          <p:cNvCxnSpPr/>
          <p:nvPr/>
        </p:nvCxnSpPr>
        <p:spPr bwMode="auto">
          <a:xfrm>
            <a:off x="5327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5" name="Straight Connector 74"/>
          <p:cNvCxnSpPr/>
          <p:nvPr/>
        </p:nvCxnSpPr>
        <p:spPr bwMode="auto">
          <a:xfrm>
            <a:off x="83051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cxnSp>
        <p:nvCxnSpPr>
          <p:cNvPr id="76" name="Straight Connector 75"/>
          <p:cNvCxnSpPr/>
          <p:nvPr/>
        </p:nvCxnSpPr>
        <p:spPr bwMode="auto">
          <a:xfrm>
            <a:off x="5942901" y="4950023"/>
            <a:ext cx="0" cy="304800"/>
          </a:xfrm>
          <a:prstGeom prst="line">
            <a:avLst/>
          </a:prstGeom>
          <a:solidFill>
            <a:schemeClr val="accent1"/>
          </a:solidFill>
          <a:ln w="12700" cap="flat" cmpd="sng" algn="ctr">
            <a:solidFill>
              <a:schemeClr val="bg1">
                <a:lumMod val="65000"/>
              </a:schemeClr>
            </a:solidFill>
            <a:prstDash val="solid"/>
            <a:round/>
            <a:headEnd type="none" w="sm" len="sm"/>
            <a:tailEnd type="none" w="sm" len="sm"/>
          </a:ln>
          <a:effectLst/>
        </p:spPr>
      </p:cxnSp>
      <p:sp>
        <p:nvSpPr>
          <p:cNvPr id="77" name="TextBox 76"/>
          <p:cNvSpPr txBox="1"/>
          <p:nvPr/>
        </p:nvSpPr>
        <p:spPr>
          <a:xfrm>
            <a:off x="2218205" y="5102423"/>
            <a:ext cx="3276600" cy="307777"/>
          </a:xfrm>
          <a:prstGeom prst="rect">
            <a:avLst/>
          </a:prstGeom>
          <a:noFill/>
        </p:spPr>
        <p:txBody>
          <a:bodyPr wrap="square" rtlCol="0">
            <a:spAutoFit/>
          </a:bodyPr>
          <a:lstStyle/>
          <a:p>
            <a:r>
              <a:rPr lang="en-US" sz="1400" b="1" dirty="0">
                <a:solidFill>
                  <a:srgbClr val="393939"/>
                </a:solidFill>
              </a:rPr>
              <a:t>Facilitation Process</a:t>
            </a:r>
          </a:p>
        </p:txBody>
      </p:sp>
      <p:sp>
        <p:nvSpPr>
          <p:cNvPr id="78" name="TextBox 77"/>
          <p:cNvSpPr txBox="1"/>
          <p:nvPr/>
        </p:nvSpPr>
        <p:spPr>
          <a:xfrm>
            <a:off x="6003181" y="5102423"/>
            <a:ext cx="3048000" cy="307777"/>
          </a:xfrm>
          <a:prstGeom prst="rect">
            <a:avLst/>
          </a:prstGeom>
          <a:noFill/>
        </p:spPr>
        <p:txBody>
          <a:bodyPr wrap="square" rtlCol="0">
            <a:spAutoFit/>
          </a:bodyPr>
          <a:lstStyle/>
          <a:p>
            <a:r>
              <a:rPr lang="en-US" sz="1400" b="1" dirty="0">
                <a:solidFill>
                  <a:srgbClr val="393939"/>
                </a:solidFill>
              </a:rPr>
              <a:t>Post Facilitation Process</a:t>
            </a:r>
          </a:p>
        </p:txBody>
      </p:sp>
      <p:sp>
        <p:nvSpPr>
          <p:cNvPr id="58" name="TextBox 57"/>
          <p:cNvSpPr txBox="1"/>
          <p:nvPr/>
        </p:nvSpPr>
        <p:spPr>
          <a:xfrm>
            <a:off x="197784" y="2659077"/>
            <a:ext cx="1439817" cy="400110"/>
          </a:xfrm>
          <a:prstGeom prst="rect">
            <a:avLst/>
          </a:prstGeom>
          <a:noFill/>
        </p:spPr>
        <p:txBody>
          <a:bodyPr wrap="none" rtlCol="0">
            <a:spAutoFit/>
          </a:bodyPr>
          <a:lstStyle/>
          <a:p>
            <a:pPr algn="r"/>
            <a:r>
              <a:rPr lang="en-US" sz="2000" b="1" dirty="0" smtClean="0">
                <a:solidFill>
                  <a:srgbClr val="FF0000">
                    <a:lumMod val="40000"/>
                    <a:lumOff val="60000"/>
                  </a:srgbClr>
                </a:solidFill>
              </a:rPr>
              <a:t>Problem</a:t>
            </a:r>
            <a:r>
              <a:rPr lang="en-US" sz="2000" b="1" dirty="0" smtClean="0">
                <a:solidFill>
                  <a:srgbClr val="FF0000">
                    <a:lumMod val="40000"/>
                    <a:lumOff val="60000"/>
                  </a:srgbClr>
                </a:solidFill>
                <a:sym typeface="Wingdings 3"/>
              </a:rPr>
              <a:t></a:t>
            </a:r>
            <a:endParaRPr lang="en-US" sz="2000" b="1" dirty="0">
              <a:solidFill>
                <a:srgbClr val="FF0000">
                  <a:lumMod val="40000"/>
                  <a:lumOff val="60000"/>
                </a:srgbClr>
              </a:solidFill>
            </a:endParaRPr>
          </a:p>
        </p:txBody>
      </p:sp>
      <p:sp>
        <p:nvSpPr>
          <p:cNvPr id="59" name="TextBox 58"/>
          <p:cNvSpPr txBox="1"/>
          <p:nvPr/>
        </p:nvSpPr>
        <p:spPr>
          <a:xfrm>
            <a:off x="7562151" y="4235916"/>
            <a:ext cx="1155766" cy="307777"/>
          </a:xfrm>
          <a:prstGeom prst="rect">
            <a:avLst/>
          </a:prstGeom>
          <a:noFill/>
        </p:spPr>
        <p:txBody>
          <a:bodyPr wrap="none" lIns="0" tIns="0" rIns="0" bIns="0" rtlCol="0">
            <a:spAutoFit/>
          </a:bodyPr>
          <a:lstStyle/>
          <a:p>
            <a:r>
              <a:rPr lang="en-US" sz="2000" b="1" dirty="0" smtClean="0">
                <a:solidFill>
                  <a:srgbClr val="99CC00"/>
                </a:solidFill>
                <a:sym typeface="Wingdings 3"/>
              </a:rPr>
              <a:t></a:t>
            </a:r>
            <a:r>
              <a:rPr lang="en-US" sz="2000" b="1" dirty="0" smtClean="0">
                <a:solidFill>
                  <a:srgbClr val="99CC00"/>
                </a:solidFill>
              </a:rPr>
              <a:t>Results</a:t>
            </a:r>
            <a:endParaRPr lang="en-US" sz="2000" b="1" dirty="0">
              <a:solidFill>
                <a:srgbClr val="99CC00"/>
              </a:solidFill>
            </a:endParaRPr>
          </a:p>
        </p:txBody>
      </p:sp>
      <p:pic>
        <p:nvPicPr>
          <p:cNvPr id="255" name="Picture 8"/>
          <p:cNvPicPr preferRelativeResize="0">
            <a:picLocks noChangeArrowheads="1"/>
          </p:cNvPicPr>
          <p:nvPr/>
        </p:nvPicPr>
        <p:blipFill>
          <a:blip r:embed="rId3" cstate="print"/>
          <a:srcRect/>
          <a:stretch>
            <a:fillRect/>
          </a:stretch>
        </p:blipFill>
        <p:spPr bwMode="auto">
          <a:xfrm>
            <a:off x="2209800" y="2040575"/>
            <a:ext cx="594360" cy="923544"/>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258" name="Picture 3"/>
          <p:cNvPicPr>
            <a:picLocks noChangeAspect="1" noChangeArrowheads="1"/>
          </p:cNvPicPr>
          <p:nvPr/>
        </p:nvPicPr>
        <p:blipFill>
          <a:blip r:embed="rId4" cstate="print"/>
          <a:srcRect/>
          <a:stretch>
            <a:fillRect/>
          </a:stretch>
        </p:blipFill>
        <p:spPr bwMode="auto">
          <a:xfrm flipH="1">
            <a:off x="2783775" y="2228600"/>
            <a:ext cx="509235" cy="923544"/>
          </a:xfrm>
          <a:prstGeom prst="rect">
            <a:avLst/>
          </a:prstGeom>
          <a:noFill/>
          <a:ln w="9525">
            <a:noFill/>
            <a:miter lim="800000"/>
            <a:headEnd/>
            <a:tailEnd/>
          </a:ln>
          <a:effectLst>
            <a:outerShdw blurRad="38100" dist="38100" sx="97000" sy="97000" algn="l" rotWithShape="0">
              <a:prstClr val="black">
                <a:alpha val="40000"/>
              </a:prstClr>
            </a:outerShdw>
          </a:effectLst>
        </p:spPr>
      </p:pic>
      <p:pic>
        <p:nvPicPr>
          <p:cNvPr id="270" name="Picture 7"/>
          <p:cNvPicPr preferRelativeResize="0">
            <a:picLocks noChangeArrowheads="1"/>
          </p:cNvPicPr>
          <p:nvPr/>
        </p:nvPicPr>
        <p:blipFill>
          <a:blip r:embed="rId5" cstate="print"/>
          <a:srcRect/>
          <a:stretch>
            <a:fillRect/>
          </a:stretch>
        </p:blipFill>
        <p:spPr bwMode="auto">
          <a:xfrm flipH="1">
            <a:off x="4929250" y="2400556"/>
            <a:ext cx="594360" cy="923544"/>
          </a:xfrm>
          <a:prstGeom prst="rect">
            <a:avLst/>
          </a:prstGeom>
          <a:noFill/>
          <a:ln w="9525">
            <a:noFill/>
            <a:miter lim="800000"/>
            <a:headEnd/>
            <a:tailEnd/>
          </a:ln>
          <a:effectLst>
            <a:outerShdw blurRad="38100" dist="38100" sx="97000" sy="97000" algn="bl" rotWithShape="0">
              <a:prstClr val="black">
                <a:alpha val="40000"/>
              </a:prstClr>
            </a:outerShdw>
          </a:effectLst>
        </p:spPr>
      </p:pic>
      <p:pic>
        <p:nvPicPr>
          <p:cNvPr id="282" name="Picture 2"/>
          <p:cNvPicPr>
            <a:picLocks noChangeAspect="1" noChangeArrowheads="1"/>
          </p:cNvPicPr>
          <p:nvPr/>
        </p:nvPicPr>
        <p:blipFill>
          <a:blip r:embed="rId6" cstate="print"/>
          <a:srcRect/>
          <a:stretch>
            <a:fillRect/>
          </a:stretch>
        </p:blipFill>
        <p:spPr bwMode="auto">
          <a:xfrm>
            <a:off x="1483418" y="1880323"/>
            <a:ext cx="591448" cy="927202"/>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285" name="Picture 5"/>
          <p:cNvPicPr preferRelativeResize="0">
            <a:picLocks noChangeArrowheads="1"/>
          </p:cNvPicPr>
          <p:nvPr/>
        </p:nvPicPr>
        <p:blipFill>
          <a:blip r:embed="rId7" cstate="print"/>
          <a:srcRect/>
          <a:stretch>
            <a:fillRect/>
          </a:stretch>
        </p:blipFill>
        <p:spPr bwMode="auto">
          <a:xfrm>
            <a:off x="3479876" y="1795150"/>
            <a:ext cx="559205" cy="923544"/>
          </a:xfrm>
          <a:prstGeom prst="rect">
            <a:avLst/>
          </a:prstGeom>
          <a:noFill/>
          <a:ln w="9525">
            <a:noFill/>
            <a:miter lim="800000"/>
            <a:headEnd/>
            <a:tailEnd/>
          </a:ln>
          <a:effectLst>
            <a:outerShdw blurRad="38100" dist="38100" dir="14700000" sx="97000" sy="97000" algn="br" rotWithShape="0">
              <a:prstClr val="black">
                <a:alpha val="40000"/>
              </a:prstClr>
            </a:outerShdw>
          </a:effectLst>
        </p:spPr>
      </p:pic>
      <p:pic>
        <p:nvPicPr>
          <p:cNvPr id="287" name="Picture 6"/>
          <p:cNvPicPr>
            <a:picLocks noChangeAspect="1" noChangeArrowheads="1"/>
          </p:cNvPicPr>
          <p:nvPr/>
        </p:nvPicPr>
        <p:blipFill>
          <a:blip r:embed="rId8" cstate="print"/>
          <a:srcRect/>
          <a:stretch>
            <a:fillRect/>
          </a:stretch>
        </p:blipFill>
        <p:spPr bwMode="auto">
          <a:xfrm>
            <a:off x="4379025" y="1828800"/>
            <a:ext cx="594360" cy="905693"/>
          </a:xfrm>
          <a:prstGeom prst="rect">
            <a:avLst/>
          </a:prstGeom>
          <a:noFill/>
          <a:ln w="9525">
            <a:noFill/>
            <a:miter lim="800000"/>
            <a:headEnd/>
            <a:tailEnd/>
          </a:ln>
          <a:effectLst>
            <a:outerShdw blurRad="38100" dist="38100" dir="14700000" sx="97000" sy="97000" algn="br" rotWithShape="0">
              <a:prstClr val="black">
                <a:alpha val="40000"/>
              </a:prstClr>
            </a:outerShdw>
          </a:effectLst>
        </p:spPr>
      </p:pic>
      <p:sp>
        <p:nvSpPr>
          <p:cNvPr id="262" name="TextBox 261"/>
          <p:cNvSpPr txBox="1"/>
          <p:nvPr/>
        </p:nvSpPr>
        <p:spPr>
          <a:xfrm>
            <a:off x="237506" y="1140237"/>
            <a:ext cx="8728364" cy="646331"/>
          </a:xfrm>
          <a:prstGeom prst="rect">
            <a:avLst/>
          </a:prstGeom>
          <a:noFill/>
        </p:spPr>
        <p:txBody>
          <a:bodyPr wrap="square" rtlCol="0">
            <a:spAutoFit/>
          </a:bodyPr>
          <a:lstStyle/>
          <a:p>
            <a:r>
              <a:rPr lang="en-US" i="1" dirty="0" smtClean="0"/>
              <a:t>Ideally, you develop the necessary skills to facilitate an efficient process that enables people to effectively work together…</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94</a:t>
            </a:fld>
            <a:endParaRPr lang="en-US" kern="0" dirty="0">
              <a:solidFill>
                <a:sysClr val="windowText" lastClr="000000"/>
              </a:solidFill>
            </a:endParaRPr>
          </a:p>
        </p:txBody>
      </p:sp>
      <p:sp>
        <p:nvSpPr>
          <p:cNvPr id="3" name="Text Placeholder 2"/>
          <p:cNvSpPr>
            <a:spLocks noGrp="1"/>
          </p:cNvSpPr>
          <p:nvPr>
            <p:ph type="body" sz="quarter" idx="11"/>
          </p:nvPr>
        </p:nvSpPr>
        <p:spPr/>
        <p:txBody>
          <a:bodyPr/>
          <a:lstStyle/>
          <a:p>
            <a:r>
              <a:rPr lang="en-US" dirty="0" smtClean="0"/>
              <a:t>Review</a:t>
            </a:r>
            <a:endParaRPr lang="en-US" dirty="0"/>
          </a:p>
        </p:txBody>
      </p:sp>
      <p:sp>
        <p:nvSpPr>
          <p:cNvPr id="4" name="Title 3"/>
          <p:cNvSpPr>
            <a:spLocks noGrp="1"/>
          </p:cNvSpPr>
          <p:nvPr>
            <p:ph type="title"/>
          </p:nvPr>
        </p:nvSpPr>
        <p:spPr/>
        <p:txBody>
          <a:bodyPr/>
          <a:lstStyle/>
          <a:p>
            <a:r>
              <a:rPr lang="en-US" dirty="0" smtClean="0"/>
              <a:t>	Review</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95</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342900" indent="-342900">
              <a:spcBef>
                <a:spcPts val="0"/>
              </a:spcBef>
              <a:spcAft>
                <a:spcPts val="600"/>
              </a:spcAft>
              <a:buClrTx/>
              <a:buAutoNum type="arabicParenR"/>
            </a:pPr>
            <a:r>
              <a:rPr lang="en-US" dirty="0" smtClean="0"/>
              <a:t>Explain the purpose and benefits</a:t>
            </a:r>
            <a:endParaRPr lang="en-US" sz="1800" dirty="0" smtClean="0"/>
          </a:p>
          <a:p>
            <a:pPr marL="342900" indent="-342900">
              <a:spcBef>
                <a:spcPts val="0"/>
              </a:spcBef>
              <a:spcAft>
                <a:spcPts val="600"/>
              </a:spcAft>
              <a:buClrTx/>
              <a:buAutoNum type="arabicParenR"/>
            </a:pPr>
            <a:r>
              <a:rPr lang="en-US" sz="1800" dirty="0" smtClean="0"/>
              <a:t>Recognize when to use</a:t>
            </a:r>
            <a:endParaRPr lang="en-US" sz="1800" b="1" dirty="0" smtClean="0"/>
          </a:p>
          <a:p>
            <a:pPr marL="342900" indent="-342900">
              <a:spcBef>
                <a:spcPts val="0"/>
              </a:spcBef>
              <a:spcAft>
                <a:spcPts val="600"/>
              </a:spcAft>
              <a:buClrTx/>
              <a:buAutoNum type="arabicParenR" startAt="3"/>
            </a:pPr>
            <a:r>
              <a:rPr lang="en-US" sz="1800" dirty="0" smtClean="0"/>
              <a:t>Describe common mistakes</a:t>
            </a:r>
          </a:p>
          <a:p>
            <a:pPr marL="342900" indent="-342900">
              <a:spcBef>
                <a:spcPts val="0"/>
              </a:spcBef>
              <a:spcAft>
                <a:spcPts val="600"/>
              </a:spcAft>
              <a:buClrTx/>
              <a:buAutoNum type="arabicParenR" startAt="3"/>
            </a:pPr>
            <a:r>
              <a:rPr lang="en-US" sz="1800" dirty="0" smtClean="0"/>
              <a:t>Apply effective techniques</a:t>
            </a:r>
          </a:p>
        </p:txBody>
      </p:sp>
      <p:sp>
        <p:nvSpPr>
          <p:cNvPr id="5" name="Title 4"/>
          <p:cNvSpPr>
            <a:spLocks noGrp="1"/>
          </p:cNvSpPr>
          <p:nvPr>
            <p:ph type="title"/>
          </p:nvPr>
        </p:nvSpPr>
        <p:spPr/>
        <p:txBody>
          <a:bodyPr/>
          <a:lstStyle/>
          <a:p>
            <a:r>
              <a:rPr lang="en-US" dirty="0" smtClean="0"/>
              <a:t>	Facilitation:  Review</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96</a:t>
            </a:fld>
            <a:endParaRPr lang="en-US" kern="0" dirty="0">
              <a:solidFill>
                <a:sysClr val="windowText" lastClr="000000"/>
              </a:solidFill>
            </a:endParaRPr>
          </a:p>
        </p:txBody>
      </p:sp>
      <p:sp>
        <p:nvSpPr>
          <p:cNvPr id="5" name="Text Placeholder 4"/>
          <p:cNvSpPr>
            <a:spLocks noGrp="1"/>
          </p:cNvSpPr>
          <p:nvPr>
            <p:ph type="body" sz="quarter" idx="11"/>
          </p:nvPr>
        </p:nvSpPr>
        <p:spPr>
          <a:xfrm>
            <a:off x="0" y="3172968"/>
            <a:ext cx="9144000" cy="615553"/>
          </a:xfrm>
        </p:spPr>
        <p:txBody>
          <a:bodyPr/>
          <a:lstStyle/>
          <a:p>
            <a:r>
              <a:rPr lang="en-US" sz="4000" dirty="0" smtClean="0"/>
              <a:t>References</a:t>
            </a:r>
            <a:endParaRPr lang="en-US" sz="4000" dirty="0"/>
          </a:p>
        </p:txBody>
      </p:sp>
      <p:sp>
        <p:nvSpPr>
          <p:cNvPr id="6" name="Title 5"/>
          <p:cNvSpPr>
            <a:spLocks noGrp="1"/>
          </p:cNvSpPr>
          <p:nvPr>
            <p:ph type="title"/>
          </p:nvPr>
        </p:nvSpPr>
        <p:spPr>
          <a:xfrm>
            <a:off x="0" y="649224"/>
            <a:ext cx="9144000" cy="447675"/>
          </a:xfrm>
        </p:spPr>
        <p:txBody>
          <a:bodyPr/>
          <a:lstStyle/>
          <a:p>
            <a:r>
              <a:rPr lang="en-US" dirty="0" smtClean="0"/>
              <a:t>	References  </a:t>
            </a:r>
            <a:endParaRPr lang="en-US" dirty="0"/>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97</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Facilitation:  References</a:t>
            </a:r>
            <a:endParaRPr lang="en-US" dirty="0"/>
          </a:p>
        </p:txBody>
      </p:sp>
      <p:sp>
        <p:nvSpPr>
          <p:cNvPr id="5" name="Content Placeholder 2"/>
          <p:cNvSpPr txBox="1">
            <a:spLocks/>
          </p:cNvSpPr>
          <p:nvPr/>
        </p:nvSpPr>
        <p:spPr>
          <a:xfrm>
            <a:off x="228600" y="1253362"/>
            <a:ext cx="8763000" cy="3255579"/>
          </a:xfrm>
          <a:prstGeom prst="rect">
            <a:avLst/>
          </a:prstGeom>
        </p:spPr>
        <p:txBody>
          <a:bodyPr>
            <a:noAutofit/>
          </a:bodyPr>
          <a:lstStyle/>
          <a:p>
            <a:pPr marL="225425" indent="-225425" defTabSz="820738" fontAlgn="base">
              <a:spcBef>
                <a:spcPct val="20000"/>
              </a:spcBef>
              <a:spcAft>
                <a:spcPct val="0"/>
              </a:spcAft>
              <a:buClr>
                <a:schemeClr val="hlink"/>
              </a:buClr>
              <a:defRPr/>
            </a:pPr>
            <a:r>
              <a:rPr lang="en-US" sz="1600" b="1" kern="0" dirty="0" smtClean="0">
                <a:cs typeface="Arial" pitchFamily="34" charset="0"/>
              </a:rPr>
              <a:t>Skillport Course – requires Skillport login first https://boeing.skillport.com</a:t>
            </a:r>
          </a:p>
          <a:p>
            <a:pPr marL="688975"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Using Facilitation Skills as a Manager.  </a:t>
            </a:r>
            <a:r>
              <a:rPr lang="en-US" sz="1100" kern="0" dirty="0" smtClean="0">
                <a:solidFill>
                  <a:srgbClr val="000000"/>
                </a:solidFill>
              </a:rPr>
              <a:t>(Search for: mgmt_31_a01_bs_enus)</a:t>
            </a:r>
            <a:endParaRPr lang="en-US" sz="1100" dirty="0" smtClean="0">
              <a:solidFill>
                <a:srgbClr val="000000"/>
              </a:solidFill>
              <a:cs typeface="Arial" pitchFamily="34" charset="0"/>
            </a:endParaRPr>
          </a:p>
          <a:p>
            <a:pPr marL="688975"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Challenges of Facilitating.   </a:t>
            </a:r>
            <a:r>
              <a:rPr lang="en-US" sz="1100" kern="0" dirty="0" smtClean="0">
                <a:cs typeface="Arial" pitchFamily="34" charset="0"/>
              </a:rPr>
              <a:t>(S</a:t>
            </a:r>
            <a:r>
              <a:rPr lang="en-US" sz="1100" kern="0" dirty="0" smtClean="0">
                <a:solidFill>
                  <a:srgbClr val="000000"/>
                </a:solidFill>
              </a:rPr>
              <a:t>earch for: mgmt_31_a03_bs_enus)</a:t>
            </a:r>
          </a:p>
          <a:p>
            <a:pPr marL="688975" indent="-225425" defTabSz="820738" fontAlgn="base">
              <a:spcBef>
                <a:spcPts val="600"/>
              </a:spcBef>
              <a:spcAft>
                <a:spcPct val="0"/>
              </a:spcAft>
              <a:buClr>
                <a:schemeClr val="hlink"/>
              </a:buClr>
              <a:defRPr/>
            </a:pPr>
            <a:endParaRPr lang="en-US" sz="1050" dirty="0" smtClean="0">
              <a:solidFill>
                <a:srgbClr val="000000"/>
              </a:solidFill>
              <a:cs typeface="Arial" pitchFamily="34" charset="0"/>
            </a:endParaRPr>
          </a:p>
          <a:p>
            <a:pPr marL="225425" lvl="0" indent="-225425" defTabSz="820738" fontAlgn="base">
              <a:spcBef>
                <a:spcPct val="20000"/>
              </a:spcBef>
              <a:spcAft>
                <a:spcPct val="0"/>
              </a:spcAft>
              <a:buClr>
                <a:srgbClr val="0038A8"/>
              </a:buClr>
              <a:defRPr/>
            </a:pPr>
            <a:r>
              <a:rPr lang="en-US" sz="1600" b="1" kern="0" dirty="0" smtClean="0">
                <a:solidFill>
                  <a:srgbClr val="000000"/>
                </a:solidFill>
                <a:cs typeface="Arial" pitchFamily="34" charset="0"/>
              </a:rPr>
              <a:t>Skill Brief:</a:t>
            </a:r>
            <a:endParaRPr lang="en-US" sz="1600" kern="0" dirty="0" smtClean="0">
              <a:cs typeface="Arial" pitchFamily="34" charset="0"/>
              <a:hlinkClick r:id="rId2"/>
            </a:endParaRPr>
          </a:p>
          <a:p>
            <a:pPr marL="688975" lvl="0"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Addressing Behavior That May Impede Progress. </a:t>
            </a:r>
            <a:r>
              <a:rPr lang="en-US" sz="1100" dirty="0" smtClean="0">
                <a:cs typeface="Arial" pitchFamily="34" charset="0"/>
              </a:rPr>
              <a:t>SkillBrief.  Course: Challenges of Facilitating.     </a:t>
            </a:r>
            <a:r>
              <a:rPr lang="en-US" sz="1100" kern="0" dirty="0" smtClean="0"/>
              <a:t>Search for: mgmt_31_a03_bs_enus_sbmgmt_31_a03_bs_enus002003.</a:t>
            </a:r>
            <a:r>
              <a:rPr lang="en-US" sz="1100" dirty="0" smtClean="0">
                <a:cs typeface="Arial" pitchFamily="34" charset="0"/>
              </a:rPr>
              <a:t> Skillport. Web. Accessed December 11, 2015.</a:t>
            </a:r>
            <a:endParaRPr lang="en-US" sz="1050" dirty="0" smtClean="0">
              <a:cs typeface="Arial" pitchFamily="34" charset="0"/>
            </a:endParaRPr>
          </a:p>
          <a:p>
            <a:pPr marL="688975" lvl="0"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Intervening.</a:t>
            </a:r>
            <a:r>
              <a:rPr lang="en-US" kern="0" dirty="0" smtClean="0">
                <a:cs typeface="Arial" pitchFamily="34" charset="0"/>
              </a:rPr>
              <a:t>  </a:t>
            </a:r>
            <a:r>
              <a:rPr lang="en-US" sz="1100" dirty="0" smtClean="0">
                <a:cs typeface="Arial" pitchFamily="34" charset="0"/>
              </a:rPr>
              <a:t>SkillBrief.  Course: Using Facilitation Skills as a Manager.                                                                        </a:t>
            </a:r>
            <a:r>
              <a:rPr lang="en-US" sz="1100" kern="0" dirty="0" smtClean="0"/>
              <a:t>Search for: mgmt_31_a01_bs_enus_sbmgmt_31_a01_bs_enus002005.</a:t>
            </a:r>
            <a:r>
              <a:rPr lang="en-US" sz="1100" dirty="0" smtClean="0">
                <a:cs typeface="Arial" pitchFamily="34" charset="0"/>
              </a:rPr>
              <a:t> Skillport.  Web.  Accessed December 6, 2015.</a:t>
            </a:r>
            <a:endParaRPr lang="en-US" sz="1050" dirty="0" smtClean="0">
              <a:cs typeface="Arial" pitchFamily="34" charset="0"/>
            </a:endParaRPr>
          </a:p>
          <a:p>
            <a:pPr marL="688975" indent="-225425" defTabSz="820738" fontAlgn="base">
              <a:spcBef>
                <a:spcPts val="600"/>
              </a:spcBef>
              <a:spcAft>
                <a:spcPct val="0"/>
              </a:spcAft>
              <a:buClr>
                <a:schemeClr val="hlink"/>
              </a:buClr>
              <a:buFont typeface="Wingdings" pitchFamily="2" charset="2"/>
              <a:buChar char="§"/>
              <a:defRPr/>
            </a:pPr>
            <a:r>
              <a:rPr lang="en-US" sz="1600" kern="0" dirty="0" smtClean="0"/>
              <a:t>Responding To Objections. </a:t>
            </a:r>
            <a:r>
              <a:rPr lang="en-US" sz="1100" kern="0" dirty="0" smtClean="0">
                <a:solidFill>
                  <a:srgbClr val="000000"/>
                </a:solidFill>
              </a:rPr>
              <a:t>Skillbrief.  Course:  Challenges of Facilitating.                                                        </a:t>
            </a:r>
            <a:r>
              <a:rPr lang="en-US" sz="1100" kern="0" dirty="0" smtClean="0"/>
              <a:t>Search for: mgmt_31_a03_bs_enus_sbmgmt_31_a03_bs_enus002005</a:t>
            </a:r>
            <a:r>
              <a:rPr lang="en-US" sz="1100" kern="0" dirty="0" smtClean="0">
                <a:solidFill>
                  <a:srgbClr val="000000"/>
                </a:solidFill>
              </a:rPr>
              <a:t>. </a:t>
            </a:r>
            <a:r>
              <a:rPr lang="en-US" sz="1100" dirty="0" smtClean="0">
                <a:solidFill>
                  <a:srgbClr val="000000"/>
                </a:solidFill>
                <a:cs typeface="Arial" pitchFamily="34" charset="0"/>
              </a:rPr>
              <a:t>Skillport.  Web.  Accessed December 14, 2015. </a:t>
            </a:r>
          </a:p>
          <a:p>
            <a:pPr marL="688975"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Facilitative Balance</a:t>
            </a:r>
            <a:r>
              <a:rPr lang="en-US" sz="1600" kern="0" dirty="0" smtClean="0"/>
              <a:t>. </a:t>
            </a:r>
            <a:r>
              <a:rPr lang="en-US" sz="1100" kern="0" dirty="0" smtClean="0">
                <a:solidFill>
                  <a:srgbClr val="000000"/>
                </a:solidFill>
              </a:rPr>
              <a:t>Skillbrief.  Course:  Facilitative Fundamentals:  Tools and Techniques.                                  </a:t>
            </a:r>
            <a:r>
              <a:rPr lang="en-US" sz="1100" kern="0" dirty="0" smtClean="0"/>
              <a:t>Search for: mgmt_31_a03_bs_enus_sbmgmt_31_a03_bs_enus002005.</a:t>
            </a:r>
            <a:r>
              <a:rPr lang="en-US" sz="1100" kern="0" dirty="0" smtClean="0">
                <a:solidFill>
                  <a:srgbClr val="FF0000"/>
                </a:solidFill>
              </a:rPr>
              <a:t> </a:t>
            </a:r>
            <a:r>
              <a:rPr lang="en-US" sz="1100" dirty="0" smtClean="0">
                <a:solidFill>
                  <a:srgbClr val="000000"/>
                </a:solidFill>
                <a:cs typeface="Arial" pitchFamily="34" charset="0"/>
              </a:rPr>
              <a:t>Skillport.  Web.  Accessed December 14, 2015. </a:t>
            </a:r>
          </a:p>
          <a:p>
            <a:pPr marL="688975" lvl="0" indent="-225425" defTabSz="820738" fontAlgn="base">
              <a:spcBef>
                <a:spcPts val="600"/>
              </a:spcBef>
              <a:spcAft>
                <a:spcPct val="0"/>
              </a:spcAft>
              <a:buClr>
                <a:schemeClr val="hlink"/>
              </a:buClr>
              <a:buFont typeface="Wingdings" pitchFamily="2" charset="2"/>
              <a:buChar char="§"/>
              <a:defRPr/>
            </a:pPr>
            <a:r>
              <a:rPr lang="en-US" sz="1600" kern="0" dirty="0" smtClean="0">
                <a:cs typeface="Arial" pitchFamily="34" charset="0"/>
              </a:rPr>
              <a:t>Facilitative Approach.  </a:t>
            </a:r>
            <a:r>
              <a:rPr lang="en-US" sz="1100" dirty="0" smtClean="0">
                <a:cs typeface="Arial" pitchFamily="34" charset="0"/>
              </a:rPr>
              <a:t>SkillBrief. Course: Using Facilitation Skills as a Manager.                                                   </a:t>
            </a:r>
            <a:r>
              <a:rPr lang="en-US" sz="1100" kern="0" dirty="0" smtClean="0"/>
              <a:t>Search for: mgmt_31_a01_bs_enus_sbmgmt_31_a01_bs_enus002005.</a:t>
            </a:r>
            <a:r>
              <a:rPr lang="en-US" sz="1100" dirty="0" smtClean="0">
                <a:cs typeface="Arial" pitchFamily="34" charset="0"/>
              </a:rPr>
              <a:t> Skillport.  Web.  Accessed December 6, 2015.</a:t>
            </a:r>
          </a:p>
          <a:p>
            <a:pPr marL="688975" lvl="0" indent="-225425" defTabSz="820738" fontAlgn="base">
              <a:spcBef>
                <a:spcPct val="20000"/>
              </a:spcBef>
              <a:spcAft>
                <a:spcPct val="0"/>
              </a:spcAft>
              <a:buClr>
                <a:schemeClr val="hlink"/>
              </a:buClr>
              <a:buFont typeface="Wingdings" pitchFamily="2" charset="2"/>
              <a:buChar char="§"/>
              <a:defRPr/>
            </a:pPr>
            <a:endParaRPr lang="en-US" sz="1050" dirty="0" smtClean="0">
              <a:cs typeface="Arial" pitchFamily="34" charset="0"/>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98</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Facilitation:  References</a:t>
            </a:r>
            <a:endParaRPr lang="en-US" dirty="0"/>
          </a:p>
        </p:txBody>
      </p:sp>
      <p:sp>
        <p:nvSpPr>
          <p:cNvPr id="5" name="Content Placeholder 2"/>
          <p:cNvSpPr txBox="1">
            <a:spLocks/>
          </p:cNvSpPr>
          <p:nvPr/>
        </p:nvSpPr>
        <p:spPr>
          <a:xfrm>
            <a:off x="228600" y="1252728"/>
            <a:ext cx="8763000" cy="3190875"/>
          </a:xfrm>
          <a:prstGeom prst="rect">
            <a:avLst/>
          </a:prstGeom>
        </p:spPr>
        <p:txBody>
          <a:bodyPr>
            <a:noAutofit/>
          </a:bodyPr>
          <a:lstStyle/>
          <a:p>
            <a:pPr marL="225425" lvl="0" indent="-225425" defTabSz="820738" fontAlgn="base">
              <a:spcBef>
                <a:spcPct val="20000"/>
              </a:spcBef>
              <a:spcAft>
                <a:spcPct val="0"/>
              </a:spcAft>
              <a:buClr>
                <a:srgbClr val="0038A8"/>
              </a:buClr>
              <a:defRPr/>
            </a:pPr>
            <a:r>
              <a:rPr lang="en-US" sz="1600" b="1" kern="0" dirty="0" smtClean="0">
                <a:solidFill>
                  <a:srgbClr val="000000"/>
                </a:solidFill>
              </a:rPr>
              <a:t>Job Aid:</a:t>
            </a:r>
          </a:p>
          <a:p>
            <a:pPr marL="688975" lvl="0" indent="-225425" defTabSz="820738" fontAlgn="base">
              <a:spcBef>
                <a:spcPts val="600"/>
              </a:spcBef>
              <a:spcAft>
                <a:spcPct val="0"/>
              </a:spcAft>
              <a:buClr>
                <a:srgbClr val="0038A8"/>
              </a:buClr>
              <a:buFont typeface="Wingdings" pitchFamily="2" charset="2"/>
              <a:buChar char="§"/>
              <a:defRPr/>
            </a:pPr>
            <a:r>
              <a:rPr lang="en-US" sz="1600" kern="0" dirty="0" smtClean="0"/>
              <a:t>Using Observation Skills to Diagnose  Behavior. </a:t>
            </a:r>
            <a:r>
              <a:rPr lang="en-US" sz="1100" kern="0" dirty="0" smtClean="0"/>
              <a:t>Job Aid.  Course: Using Facilitation Skills as a Manager. </a:t>
            </a:r>
            <a:br>
              <a:rPr lang="en-US" sz="1100" kern="0" dirty="0" smtClean="0"/>
            </a:br>
            <a:r>
              <a:rPr lang="en-US" sz="1100" kern="0" dirty="0" smtClean="0"/>
              <a:t>Search for: mgmt_31_a01_bs_enus_jamgmt_31_a01_bs_enust501. Skillport. Web. Accessed December 14, 2015. (https://boeing.skillport.com/)  </a:t>
            </a:r>
            <a:endParaRPr lang="en-US" sz="1050" kern="0" dirty="0" smtClean="0"/>
          </a:p>
          <a:p>
            <a:pPr marL="688975" indent="-225425" defTabSz="820738" fontAlgn="base">
              <a:spcBef>
                <a:spcPts val="600"/>
              </a:spcBef>
              <a:spcAft>
                <a:spcPct val="0"/>
              </a:spcAft>
              <a:buClr>
                <a:srgbClr val="0038A8"/>
              </a:buClr>
              <a:buFont typeface="Wingdings" pitchFamily="2" charset="2"/>
              <a:buChar char="§"/>
              <a:defRPr/>
            </a:pPr>
            <a:r>
              <a:rPr lang="en-US" sz="1600" kern="0" dirty="0" smtClean="0">
                <a:cs typeface="Arial" pitchFamily="34" charset="0"/>
              </a:rPr>
              <a:t>Effective Type of Questions for Facilitation. </a:t>
            </a:r>
            <a:r>
              <a:rPr lang="en-US" sz="1100" kern="0" dirty="0" smtClean="0">
                <a:cs typeface="Arial" pitchFamily="34" charset="0"/>
              </a:rPr>
              <a:t>Job Aid.  </a:t>
            </a:r>
            <a:r>
              <a:rPr lang="en-US" sz="1100" dirty="0" smtClean="0">
                <a:cs typeface="Arial" pitchFamily="34" charset="0"/>
              </a:rPr>
              <a:t>Course:  Using Facilitation Skills as a Manager. </a:t>
            </a:r>
            <a:br>
              <a:rPr lang="en-US" sz="1100" dirty="0" smtClean="0">
                <a:cs typeface="Arial" pitchFamily="34" charset="0"/>
              </a:rPr>
            </a:br>
            <a:r>
              <a:rPr lang="en-US" sz="1100" kern="0" dirty="0" smtClean="0"/>
              <a:t> Search for: mgmt_31_a01_bs_enus_jamgmt_31_a01_bs_enust701</a:t>
            </a:r>
            <a:r>
              <a:rPr lang="en-US" sz="1100" dirty="0" smtClean="0">
                <a:cs typeface="Arial" pitchFamily="34" charset="0"/>
              </a:rPr>
              <a:t>. Skillport. Web. Accessed December 14, 2015.</a:t>
            </a:r>
            <a:r>
              <a:rPr lang="en-US" sz="1000" kern="0" dirty="0" smtClean="0"/>
              <a:t> </a:t>
            </a:r>
            <a:r>
              <a:rPr lang="en-US" sz="1100" kern="0" dirty="0" smtClean="0"/>
              <a:t>(https://boeing.skillport.com/) </a:t>
            </a:r>
          </a:p>
          <a:p>
            <a:pPr marL="688975" indent="-225425" defTabSz="820738" fontAlgn="base">
              <a:spcBef>
                <a:spcPts val="600"/>
              </a:spcBef>
              <a:spcAft>
                <a:spcPct val="0"/>
              </a:spcAft>
              <a:buClr>
                <a:srgbClr val="0038A8"/>
              </a:buClr>
              <a:buFont typeface="Wingdings" pitchFamily="2" charset="2"/>
              <a:buChar char="§"/>
              <a:defRPr/>
            </a:pPr>
            <a:r>
              <a:rPr lang="en-US" sz="1600" kern="0" dirty="0" smtClean="0">
                <a:solidFill>
                  <a:srgbClr val="000000"/>
                </a:solidFill>
                <a:cs typeface="Arial" pitchFamily="34" charset="0"/>
              </a:rPr>
              <a:t>How to Share Observations. </a:t>
            </a:r>
            <a:r>
              <a:rPr lang="en-US" sz="1100" kern="0" dirty="0" smtClean="0">
                <a:solidFill>
                  <a:srgbClr val="000000"/>
                </a:solidFill>
                <a:cs typeface="Arial" pitchFamily="34" charset="0"/>
              </a:rPr>
              <a:t>Job Aid.  </a:t>
            </a:r>
            <a:r>
              <a:rPr lang="en-US" sz="1100" dirty="0" smtClean="0">
                <a:solidFill>
                  <a:srgbClr val="000000"/>
                </a:solidFill>
                <a:cs typeface="Arial" pitchFamily="34" charset="0"/>
              </a:rPr>
              <a:t>Course:  Using Facilitation Skills as a Manager. </a:t>
            </a:r>
            <a:br>
              <a:rPr lang="en-US" sz="1100" dirty="0" smtClean="0">
                <a:solidFill>
                  <a:srgbClr val="000000"/>
                </a:solidFill>
                <a:cs typeface="Arial" pitchFamily="34" charset="0"/>
              </a:rPr>
            </a:br>
            <a:r>
              <a:rPr lang="en-US" sz="1100" kern="0" dirty="0" smtClean="0">
                <a:solidFill>
                  <a:srgbClr val="000000"/>
                </a:solidFill>
              </a:rPr>
              <a:t> Search for: mgmt_31_a01_bs_enus_jamgmt_31_a01_bs_enust502</a:t>
            </a:r>
            <a:r>
              <a:rPr lang="en-US" sz="1100" dirty="0" smtClean="0">
                <a:solidFill>
                  <a:srgbClr val="000000"/>
                </a:solidFill>
                <a:cs typeface="Arial" pitchFamily="34" charset="0"/>
              </a:rPr>
              <a:t>. Skillport. Web. Accessed December 14, 2015</a:t>
            </a:r>
            <a:endParaRPr lang="en-US" sz="1600" kern="0" dirty="0" smtClean="0">
              <a:solidFill>
                <a:srgbClr val="000000"/>
              </a:solidFill>
              <a:cs typeface="Arial" pitchFamily="34" charset="0"/>
            </a:endParaRPr>
          </a:p>
          <a:p>
            <a:pPr marL="688975" indent="-225425" defTabSz="820738" fontAlgn="base">
              <a:spcBef>
                <a:spcPts val="600"/>
              </a:spcBef>
              <a:spcAft>
                <a:spcPct val="0"/>
              </a:spcAft>
              <a:buClr>
                <a:srgbClr val="0038A8"/>
              </a:buClr>
              <a:buFont typeface="Wingdings" pitchFamily="2" charset="2"/>
              <a:buChar char="§"/>
              <a:defRPr/>
            </a:pPr>
            <a:r>
              <a:rPr lang="en-US" sz="1600" kern="0" dirty="0" smtClean="0">
                <a:cs typeface="Arial" pitchFamily="34" charset="0"/>
              </a:rPr>
              <a:t>Guidelines for Preventing Dysfunctional Behaviors. </a:t>
            </a:r>
            <a:r>
              <a:rPr lang="en-US" sz="1100" kern="0" dirty="0" smtClean="0">
                <a:cs typeface="Arial" pitchFamily="34" charset="0"/>
              </a:rPr>
              <a:t>Job Aid.</a:t>
            </a:r>
            <a:r>
              <a:rPr lang="en-US" sz="1100" dirty="0" smtClean="0">
                <a:cs typeface="Arial" pitchFamily="34" charset="0"/>
              </a:rPr>
              <a:t>  Course:  Challenges of Facilitating.</a:t>
            </a:r>
            <a:r>
              <a:rPr lang="en-US" sz="1100" kern="0" dirty="0" smtClean="0">
                <a:solidFill>
                  <a:srgbClr val="000000"/>
                </a:solidFill>
              </a:rPr>
              <a:t>  </a:t>
            </a:r>
            <a:r>
              <a:rPr lang="en-US" sz="1100" kern="0" dirty="0" smtClean="0"/>
              <a:t>Search for:  mgmt_31_a01_bs_enus_jamgmt_31_a01_bs_enust301. Skillport. Web. Accessed December 14, 2015. (https://boeing.skillport.com/)</a:t>
            </a:r>
          </a:p>
          <a:p>
            <a:pPr marL="688975" lvl="0" indent="-225425" defTabSz="820738" fontAlgn="base">
              <a:spcBef>
                <a:spcPts val="600"/>
              </a:spcBef>
              <a:spcAft>
                <a:spcPct val="0"/>
              </a:spcAft>
              <a:buClr>
                <a:srgbClr val="0038A8"/>
              </a:buClr>
              <a:buFont typeface="Wingdings" pitchFamily="2" charset="2"/>
              <a:buChar char="§"/>
              <a:defRPr/>
            </a:pPr>
            <a:r>
              <a:rPr lang="en-US" sz="1600" kern="0" dirty="0" smtClean="0">
                <a:solidFill>
                  <a:srgbClr val="000000"/>
                </a:solidFill>
              </a:rPr>
              <a:t>Facilitating Productive Conflict</a:t>
            </a:r>
            <a:r>
              <a:rPr lang="en-US" sz="1400" kern="0" dirty="0" smtClean="0">
                <a:solidFill>
                  <a:srgbClr val="000000"/>
                </a:solidFill>
              </a:rPr>
              <a:t>.  </a:t>
            </a:r>
            <a:r>
              <a:rPr lang="en-US" sz="1100" kern="0" dirty="0" smtClean="0">
                <a:solidFill>
                  <a:srgbClr val="000000"/>
                </a:solidFill>
              </a:rPr>
              <a:t>Job Aid. Course: Challenges of Facilitating. </a:t>
            </a:r>
            <a:br>
              <a:rPr lang="en-US" sz="1100" kern="0" dirty="0" smtClean="0">
                <a:solidFill>
                  <a:srgbClr val="000000"/>
                </a:solidFill>
              </a:rPr>
            </a:br>
            <a:r>
              <a:rPr lang="en-US" sz="1100" kern="0" dirty="0" smtClean="0">
                <a:solidFill>
                  <a:srgbClr val="000000"/>
                </a:solidFill>
              </a:rPr>
              <a:t>Search for:  mgmt_31_a03_bs_enus_jamgmt_31_a03_bs_enust701.  Skillport. Web. Accessed December 14, 2015. (https://boeing.skillport.com/)  </a:t>
            </a:r>
            <a:endParaRPr lang="en-US" sz="1100" b="1" kern="0" dirty="0" smtClean="0">
              <a:solidFill>
                <a:srgbClr val="000000"/>
              </a:solidFill>
              <a:cs typeface="Arial" pitchFamily="34"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ODULE_TEMPLATE">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66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GradientBar_IdentityBar_QUESTIONS">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GradientBar_IdentityBar_QUESTIONS 1">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GradientBar_IdentityBar_QUESTIONS 2">
        <a:dk1>
          <a:srgbClr val="000000"/>
        </a:dk1>
        <a:lt1>
          <a:srgbClr val="FFFFFF"/>
        </a:lt1>
        <a:dk2>
          <a:srgbClr val="0039A6"/>
        </a:dk2>
        <a:lt2>
          <a:srgbClr val="A5ACB0"/>
        </a:lt2>
        <a:accent1>
          <a:srgbClr val="580F8B"/>
        </a:accent1>
        <a:accent2>
          <a:srgbClr val="E70033"/>
        </a:accent2>
        <a:accent3>
          <a:srgbClr val="FFFFFF"/>
        </a:accent3>
        <a:accent4>
          <a:srgbClr val="000000"/>
        </a:accent4>
        <a:accent5>
          <a:srgbClr val="B4AAC4"/>
        </a:accent5>
        <a:accent6>
          <a:srgbClr val="D1002D"/>
        </a:accent6>
        <a:hlink>
          <a:srgbClr val="0096DB"/>
        </a:hlink>
        <a:folHlink>
          <a:srgbClr val="77B80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ANTONE 7421">
      <a:srgbClr val="61162D"/>
    </a:custClr>
    <a:custClr name="PANTONE 221">
      <a:srgbClr val="96004B"/>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9041">
      <a:srgbClr val="E2EBE4"/>
    </a:custClr>
    <a:custClr name="PANTONE 289">
      <a:srgbClr val="002144"/>
    </a:custClr>
    <a:custClr name="PANTONE 2925">
      <a:srgbClr val="0096DB"/>
    </a:custClr>
    <a:custClr name="PANTONE 283">
      <a:srgbClr val="97C5EB"/>
    </a:custClr>
    <a:custClr name="PANTONE 2597">
      <a:srgbClr val="580F8B"/>
    </a:custClr>
  </a:custClrLst>
</a:theme>
</file>

<file path=ppt/theme/theme7.xml><?xml version="1.0" encoding="utf-8"?>
<a:theme xmlns:a="http://schemas.openxmlformats.org/drawingml/2006/main" name="5_GradientBar_IdentityBar_QUESTIONS">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GradientBar_IdentityBar_QUESTIONS 1">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GradientBar_IdentityBar_QUESTIONS 2">
        <a:dk1>
          <a:srgbClr val="000000"/>
        </a:dk1>
        <a:lt1>
          <a:srgbClr val="FFFFFF"/>
        </a:lt1>
        <a:dk2>
          <a:srgbClr val="0039A6"/>
        </a:dk2>
        <a:lt2>
          <a:srgbClr val="A5ACB0"/>
        </a:lt2>
        <a:accent1>
          <a:srgbClr val="580F8B"/>
        </a:accent1>
        <a:accent2>
          <a:srgbClr val="E70033"/>
        </a:accent2>
        <a:accent3>
          <a:srgbClr val="FFFFFF"/>
        </a:accent3>
        <a:accent4>
          <a:srgbClr val="000000"/>
        </a:accent4>
        <a:accent5>
          <a:srgbClr val="B4AAC4"/>
        </a:accent5>
        <a:accent6>
          <a:srgbClr val="D1002D"/>
        </a:accent6>
        <a:hlink>
          <a:srgbClr val="0096DB"/>
        </a:hlink>
        <a:folHlink>
          <a:srgbClr val="77B80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ANTONE 7421">
      <a:srgbClr val="61162D"/>
    </a:custClr>
    <a:custClr name="PANTONE 221">
      <a:srgbClr val="96004B"/>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9041">
      <a:srgbClr val="E2EBE4"/>
    </a:custClr>
    <a:custClr name="PANTONE 289">
      <a:srgbClr val="002144"/>
    </a:custClr>
    <a:custClr name="PANTONE 2925">
      <a:srgbClr val="0096DB"/>
    </a:custClr>
    <a:custClr name="PANTONE 283">
      <a:srgbClr val="97C5EB"/>
    </a:custClr>
    <a:custClr name="PANTONE 2597">
      <a:srgbClr val="580F8B"/>
    </a:custClr>
  </a:custClrLst>
</a:theme>
</file>

<file path=ppt/theme/theme8.xml><?xml version="1.0" encoding="utf-8"?>
<a:theme xmlns:a="http://schemas.openxmlformats.org/drawingml/2006/main" name="6_GradientBar_IdentityBar_QUESTIONS">
  <a:themeElements>
    <a:clrScheme name="Boeing Color Palette">
      <a:dk1>
        <a:srgbClr val="000000"/>
      </a:dk1>
      <a:lt1>
        <a:srgbClr val="FFFFFF"/>
      </a:lt1>
      <a:dk2>
        <a:srgbClr val="0039A6"/>
      </a:dk2>
      <a:lt2>
        <a:srgbClr val="A5ACB0"/>
      </a:lt2>
      <a:accent1>
        <a:srgbClr val="0039A6"/>
      </a:accent1>
      <a:accent2>
        <a:srgbClr val="E70033"/>
      </a:accent2>
      <a:accent3>
        <a:srgbClr val="0096DB"/>
      </a:accent3>
      <a:accent4>
        <a:srgbClr val="77B800"/>
      </a:accent4>
      <a:accent5>
        <a:srgbClr val="580F8B"/>
      </a:accent5>
      <a:accent6>
        <a:srgbClr val="FFA200"/>
      </a:accent6>
      <a:hlink>
        <a:srgbClr val="0039A6"/>
      </a:hlink>
      <a:folHlink>
        <a:srgbClr val="A5ACB0"/>
      </a:folHlink>
    </a:clrScheme>
    <a:fontScheme name="4_GradientBar_IdentityBar_QUES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GradientBar_IdentityBar_QUESTIONS 1">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GradientBar_IdentityBar_QUESTIONS 2">
        <a:dk1>
          <a:srgbClr val="000000"/>
        </a:dk1>
        <a:lt1>
          <a:srgbClr val="FFFFFF"/>
        </a:lt1>
        <a:dk2>
          <a:srgbClr val="0039A6"/>
        </a:dk2>
        <a:lt2>
          <a:srgbClr val="A5ACB0"/>
        </a:lt2>
        <a:accent1>
          <a:srgbClr val="580F8B"/>
        </a:accent1>
        <a:accent2>
          <a:srgbClr val="E70033"/>
        </a:accent2>
        <a:accent3>
          <a:srgbClr val="FFFFFF"/>
        </a:accent3>
        <a:accent4>
          <a:srgbClr val="000000"/>
        </a:accent4>
        <a:accent5>
          <a:srgbClr val="B4AAC4"/>
        </a:accent5>
        <a:accent6>
          <a:srgbClr val="D1002D"/>
        </a:accent6>
        <a:hlink>
          <a:srgbClr val="0096DB"/>
        </a:hlink>
        <a:folHlink>
          <a:srgbClr val="77B800"/>
        </a:folHlink>
      </a:clrScheme>
      <a:clrMap bg1="lt1" tx1="dk1" bg2="lt2" tx2="dk2" accent1="accent1" accent2="accent2" accent3="accent3" accent4="accent4" accent5="accent5" accent6="accent6" hlink="hlink" folHlink="folHlink"/>
    </a:extraClrScheme>
  </a:extraClrSchemeLst>
  <a:custClrLst>
    <a:custClr name="PANTONE 7546">
      <a:srgbClr val="394A59"/>
    </a:custClr>
    <a:custClr name="PANTONE 431">
      <a:srgbClr val="5F6A72"/>
    </a:custClr>
    <a:custClr name="PANTONE 429">
      <a:srgbClr val="A5ACB0"/>
    </a:custClr>
    <a:custClr name="PANTONE CG1">
      <a:srgbClr val="E2E1DD"/>
    </a:custClr>
    <a:custClr name="PANTONE 7421">
      <a:srgbClr val="61162D"/>
    </a:custClr>
    <a:custClr name="PANTONE 221">
      <a:srgbClr val="96004B"/>
    </a:custClr>
    <a:custClr name="PANTONE 4975">
      <a:srgbClr val="462324"/>
    </a:custClr>
    <a:custClr name="PANTONE 201">
      <a:srgbClr val="9E1B32"/>
    </a:custClr>
    <a:custClr name="PANTONE 185">
      <a:srgbClr val="E70033"/>
    </a:custClr>
    <a:custClr name="PANTONE 1665">
      <a:srgbClr val="E24912"/>
    </a:custClr>
    <a:custClr name="PANTONE 137">
      <a:srgbClr val="FFA200"/>
    </a:custClr>
    <a:custClr name="PANTONE 1215">
      <a:srgbClr val="FBDE81"/>
    </a:custClr>
    <a:custClr name="PANTONE 7499">
      <a:srgbClr val="EEE8C5"/>
    </a:custClr>
    <a:custClr name="PANTONE 553">
      <a:srgbClr val="214232"/>
    </a:custClr>
    <a:custClr name="PANTONE 376">
      <a:srgbClr val="77B800"/>
    </a:custClr>
    <a:custClr name="PANTONE 373">
      <a:srgbClr val="CFEA8B"/>
    </a:custClr>
    <a:custClr name="PANTONE 328">
      <a:srgbClr val="007165"/>
    </a:custClr>
    <a:custClr name="PANTONE 309">
      <a:srgbClr val="003D4D"/>
    </a:custClr>
    <a:custClr name="PANTONE 3135">
      <a:srgbClr val="0091B5"/>
    </a:custClr>
    <a:custClr name="PANTONE 9041">
      <a:srgbClr val="E2EBE4"/>
    </a:custClr>
    <a:custClr name="PANTONE 289">
      <a:srgbClr val="002144"/>
    </a:custClr>
    <a:custClr name="PANTONE 2925">
      <a:srgbClr val="0096DB"/>
    </a:custClr>
    <a:custClr name="PANTONE 283">
      <a:srgbClr val="97C5EB"/>
    </a:custClr>
    <a:custClr name="PANTONE 2597">
      <a:srgbClr val="580F8B"/>
    </a:custClr>
  </a:custClrLst>
</a:theme>
</file>

<file path=ppt/theme/theme9.xml><?xml version="1.0" encoding="utf-8"?>
<a:theme xmlns:a="http://schemas.openxmlformats.org/drawingml/2006/main" name="1_MODULE_TEMPLATE">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cene3d>
          <a:camera prst="orthographicFront">
            <a:rot lat="0" lon="0" rev="0"/>
          </a:camera>
          <a:lightRig rig="threePt" dir="t"/>
        </a:scene3d>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2.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3.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4.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docProps/app.xml><?xml version="1.0" encoding="utf-8"?>
<Properties xmlns="http://schemas.openxmlformats.org/officeDocument/2006/extended-properties" xmlns:vt="http://schemas.openxmlformats.org/officeDocument/2006/docPropsVTypes">
  <Template>MODULE_TEMPLATE</Template>
  <TotalTime>31832</TotalTime>
  <Words>19791</Words>
  <Application>Microsoft Office PowerPoint</Application>
  <PresentationFormat>On-screen Show (4:3)</PresentationFormat>
  <Paragraphs>2606</Paragraphs>
  <Slides>99</Slides>
  <Notes>97</Notes>
  <HiddenSlides>3</HiddenSlides>
  <MMClips>0</MMClips>
  <ScaleCrop>false</ScaleCrop>
  <HeadingPairs>
    <vt:vector size="6" baseType="variant">
      <vt:variant>
        <vt:lpstr>Theme</vt:lpstr>
      </vt:variant>
      <vt:variant>
        <vt:i4>11</vt:i4>
      </vt:variant>
      <vt:variant>
        <vt:lpstr>Slide Titles</vt:lpstr>
      </vt:variant>
      <vt:variant>
        <vt:i4>99</vt:i4>
      </vt:variant>
      <vt:variant>
        <vt:lpstr>Custom Shows</vt:lpstr>
      </vt:variant>
      <vt:variant>
        <vt:i4>8</vt:i4>
      </vt:variant>
    </vt:vector>
  </HeadingPairs>
  <TitlesOfParts>
    <vt:vector size="118" baseType="lpstr">
      <vt:lpstr>MODULE_TEMPLATE</vt:lpstr>
      <vt:lpstr>2_Custom Design</vt:lpstr>
      <vt:lpstr>BOD</vt:lpstr>
      <vt:lpstr>1_BOD</vt:lpstr>
      <vt:lpstr>2_BOD</vt:lpstr>
      <vt:lpstr>4_GradientBar_IdentityBar_QUESTIONS</vt:lpstr>
      <vt:lpstr>5_GradientBar_IdentityBar_QUESTIONS</vt:lpstr>
      <vt:lpstr>6_GradientBar_IdentityBar_QUESTIONS</vt:lpstr>
      <vt:lpstr>1_MODULE_TEMPLATE</vt:lpstr>
      <vt:lpstr>3_Custom Design</vt:lpstr>
      <vt:lpstr>3_BOD</vt:lpstr>
      <vt:lpstr>Transformational Leadership – 101</vt:lpstr>
      <vt:lpstr> Facilitation:  Instructor Led Agenda</vt:lpstr>
      <vt:lpstr> Facilitation:  Objectives</vt:lpstr>
      <vt:lpstr> Facilitation:  Objectives</vt:lpstr>
      <vt:lpstr> Defining Facilitation</vt:lpstr>
      <vt:lpstr> Defining Facilitation:  Discussion</vt:lpstr>
      <vt:lpstr> Defining Facilitation:  Formal Definition</vt:lpstr>
      <vt:lpstr> Defining Facilitation:  What It Is and Is Not</vt:lpstr>
      <vt:lpstr> Defining Facilitation:  Who It is and Is Not</vt:lpstr>
      <vt:lpstr> Defining Facilitation:  Video</vt:lpstr>
      <vt:lpstr> Defining Facilitation:  Video</vt:lpstr>
      <vt:lpstr> Facilitation Foundation</vt:lpstr>
      <vt:lpstr> Facilitation Foundation:  Discussion</vt:lpstr>
      <vt:lpstr> Facilitation Foundation:  Benefits</vt:lpstr>
      <vt:lpstr> Facilitation Foundation:  Facilitator Values</vt:lpstr>
      <vt:lpstr> Facilitation Foundation:  Skills of Successful Facilitator</vt:lpstr>
      <vt:lpstr> Facilitation Foundation:  What Did You Learn?</vt:lpstr>
      <vt:lpstr>  Facilitation Foundation:  What Did You Learn?</vt:lpstr>
      <vt:lpstr>  Facilitation Foundation:  What Did You Learn?</vt:lpstr>
      <vt:lpstr> Facilitation Challenges</vt:lpstr>
      <vt:lpstr> Facilitation Challenges:  Discussion</vt:lpstr>
      <vt:lpstr> Facilitation Challenges:  Team Behaviors (“The Bad”)</vt:lpstr>
      <vt:lpstr> Facilitation Challenges:  Facilitator Behaviors (“The Ugly”)</vt:lpstr>
      <vt:lpstr> Facilitation Challenges:  Facilitator Behaviors (“The Good”)</vt:lpstr>
      <vt:lpstr> Facilitation Challenges:  Action Plan</vt:lpstr>
      <vt:lpstr> Facilitation Challenges:  What Did You Learn?</vt:lpstr>
      <vt:lpstr>  Facilitation Challenges:  What Did You Learn?</vt:lpstr>
      <vt:lpstr>  Facilitation Challenges:  What Did You Learn?</vt:lpstr>
      <vt:lpstr> Facilitation Techniques</vt:lpstr>
      <vt:lpstr> Facilitation Techniques:  Discussion</vt:lpstr>
      <vt:lpstr> Facilitation Techniques:  Skills of Successful Facilitator</vt:lpstr>
      <vt:lpstr> Facilitation Techniques:  Skills of Successful Facilitator</vt:lpstr>
      <vt:lpstr>  Facilitation Techniques:  Problem Solving Framework</vt:lpstr>
      <vt:lpstr> Facilitation Techniques:  Problem Solving Framework</vt:lpstr>
      <vt:lpstr> Facilitation Techniques:  Problem Solving Framework</vt:lpstr>
      <vt:lpstr> Facilitation Techniques:  Problem Solving Framework</vt:lpstr>
      <vt:lpstr> Facilitation Techniques:  Problem Solving Framework</vt:lpstr>
      <vt:lpstr> Facilitation Techniques:  Problem Solving Framework</vt:lpstr>
      <vt:lpstr> Facilitation Techniques:  Problem Solving Framework</vt:lpstr>
      <vt:lpstr> Facilitation Techniques:  Problem Solving Framework</vt:lpstr>
      <vt:lpstr>  Facilitation Techniques:  Common Phases of Models</vt:lpstr>
      <vt:lpstr>  Facilitation Techniques:  Common Phases of Models</vt:lpstr>
      <vt:lpstr> Facilitation Techniques:  Discover Phase</vt:lpstr>
      <vt:lpstr> Facilitation Techniques:  Discover Phase</vt:lpstr>
      <vt:lpstr> Facilitation Techniques:  Discover Phase</vt:lpstr>
      <vt:lpstr> Facilitation Techniques:  Sticky Note Example</vt:lpstr>
      <vt:lpstr>  Facilitation Techniques:  Common Phases of Models</vt:lpstr>
      <vt:lpstr> Facilitation Techniques:  Define Phase</vt:lpstr>
      <vt:lpstr> Facilitation Techniques:  Define Phase</vt:lpstr>
      <vt:lpstr> Facilitation Techniques:  Sticky Note Example</vt:lpstr>
      <vt:lpstr> Facilitation Techniques:  Cause and Effect Example</vt:lpstr>
      <vt:lpstr> Facilitation Techniques:  5 Why’s Example</vt:lpstr>
      <vt:lpstr> Facilitation Techniques:  Sticky Note Example</vt:lpstr>
      <vt:lpstr> Facilitation Techniques:  Sticky Note Example</vt:lpstr>
      <vt:lpstr>  Facilitation Techniques:  Common Phases of Models</vt:lpstr>
      <vt:lpstr> Facilitation Techniques:  Solve Phase</vt:lpstr>
      <vt:lpstr> Facilitation Techniques:  Solve Phase</vt:lpstr>
      <vt:lpstr> Facilitation Techniques:  Solve Phase</vt:lpstr>
      <vt:lpstr> Facilitation Techniques:  Sticky Note Example</vt:lpstr>
      <vt:lpstr> Facilitation Techniques:  Sticky Note Example</vt:lpstr>
      <vt:lpstr> Facilitation Techniques:  Sticky Note Example</vt:lpstr>
      <vt:lpstr> Facilitation Techniques:  Sticky Note Example</vt:lpstr>
      <vt:lpstr> Facilitation Techniques:  Strengths and Weaknesses</vt:lpstr>
      <vt:lpstr> Facilitation Techniques:  Solution Selection (S2) Square </vt:lpstr>
      <vt:lpstr> Facilitation Techniques:  Solution Prioritization Matrix</vt:lpstr>
      <vt:lpstr> Facilitation Techniques:  Multi-Voting Example</vt:lpstr>
      <vt:lpstr>  Facilitation Techniques:  Common Phases of Models</vt:lpstr>
      <vt:lpstr>  Facilitation Techniques:  Select Phase</vt:lpstr>
      <vt:lpstr>  Facilitation Techniques:  Select Phase</vt:lpstr>
      <vt:lpstr> Facilitation Techniques:  Select Phase</vt:lpstr>
      <vt:lpstr> Facilitation Techniques:  Solution Selection (S2) Square </vt:lpstr>
      <vt:lpstr> Facilitation Techniques:  Solution Prioritization Matrix</vt:lpstr>
      <vt:lpstr> Facilitation Techniques:  Multi-Voting Example</vt:lpstr>
      <vt:lpstr> Facilitation Techniques:  What Did You Learn?</vt:lpstr>
      <vt:lpstr>  Facilitation Techniques:  What Did You Learn?</vt:lpstr>
      <vt:lpstr>  Facilitation Techniques:  What Did You Learn?</vt:lpstr>
      <vt:lpstr>  Facilitation Techniques:  Common Phases of Models</vt:lpstr>
      <vt:lpstr>  Facilitation Techniques:  Common Phases of Models</vt:lpstr>
      <vt:lpstr> Facilitation Techniques:  Skills of Successful Facilitator</vt:lpstr>
      <vt:lpstr> Facilitation Techniques:  Dysfunctional Team Behaviors</vt:lpstr>
      <vt:lpstr> Facilitation Techniques:  Dysfunctional Team Behaviors</vt:lpstr>
      <vt:lpstr> Facilitation Techniques:  Dysfunctional Team Behaviors</vt:lpstr>
      <vt:lpstr> Facilitation Techniques:  Enabling Team Dialogue </vt:lpstr>
      <vt:lpstr> Facilitation Techniques:  Video </vt:lpstr>
      <vt:lpstr> Facilitation Techniques:  Video </vt:lpstr>
      <vt:lpstr> Facilitation Techniques:  Video </vt:lpstr>
      <vt:lpstr> Facilitation Techniques:  What Did You Learn?</vt:lpstr>
      <vt:lpstr>  Facilitation Techniques:  What Did You Learn?</vt:lpstr>
      <vt:lpstr>  Facilitation Techniques:  What Did You Learn?</vt:lpstr>
      <vt:lpstr> Facilitation Techniques:  Skills of Successful Facilitator</vt:lpstr>
      <vt:lpstr>  Facilitation Techniques:  Common Phases of Models</vt:lpstr>
      <vt:lpstr>  Facilitation Techniques:  Common Phases of Models</vt:lpstr>
      <vt:lpstr>  Facilitation Techniques:  Common Phases of Models</vt:lpstr>
      <vt:lpstr> Review</vt:lpstr>
      <vt:lpstr> Facilitation:  Review</vt:lpstr>
      <vt:lpstr> References  </vt:lpstr>
      <vt:lpstr> Facilitation:  References</vt:lpstr>
      <vt:lpstr> Facilitation:  References</vt:lpstr>
      <vt:lpstr>Slide 99</vt:lpstr>
      <vt:lpstr>Clarifying</vt:lpstr>
      <vt:lpstr>confirming question</vt:lpstr>
      <vt:lpstr>probing question</vt:lpstr>
      <vt:lpstr>redirecting question</vt:lpstr>
      <vt:lpstr>challenging</vt:lpstr>
      <vt:lpstr>Observe</vt:lpstr>
      <vt:lpstr>Determine</vt:lpstr>
      <vt:lpstr>Intervene</vt:lpstr>
    </vt:vector>
  </TitlesOfParts>
  <Company>The Boeing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Transformational Leadership – 101</dc:title>
  <dc:creator>xgew1409</dc:creator>
  <cp:lastModifiedBy>xgew1409</cp:lastModifiedBy>
  <cp:revision>2242</cp:revision>
  <dcterms:created xsi:type="dcterms:W3CDTF">2015-07-09T14:48:22Z</dcterms:created>
  <dcterms:modified xsi:type="dcterms:W3CDTF">2016-01-14T20:32:21Z</dcterms:modified>
</cp:coreProperties>
</file>